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8" r:id="rId9"/>
    <p:sldId id="267" r:id="rId10"/>
    <p:sldId id="261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6" r:id="rId19"/>
    <p:sldId id="273" r:id="rId20"/>
    <p:sldId id="277" r:id="rId21"/>
    <p:sldId id="275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E5FC9-77CD-4225-A591-ADACA70967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952E4E-CDF4-4D5B-9787-F74BE917F39F}">
      <dgm:prSet/>
      <dgm:spPr/>
      <dgm:t>
        <a:bodyPr/>
        <a:lstStyle/>
        <a:p>
          <a:r>
            <a:rPr lang="en-IN"/>
            <a:t>What is a transaction fraud?</a:t>
          </a:r>
          <a:endParaRPr lang="en-US"/>
        </a:p>
      </dgm:t>
    </dgm:pt>
    <dgm:pt modelId="{D5DE251F-1E6B-4AA8-9F08-E08D6B4846DD}" type="parTrans" cxnId="{60FCA13D-7AAD-4DCD-B0FD-318CFDED88A8}">
      <dgm:prSet/>
      <dgm:spPr/>
      <dgm:t>
        <a:bodyPr/>
        <a:lstStyle/>
        <a:p>
          <a:endParaRPr lang="en-US"/>
        </a:p>
      </dgm:t>
    </dgm:pt>
    <dgm:pt modelId="{26E8A2E1-8543-4844-9BFC-C84B6C0E766E}" type="sibTrans" cxnId="{60FCA13D-7AAD-4DCD-B0FD-318CFDED88A8}">
      <dgm:prSet/>
      <dgm:spPr/>
      <dgm:t>
        <a:bodyPr/>
        <a:lstStyle/>
        <a:p>
          <a:endParaRPr lang="en-US"/>
        </a:p>
      </dgm:t>
    </dgm:pt>
    <dgm:pt modelId="{B859591E-9E52-4677-8FC9-6445DDF8E032}">
      <dgm:prSet/>
      <dgm:spPr/>
      <dgm:t>
        <a:bodyPr/>
        <a:lstStyle/>
        <a:p>
          <a:r>
            <a:rPr lang="en-IN"/>
            <a:t>Problem statement</a:t>
          </a:r>
          <a:endParaRPr lang="en-US"/>
        </a:p>
      </dgm:t>
    </dgm:pt>
    <dgm:pt modelId="{85A1BF5E-F692-427F-9611-9850433EB419}" type="parTrans" cxnId="{2F84B9C1-DDD0-456D-80E0-4489E09EEF91}">
      <dgm:prSet/>
      <dgm:spPr/>
      <dgm:t>
        <a:bodyPr/>
        <a:lstStyle/>
        <a:p>
          <a:endParaRPr lang="en-US"/>
        </a:p>
      </dgm:t>
    </dgm:pt>
    <dgm:pt modelId="{E60D3FBF-33F9-4725-B495-BB9030C55D35}" type="sibTrans" cxnId="{2F84B9C1-DDD0-456D-80E0-4489E09EEF91}">
      <dgm:prSet/>
      <dgm:spPr/>
      <dgm:t>
        <a:bodyPr/>
        <a:lstStyle/>
        <a:p>
          <a:endParaRPr lang="en-US"/>
        </a:p>
      </dgm:t>
    </dgm:pt>
    <dgm:pt modelId="{E2E707C1-0C7E-4484-9FA8-92E944916180}">
      <dgm:prSet/>
      <dgm:spPr/>
      <dgm:t>
        <a:bodyPr/>
        <a:lstStyle/>
        <a:p>
          <a:r>
            <a:rPr lang="en-IN"/>
            <a:t>Exploratory Data Analysis</a:t>
          </a:r>
          <a:endParaRPr lang="en-US"/>
        </a:p>
      </dgm:t>
    </dgm:pt>
    <dgm:pt modelId="{4AC9837D-1A29-40F4-B572-BFC5A4A6BAE3}" type="parTrans" cxnId="{6767C0FB-4AC2-4018-9BE6-874929A17B69}">
      <dgm:prSet/>
      <dgm:spPr/>
      <dgm:t>
        <a:bodyPr/>
        <a:lstStyle/>
        <a:p>
          <a:endParaRPr lang="en-US"/>
        </a:p>
      </dgm:t>
    </dgm:pt>
    <dgm:pt modelId="{40FBA798-974B-49FC-8E25-157837CC3EA9}" type="sibTrans" cxnId="{6767C0FB-4AC2-4018-9BE6-874929A17B69}">
      <dgm:prSet/>
      <dgm:spPr/>
      <dgm:t>
        <a:bodyPr/>
        <a:lstStyle/>
        <a:p>
          <a:endParaRPr lang="en-US"/>
        </a:p>
      </dgm:t>
    </dgm:pt>
    <dgm:pt modelId="{056C1B94-901C-4533-AD6D-35EDDAC89655}">
      <dgm:prSet/>
      <dgm:spPr/>
      <dgm:t>
        <a:bodyPr/>
        <a:lstStyle/>
        <a:p>
          <a:r>
            <a:rPr lang="en-IN"/>
            <a:t>Issues with the data</a:t>
          </a:r>
          <a:endParaRPr lang="en-US"/>
        </a:p>
      </dgm:t>
    </dgm:pt>
    <dgm:pt modelId="{063719C8-75E8-4DBD-B47D-FF101A79EAA0}" type="parTrans" cxnId="{01573666-D4E4-4A76-ABD2-D374414CA9A2}">
      <dgm:prSet/>
      <dgm:spPr/>
      <dgm:t>
        <a:bodyPr/>
        <a:lstStyle/>
        <a:p>
          <a:endParaRPr lang="en-US"/>
        </a:p>
      </dgm:t>
    </dgm:pt>
    <dgm:pt modelId="{29A8946C-865A-4D71-9A66-73B22422CABF}" type="sibTrans" cxnId="{01573666-D4E4-4A76-ABD2-D374414CA9A2}">
      <dgm:prSet/>
      <dgm:spPr/>
      <dgm:t>
        <a:bodyPr/>
        <a:lstStyle/>
        <a:p>
          <a:endParaRPr lang="en-US"/>
        </a:p>
      </dgm:t>
    </dgm:pt>
    <dgm:pt modelId="{D367310C-14DB-4F73-A612-A7EAF67F7F18}">
      <dgm:prSet/>
      <dgm:spPr/>
      <dgm:t>
        <a:bodyPr/>
        <a:lstStyle/>
        <a:p>
          <a:r>
            <a:rPr lang="en-IN"/>
            <a:t>Modelling Results</a:t>
          </a:r>
          <a:endParaRPr lang="en-US"/>
        </a:p>
      </dgm:t>
    </dgm:pt>
    <dgm:pt modelId="{EC3D830B-EBF9-4E33-AB1A-B29A711F73E9}" type="parTrans" cxnId="{4A4AFB53-E813-4AAE-888D-60C8D5BADA12}">
      <dgm:prSet/>
      <dgm:spPr/>
      <dgm:t>
        <a:bodyPr/>
        <a:lstStyle/>
        <a:p>
          <a:endParaRPr lang="en-US"/>
        </a:p>
      </dgm:t>
    </dgm:pt>
    <dgm:pt modelId="{D477A2CE-7876-476D-A9AF-69E70F9AC63B}" type="sibTrans" cxnId="{4A4AFB53-E813-4AAE-888D-60C8D5BADA12}">
      <dgm:prSet/>
      <dgm:spPr/>
      <dgm:t>
        <a:bodyPr/>
        <a:lstStyle/>
        <a:p>
          <a:endParaRPr lang="en-US"/>
        </a:p>
      </dgm:t>
    </dgm:pt>
    <dgm:pt modelId="{8AA8E95F-B260-4904-B53D-EE8E99A5ED92}">
      <dgm:prSet/>
      <dgm:spPr/>
      <dgm:t>
        <a:bodyPr/>
        <a:lstStyle/>
        <a:p>
          <a:r>
            <a:rPr lang="en-IN"/>
            <a:t>Sampling Results</a:t>
          </a:r>
          <a:endParaRPr lang="en-US"/>
        </a:p>
      </dgm:t>
    </dgm:pt>
    <dgm:pt modelId="{F8BC4EB5-1ED6-4EEA-88F8-5C788619E537}" type="parTrans" cxnId="{0942FE0B-4FDB-4FBA-87BF-C4C9034A295C}">
      <dgm:prSet/>
      <dgm:spPr/>
      <dgm:t>
        <a:bodyPr/>
        <a:lstStyle/>
        <a:p>
          <a:endParaRPr lang="en-US"/>
        </a:p>
      </dgm:t>
    </dgm:pt>
    <dgm:pt modelId="{AA9379D9-4CEF-4C2A-AF5D-27369D07CA10}" type="sibTrans" cxnId="{0942FE0B-4FDB-4FBA-87BF-C4C9034A295C}">
      <dgm:prSet/>
      <dgm:spPr/>
      <dgm:t>
        <a:bodyPr/>
        <a:lstStyle/>
        <a:p>
          <a:endParaRPr lang="en-US"/>
        </a:p>
      </dgm:t>
    </dgm:pt>
    <dgm:pt modelId="{D94F9EA0-1476-4A30-9396-86B04CEE9F19}">
      <dgm:prSet/>
      <dgm:spPr/>
      <dgm:t>
        <a:bodyPr/>
        <a:lstStyle/>
        <a:p>
          <a:r>
            <a:rPr lang="en-IN"/>
            <a:t>Proposed model</a:t>
          </a:r>
          <a:endParaRPr lang="en-US"/>
        </a:p>
      </dgm:t>
    </dgm:pt>
    <dgm:pt modelId="{7ED18D58-B19D-4F2B-A7D7-468B88AFB731}" type="parTrans" cxnId="{23D17864-0185-42B2-9834-3AD9E1083A40}">
      <dgm:prSet/>
      <dgm:spPr/>
      <dgm:t>
        <a:bodyPr/>
        <a:lstStyle/>
        <a:p>
          <a:endParaRPr lang="en-US"/>
        </a:p>
      </dgm:t>
    </dgm:pt>
    <dgm:pt modelId="{3A2887E8-85B9-4BF6-9334-F0CBAF5E1EAC}" type="sibTrans" cxnId="{23D17864-0185-42B2-9834-3AD9E1083A40}">
      <dgm:prSet/>
      <dgm:spPr/>
      <dgm:t>
        <a:bodyPr/>
        <a:lstStyle/>
        <a:p>
          <a:endParaRPr lang="en-US"/>
        </a:p>
      </dgm:t>
    </dgm:pt>
    <dgm:pt modelId="{C5311AAA-500F-4AE8-A252-F66544033D1A}">
      <dgm:prSet/>
      <dgm:spPr/>
      <dgm:t>
        <a:bodyPr/>
        <a:lstStyle/>
        <a:p>
          <a:r>
            <a:rPr lang="en-IN"/>
            <a:t>Scope of improvement</a:t>
          </a:r>
          <a:endParaRPr lang="en-US"/>
        </a:p>
      </dgm:t>
    </dgm:pt>
    <dgm:pt modelId="{DFBC29EC-3550-41EF-B7E5-3D69DE07D826}" type="parTrans" cxnId="{22A92010-0BFB-41A8-98A8-E22DE7AC4A8E}">
      <dgm:prSet/>
      <dgm:spPr/>
      <dgm:t>
        <a:bodyPr/>
        <a:lstStyle/>
        <a:p>
          <a:endParaRPr lang="en-US"/>
        </a:p>
      </dgm:t>
    </dgm:pt>
    <dgm:pt modelId="{CB8C03C8-FA84-4405-9ADD-AA213F38EA8F}" type="sibTrans" cxnId="{22A92010-0BFB-41A8-98A8-E22DE7AC4A8E}">
      <dgm:prSet/>
      <dgm:spPr/>
      <dgm:t>
        <a:bodyPr/>
        <a:lstStyle/>
        <a:p>
          <a:endParaRPr lang="en-US"/>
        </a:p>
      </dgm:t>
    </dgm:pt>
    <dgm:pt modelId="{231EEDC9-440A-486D-811A-73D46AA020AF}" type="pres">
      <dgm:prSet presAssocID="{887E5FC9-77CD-4225-A591-ADACA70967E8}" presName="linear" presStyleCnt="0">
        <dgm:presLayoutVars>
          <dgm:animLvl val="lvl"/>
          <dgm:resizeHandles val="exact"/>
        </dgm:presLayoutVars>
      </dgm:prSet>
      <dgm:spPr/>
    </dgm:pt>
    <dgm:pt modelId="{FCF43DCE-DC14-408E-9879-FC86B6F6B737}" type="pres">
      <dgm:prSet presAssocID="{3B952E4E-CDF4-4D5B-9787-F74BE917F39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93EA601-2BE7-497D-A452-40A69CD1A3F7}" type="pres">
      <dgm:prSet presAssocID="{26E8A2E1-8543-4844-9BFC-C84B6C0E766E}" presName="spacer" presStyleCnt="0"/>
      <dgm:spPr/>
    </dgm:pt>
    <dgm:pt modelId="{BA3368D0-8D2F-40F0-B2F2-A51EDF44AB35}" type="pres">
      <dgm:prSet presAssocID="{B859591E-9E52-4677-8FC9-6445DDF8E03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4F5983E-3857-4628-9753-68938B6881C5}" type="pres">
      <dgm:prSet presAssocID="{E60D3FBF-33F9-4725-B495-BB9030C55D35}" presName="spacer" presStyleCnt="0"/>
      <dgm:spPr/>
    </dgm:pt>
    <dgm:pt modelId="{0D41A893-207B-451F-98AE-BA8E2E73CACF}" type="pres">
      <dgm:prSet presAssocID="{E2E707C1-0C7E-4484-9FA8-92E94491618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6437A29-5372-432D-8B23-753B3A7D1D1D}" type="pres">
      <dgm:prSet presAssocID="{40FBA798-974B-49FC-8E25-157837CC3EA9}" presName="spacer" presStyleCnt="0"/>
      <dgm:spPr/>
    </dgm:pt>
    <dgm:pt modelId="{3FEF8209-E6F4-4A13-ACDA-387E3BE83F11}" type="pres">
      <dgm:prSet presAssocID="{056C1B94-901C-4533-AD6D-35EDDAC8965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37A3387-A17F-4F2E-A743-73DF19B4528E}" type="pres">
      <dgm:prSet presAssocID="{29A8946C-865A-4D71-9A66-73B22422CABF}" presName="spacer" presStyleCnt="0"/>
      <dgm:spPr/>
    </dgm:pt>
    <dgm:pt modelId="{CDB07147-CF96-41B5-9620-2A0B17183530}" type="pres">
      <dgm:prSet presAssocID="{D367310C-14DB-4F73-A612-A7EAF67F7F1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027198C-E3BF-423B-A0C4-DE4EA0617E6F}" type="pres">
      <dgm:prSet presAssocID="{D477A2CE-7876-476D-A9AF-69E70F9AC63B}" presName="spacer" presStyleCnt="0"/>
      <dgm:spPr/>
    </dgm:pt>
    <dgm:pt modelId="{2BC6EE45-8D82-442D-A033-9C269BFC2E74}" type="pres">
      <dgm:prSet presAssocID="{8AA8E95F-B260-4904-B53D-EE8E99A5ED9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6F824D0-2E63-4D92-B70F-95B16E626173}" type="pres">
      <dgm:prSet presAssocID="{AA9379D9-4CEF-4C2A-AF5D-27369D07CA10}" presName="spacer" presStyleCnt="0"/>
      <dgm:spPr/>
    </dgm:pt>
    <dgm:pt modelId="{C3F9201B-D82B-4F3A-821C-930FB09231FA}" type="pres">
      <dgm:prSet presAssocID="{D94F9EA0-1476-4A30-9396-86B04CEE9F1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3DB7A9A-A215-4938-963B-E3A162880FCF}" type="pres">
      <dgm:prSet presAssocID="{3A2887E8-85B9-4BF6-9334-F0CBAF5E1EAC}" presName="spacer" presStyleCnt="0"/>
      <dgm:spPr/>
    </dgm:pt>
    <dgm:pt modelId="{DE03E5B7-9FDE-46CB-94D9-5B450B6F0BD8}" type="pres">
      <dgm:prSet presAssocID="{C5311AAA-500F-4AE8-A252-F66544033D1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5E10B07-1EFC-4375-A941-5AF5914A2EC4}" type="presOf" srcId="{056C1B94-901C-4533-AD6D-35EDDAC89655}" destId="{3FEF8209-E6F4-4A13-ACDA-387E3BE83F11}" srcOrd="0" destOrd="0" presId="urn:microsoft.com/office/officeart/2005/8/layout/vList2"/>
    <dgm:cxn modelId="{B16B6D09-0AC0-4B6F-96E2-2444041D5FF4}" type="presOf" srcId="{C5311AAA-500F-4AE8-A252-F66544033D1A}" destId="{DE03E5B7-9FDE-46CB-94D9-5B450B6F0BD8}" srcOrd="0" destOrd="0" presId="urn:microsoft.com/office/officeart/2005/8/layout/vList2"/>
    <dgm:cxn modelId="{0942FE0B-4FDB-4FBA-87BF-C4C9034A295C}" srcId="{887E5FC9-77CD-4225-A591-ADACA70967E8}" destId="{8AA8E95F-B260-4904-B53D-EE8E99A5ED92}" srcOrd="5" destOrd="0" parTransId="{F8BC4EB5-1ED6-4EEA-88F8-5C788619E537}" sibTransId="{AA9379D9-4CEF-4C2A-AF5D-27369D07CA10}"/>
    <dgm:cxn modelId="{22A92010-0BFB-41A8-98A8-E22DE7AC4A8E}" srcId="{887E5FC9-77CD-4225-A591-ADACA70967E8}" destId="{C5311AAA-500F-4AE8-A252-F66544033D1A}" srcOrd="7" destOrd="0" parTransId="{DFBC29EC-3550-41EF-B7E5-3D69DE07D826}" sibTransId="{CB8C03C8-FA84-4405-9ADD-AA213F38EA8F}"/>
    <dgm:cxn modelId="{2DCC8915-80A9-4175-8EBE-4BEE8FA7AF31}" type="presOf" srcId="{8AA8E95F-B260-4904-B53D-EE8E99A5ED92}" destId="{2BC6EE45-8D82-442D-A033-9C269BFC2E74}" srcOrd="0" destOrd="0" presId="urn:microsoft.com/office/officeart/2005/8/layout/vList2"/>
    <dgm:cxn modelId="{49EFF41C-F3D3-4289-8929-175B05ECFEB2}" type="presOf" srcId="{B859591E-9E52-4677-8FC9-6445DDF8E032}" destId="{BA3368D0-8D2F-40F0-B2F2-A51EDF44AB35}" srcOrd="0" destOrd="0" presId="urn:microsoft.com/office/officeart/2005/8/layout/vList2"/>
    <dgm:cxn modelId="{236D1228-2C83-426A-BF87-8011A28160FE}" type="presOf" srcId="{887E5FC9-77CD-4225-A591-ADACA70967E8}" destId="{231EEDC9-440A-486D-811A-73D46AA020AF}" srcOrd="0" destOrd="0" presId="urn:microsoft.com/office/officeart/2005/8/layout/vList2"/>
    <dgm:cxn modelId="{D70AB62B-B7D0-43F5-B50B-E5DDFEF1D1D5}" type="presOf" srcId="{D367310C-14DB-4F73-A612-A7EAF67F7F18}" destId="{CDB07147-CF96-41B5-9620-2A0B17183530}" srcOrd="0" destOrd="0" presId="urn:microsoft.com/office/officeart/2005/8/layout/vList2"/>
    <dgm:cxn modelId="{60FCA13D-7AAD-4DCD-B0FD-318CFDED88A8}" srcId="{887E5FC9-77CD-4225-A591-ADACA70967E8}" destId="{3B952E4E-CDF4-4D5B-9787-F74BE917F39F}" srcOrd="0" destOrd="0" parTransId="{D5DE251F-1E6B-4AA8-9F08-E08D6B4846DD}" sibTransId="{26E8A2E1-8543-4844-9BFC-C84B6C0E766E}"/>
    <dgm:cxn modelId="{23D17864-0185-42B2-9834-3AD9E1083A40}" srcId="{887E5FC9-77CD-4225-A591-ADACA70967E8}" destId="{D94F9EA0-1476-4A30-9396-86B04CEE9F19}" srcOrd="6" destOrd="0" parTransId="{7ED18D58-B19D-4F2B-A7D7-468B88AFB731}" sibTransId="{3A2887E8-85B9-4BF6-9334-F0CBAF5E1EAC}"/>
    <dgm:cxn modelId="{01573666-D4E4-4A76-ABD2-D374414CA9A2}" srcId="{887E5FC9-77CD-4225-A591-ADACA70967E8}" destId="{056C1B94-901C-4533-AD6D-35EDDAC89655}" srcOrd="3" destOrd="0" parTransId="{063719C8-75E8-4DBD-B47D-FF101A79EAA0}" sibTransId="{29A8946C-865A-4D71-9A66-73B22422CABF}"/>
    <dgm:cxn modelId="{4A4AFB53-E813-4AAE-888D-60C8D5BADA12}" srcId="{887E5FC9-77CD-4225-A591-ADACA70967E8}" destId="{D367310C-14DB-4F73-A612-A7EAF67F7F18}" srcOrd="4" destOrd="0" parTransId="{EC3D830B-EBF9-4E33-AB1A-B29A711F73E9}" sibTransId="{D477A2CE-7876-476D-A9AF-69E70F9AC63B}"/>
    <dgm:cxn modelId="{DD8DCB82-18A4-463F-AD68-D2F0A00920EB}" type="presOf" srcId="{D94F9EA0-1476-4A30-9396-86B04CEE9F19}" destId="{C3F9201B-D82B-4F3A-821C-930FB09231FA}" srcOrd="0" destOrd="0" presId="urn:microsoft.com/office/officeart/2005/8/layout/vList2"/>
    <dgm:cxn modelId="{BCA62983-30FD-4CEA-9516-C5E8DA80E84B}" type="presOf" srcId="{3B952E4E-CDF4-4D5B-9787-F74BE917F39F}" destId="{FCF43DCE-DC14-408E-9879-FC86B6F6B737}" srcOrd="0" destOrd="0" presId="urn:microsoft.com/office/officeart/2005/8/layout/vList2"/>
    <dgm:cxn modelId="{927A09BA-F310-49B1-9E0F-58ABA72E85BF}" type="presOf" srcId="{E2E707C1-0C7E-4484-9FA8-92E944916180}" destId="{0D41A893-207B-451F-98AE-BA8E2E73CACF}" srcOrd="0" destOrd="0" presId="urn:microsoft.com/office/officeart/2005/8/layout/vList2"/>
    <dgm:cxn modelId="{2F84B9C1-DDD0-456D-80E0-4489E09EEF91}" srcId="{887E5FC9-77CD-4225-A591-ADACA70967E8}" destId="{B859591E-9E52-4677-8FC9-6445DDF8E032}" srcOrd="1" destOrd="0" parTransId="{85A1BF5E-F692-427F-9611-9850433EB419}" sibTransId="{E60D3FBF-33F9-4725-B495-BB9030C55D35}"/>
    <dgm:cxn modelId="{6767C0FB-4AC2-4018-9BE6-874929A17B69}" srcId="{887E5FC9-77CD-4225-A591-ADACA70967E8}" destId="{E2E707C1-0C7E-4484-9FA8-92E944916180}" srcOrd="2" destOrd="0" parTransId="{4AC9837D-1A29-40F4-B572-BFC5A4A6BAE3}" sibTransId="{40FBA798-974B-49FC-8E25-157837CC3EA9}"/>
    <dgm:cxn modelId="{D5204CD2-F68A-4D8E-ADB1-FF462ABF4D54}" type="presParOf" srcId="{231EEDC9-440A-486D-811A-73D46AA020AF}" destId="{FCF43DCE-DC14-408E-9879-FC86B6F6B737}" srcOrd="0" destOrd="0" presId="urn:microsoft.com/office/officeart/2005/8/layout/vList2"/>
    <dgm:cxn modelId="{718F4B7A-1CBD-4C9E-BA5D-52DEB14CB9A5}" type="presParOf" srcId="{231EEDC9-440A-486D-811A-73D46AA020AF}" destId="{593EA601-2BE7-497D-A452-40A69CD1A3F7}" srcOrd="1" destOrd="0" presId="urn:microsoft.com/office/officeart/2005/8/layout/vList2"/>
    <dgm:cxn modelId="{5C3224F8-5D1D-443A-8998-987CB473E867}" type="presParOf" srcId="{231EEDC9-440A-486D-811A-73D46AA020AF}" destId="{BA3368D0-8D2F-40F0-B2F2-A51EDF44AB35}" srcOrd="2" destOrd="0" presId="urn:microsoft.com/office/officeart/2005/8/layout/vList2"/>
    <dgm:cxn modelId="{AB67293C-82CB-4DF7-AE53-C09DD37D6812}" type="presParOf" srcId="{231EEDC9-440A-486D-811A-73D46AA020AF}" destId="{84F5983E-3857-4628-9753-68938B6881C5}" srcOrd="3" destOrd="0" presId="urn:microsoft.com/office/officeart/2005/8/layout/vList2"/>
    <dgm:cxn modelId="{B1AEA48A-E691-4AF1-AC2E-DDE8B637F9FE}" type="presParOf" srcId="{231EEDC9-440A-486D-811A-73D46AA020AF}" destId="{0D41A893-207B-451F-98AE-BA8E2E73CACF}" srcOrd="4" destOrd="0" presId="urn:microsoft.com/office/officeart/2005/8/layout/vList2"/>
    <dgm:cxn modelId="{722BBD65-83FC-41F3-872D-DB73351C99C6}" type="presParOf" srcId="{231EEDC9-440A-486D-811A-73D46AA020AF}" destId="{B6437A29-5372-432D-8B23-753B3A7D1D1D}" srcOrd="5" destOrd="0" presId="urn:microsoft.com/office/officeart/2005/8/layout/vList2"/>
    <dgm:cxn modelId="{9206E5B3-32D7-4BB7-A05E-FE2A11FC8D4F}" type="presParOf" srcId="{231EEDC9-440A-486D-811A-73D46AA020AF}" destId="{3FEF8209-E6F4-4A13-ACDA-387E3BE83F11}" srcOrd="6" destOrd="0" presId="urn:microsoft.com/office/officeart/2005/8/layout/vList2"/>
    <dgm:cxn modelId="{FD197B0A-30EB-4491-8C12-E9D18594829B}" type="presParOf" srcId="{231EEDC9-440A-486D-811A-73D46AA020AF}" destId="{E37A3387-A17F-4F2E-A743-73DF19B4528E}" srcOrd="7" destOrd="0" presId="urn:microsoft.com/office/officeart/2005/8/layout/vList2"/>
    <dgm:cxn modelId="{2186B16F-FF5B-41F4-8254-35D6291DA2CB}" type="presParOf" srcId="{231EEDC9-440A-486D-811A-73D46AA020AF}" destId="{CDB07147-CF96-41B5-9620-2A0B17183530}" srcOrd="8" destOrd="0" presId="urn:microsoft.com/office/officeart/2005/8/layout/vList2"/>
    <dgm:cxn modelId="{64268F39-2A14-4F6E-8E15-9DF2467D0545}" type="presParOf" srcId="{231EEDC9-440A-486D-811A-73D46AA020AF}" destId="{9027198C-E3BF-423B-A0C4-DE4EA0617E6F}" srcOrd="9" destOrd="0" presId="urn:microsoft.com/office/officeart/2005/8/layout/vList2"/>
    <dgm:cxn modelId="{C9661479-0204-4705-AC37-7C30FF24F655}" type="presParOf" srcId="{231EEDC9-440A-486D-811A-73D46AA020AF}" destId="{2BC6EE45-8D82-442D-A033-9C269BFC2E74}" srcOrd="10" destOrd="0" presId="urn:microsoft.com/office/officeart/2005/8/layout/vList2"/>
    <dgm:cxn modelId="{FECADF6F-5D11-471F-BC3C-3EE9E0CACA3A}" type="presParOf" srcId="{231EEDC9-440A-486D-811A-73D46AA020AF}" destId="{06F824D0-2E63-4D92-B70F-95B16E626173}" srcOrd="11" destOrd="0" presId="urn:microsoft.com/office/officeart/2005/8/layout/vList2"/>
    <dgm:cxn modelId="{EDED2D51-D30C-4BA3-A8B6-8C4C224FC206}" type="presParOf" srcId="{231EEDC9-440A-486D-811A-73D46AA020AF}" destId="{C3F9201B-D82B-4F3A-821C-930FB09231FA}" srcOrd="12" destOrd="0" presId="urn:microsoft.com/office/officeart/2005/8/layout/vList2"/>
    <dgm:cxn modelId="{885FE340-3D3D-40C0-BCA0-6CD74DB1E9B2}" type="presParOf" srcId="{231EEDC9-440A-486D-811A-73D46AA020AF}" destId="{23DB7A9A-A215-4938-963B-E3A162880FCF}" srcOrd="13" destOrd="0" presId="urn:microsoft.com/office/officeart/2005/8/layout/vList2"/>
    <dgm:cxn modelId="{DA1F6478-52AA-43B1-A959-A116123B7BDD}" type="presParOf" srcId="{231EEDC9-440A-486D-811A-73D46AA020AF}" destId="{DE03E5B7-9FDE-46CB-94D9-5B450B6F0BD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1FC96E-2CA9-44E6-AAE9-9702C6053D6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5D136C-FC6D-49A7-BC85-5FE85C783E5A}">
      <dgm:prSet phldrT="[Text]"/>
      <dgm:spPr>
        <a:solidFill>
          <a:srgbClr val="FF0000"/>
        </a:solidFill>
      </dgm:spPr>
      <dgm:t>
        <a:bodyPr/>
        <a:lstStyle/>
        <a:p>
          <a:r>
            <a:rPr lang="en-IN" dirty="0"/>
            <a:t>Current Strategy</a:t>
          </a:r>
          <a:endParaRPr lang="en-US" dirty="0"/>
        </a:p>
      </dgm:t>
    </dgm:pt>
    <dgm:pt modelId="{E33D7C4E-2D52-4343-8AE9-8A6D5FAD7EB8}" type="parTrans" cxnId="{FE201F8E-B31F-4832-873E-4A460F3F2F73}">
      <dgm:prSet/>
      <dgm:spPr/>
      <dgm:t>
        <a:bodyPr/>
        <a:lstStyle/>
        <a:p>
          <a:endParaRPr lang="en-US"/>
        </a:p>
      </dgm:t>
    </dgm:pt>
    <dgm:pt modelId="{E5FAA1E5-3CED-4780-B6EB-C0C50876E120}" type="sibTrans" cxnId="{FE201F8E-B31F-4832-873E-4A460F3F2F73}">
      <dgm:prSet/>
      <dgm:spPr/>
      <dgm:t>
        <a:bodyPr/>
        <a:lstStyle/>
        <a:p>
          <a:endParaRPr lang="en-US"/>
        </a:p>
      </dgm:t>
    </dgm:pt>
    <dgm:pt modelId="{F4D3304F-1018-4B65-90CD-4EDEE08149B6}">
      <dgm:prSet phldrT="[Text]"/>
      <dgm:spPr/>
      <dgm:t>
        <a:bodyPr/>
        <a:lstStyle/>
        <a:p>
          <a:r>
            <a:rPr lang="en-IN" dirty="0"/>
            <a:t>Multi-factor authentication for any transaction greater than 2000.</a:t>
          </a:r>
          <a:endParaRPr lang="en-US" dirty="0"/>
        </a:p>
      </dgm:t>
    </dgm:pt>
    <dgm:pt modelId="{AAC4D794-8E20-4E5C-95B2-87032D460A03}" type="parTrans" cxnId="{BEE7A923-20BC-4068-8BFD-D448415195EC}">
      <dgm:prSet/>
      <dgm:spPr/>
      <dgm:t>
        <a:bodyPr/>
        <a:lstStyle/>
        <a:p>
          <a:endParaRPr lang="en-US"/>
        </a:p>
      </dgm:t>
    </dgm:pt>
    <dgm:pt modelId="{9EB9DDFA-E7DD-48EA-A6AB-1B3147D9B110}" type="sibTrans" cxnId="{BEE7A923-20BC-4068-8BFD-D448415195EC}">
      <dgm:prSet/>
      <dgm:spPr/>
      <dgm:t>
        <a:bodyPr/>
        <a:lstStyle/>
        <a:p>
          <a:endParaRPr lang="en-US"/>
        </a:p>
      </dgm:t>
    </dgm:pt>
    <dgm:pt modelId="{80F481B4-C7A4-48F3-8E46-E98A253B4560}">
      <dgm:prSet phldrT="[Text]"/>
      <dgm:spPr/>
      <dgm:t>
        <a:bodyPr/>
        <a:lstStyle/>
        <a:p>
          <a:r>
            <a:rPr lang="en-IN" dirty="0"/>
            <a:t>Approve the transaction only when the customer confirms</a:t>
          </a:r>
          <a:endParaRPr lang="en-US" dirty="0"/>
        </a:p>
      </dgm:t>
    </dgm:pt>
    <dgm:pt modelId="{D45821C1-C0C4-4E7D-B8C2-327A5FBB6FE8}" type="parTrans" cxnId="{4DF3B16B-4059-47E1-A72F-12D674B307B6}">
      <dgm:prSet/>
      <dgm:spPr/>
      <dgm:t>
        <a:bodyPr/>
        <a:lstStyle/>
        <a:p>
          <a:endParaRPr lang="en-US"/>
        </a:p>
      </dgm:t>
    </dgm:pt>
    <dgm:pt modelId="{C400573B-7CC5-403D-90A3-9BA671D86083}" type="sibTrans" cxnId="{4DF3B16B-4059-47E1-A72F-12D674B307B6}">
      <dgm:prSet/>
      <dgm:spPr/>
      <dgm:t>
        <a:bodyPr/>
        <a:lstStyle/>
        <a:p>
          <a:endParaRPr lang="en-US"/>
        </a:p>
      </dgm:t>
    </dgm:pt>
    <dgm:pt modelId="{AEE568EC-DCE9-44B9-AAFA-84A35A9B97E1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/>
            <a:t>Proposed Strategy</a:t>
          </a:r>
          <a:endParaRPr lang="en-US" dirty="0"/>
        </a:p>
      </dgm:t>
    </dgm:pt>
    <dgm:pt modelId="{EC322A97-CF53-4F90-9BEA-69DA17720693}" type="parTrans" cxnId="{4D90BC33-983E-4415-9F48-30E7F083ECAE}">
      <dgm:prSet/>
      <dgm:spPr/>
      <dgm:t>
        <a:bodyPr/>
        <a:lstStyle/>
        <a:p>
          <a:endParaRPr lang="en-US"/>
        </a:p>
      </dgm:t>
    </dgm:pt>
    <dgm:pt modelId="{2ACE3C53-BBF4-4019-BC20-0056C85FE3B5}" type="sibTrans" cxnId="{4D90BC33-983E-4415-9F48-30E7F083ECAE}">
      <dgm:prSet/>
      <dgm:spPr/>
      <dgm:t>
        <a:bodyPr/>
        <a:lstStyle/>
        <a:p>
          <a:endParaRPr lang="en-US"/>
        </a:p>
      </dgm:t>
    </dgm:pt>
    <dgm:pt modelId="{F3E81738-F5F3-4D08-B2E5-6C9ED3ED2ABB}">
      <dgm:prSet phldrT="[Text]"/>
      <dgm:spPr/>
      <dgm:t>
        <a:bodyPr/>
        <a:lstStyle/>
        <a:p>
          <a:r>
            <a:rPr lang="en-IN" dirty="0"/>
            <a:t>Use the historical fraud transactions data and ML techniques to detect frauds intelligently. </a:t>
          </a:r>
          <a:endParaRPr lang="en-US" dirty="0"/>
        </a:p>
      </dgm:t>
    </dgm:pt>
    <dgm:pt modelId="{8101D908-94FF-4655-A6C5-543A71E79C62}" type="parTrans" cxnId="{747D67DF-2732-48CB-9A2A-FE8077153F81}">
      <dgm:prSet/>
      <dgm:spPr/>
      <dgm:t>
        <a:bodyPr/>
        <a:lstStyle/>
        <a:p>
          <a:endParaRPr lang="en-US"/>
        </a:p>
      </dgm:t>
    </dgm:pt>
    <dgm:pt modelId="{CEAFB4F7-9DFA-4DA8-AAF0-EC5EDC374046}" type="sibTrans" cxnId="{747D67DF-2732-48CB-9A2A-FE8077153F81}">
      <dgm:prSet/>
      <dgm:spPr/>
      <dgm:t>
        <a:bodyPr/>
        <a:lstStyle/>
        <a:p>
          <a:endParaRPr lang="en-US"/>
        </a:p>
      </dgm:t>
    </dgm:pt>
    <dgm:pt modelId="{0A444C73-17E5-4C76-8C5A-350EA7939AE8}">
      <dgm:prSet phldrT="[Text]"/>
      <dgm:spPr/>
      <dgm:t>
        <a:bodyPr/>
        <a:lstStyle/>
        <a:p>
          <a:r>
            <a:rPr lang="en-IN" dirty="0"/>
            <a:t>MFA for only transactions detected as the fraud by the ML model.</a:t>
          </a:r>
          <a:endParaRPr lang="en-US" dirty="0"/>
        </a:p>
      </dgm:t>
    </dgm:pt>
    <dgm:pt modelId="{9099B941-3145-4BCB-9A70-F8A49619108D}" type="parTrans" cxnId="{A7ADBE0F-5CCE-42D5-8D3B-5EFD73FF0EBF}">
      <dgm:prSet/>
      <dgm:spPr/>
      <dgm:t>
        <a:bodyPr/>
        <a:lstStyle/>
        <a:p>
          <a:endParaRPr lang="en-US"/>
        </a:p>
      </dgm:t>
    </dgm:pt>
    <dgm:pt modelId="{16823D4A-03F8-468C-853B-8FF8DC85FCFD}" type="sibTrans" cxnId="{A7ADBE0F-5CCE-42D5-8D3B-5EFD73FF0EBF}">
      <dgm:prSet/>
      <dgm:spPr/>
      <dgm:t>
        <a:bodyPr/>
        <a:lstStyle/>
        <a:p>
          <a:endParaRPr lang="en-US"/>
        </a:p>
      </dgm:t>
    </dgm:pt>
    <dgm:pt modelId="{AB6E9748-B0B4-4BCF-8262-78F8258BF2A7}" type="pres">
      <dgm:prSet presAssocID="{751FC96E-2CA9-44E6-AAE9-9702C6053D69}" presName="linear" presStyleCnt="0">
        <dgm:presLayoutVars>
          <dgm:dir/>
          <dgm:animLvl val="lvl"/>
          <dgm:resizeHandles val="exact"/>
        </dgm:presLayoutVars>
      </dgm:prSet>
      <dgm:spPr/>
    </dgm:pt>
    <dgm:pt modelId="{6B7BEDA2-3654-43A2-82E8-F7F209BB6FE6}" type="pres">
      <dgm:prSet presAssocID="{3F5D136C-FC6D-49A7-BC85-5FE85C783E5A}" presName="parentLin" presStyleCnt="0"/>
      <dgm:spPr/>
    </dgm:pt>
    <dgm:pt modelId="{300A28C1-B177-40FC-A625-81E8FC826E3D}" type="pres">
      <dgm:prSet presAssocID="{3F5D136C-FC6D-49A7-BC85-5FE85C783E5A}" presName="parentLeftMargin" presStyleLbl="node1" presStyleIdx="0" presStyleCnt="2"/>
      <dgm:spPr/>
    </dgm:pt>
    <dgm:pt modelId="{65EB9B3B-F078-41D8-BA8B-E43D2F34415B}" type="pres">
      <dgm:prSet presAssocID="{3F5D136C-FC6D-49A7-BC85-5FE85C783E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2DBCEA-1FC0-43A6-91AA-78C1CA2B43ED}" type="pres">
      <dgm:prSet presAssocID="{3F5D136C-FC6D-49A7-BC85-5FE85C783E5A}" presName="negativeSpace" presStyleCnt="0"/>
      <dgm:spPr/>
    </dgm:pt>
    <dgm:pt modelId="{EED45DE3-BBDE-4BE8-BCCB-B6B93C0B51EC}" type="pres">
      <dgm:prSet presAssocID="{3F5D136C-FC6D-49A7-BC85-5FE85C783E5A}" presName="childText" presStyleLbl="conFgAcc1" presStyleIdx="0" presStyleCnt="2">
        <dgm:presLayoutVars>
          <dgm:bulletEnabled val="1"/>
        </dgm:presLayoutVars>
      </dgm:prSet>
      <dgm:spPr/>
    </dgm:pt>
    <dgm:pt modelId="{70D39218-F1BB-442B-8FCF-A24CB9F867FC}" type="pres">
      <dgm:prSet presAssocID="{E5FAA1E5-3CED-4780-B6EB-C0C50876E120}" presName="spaceBetweenRectangles" presStyleCnt="0"/>
      <dgm:spPr/>
    </dgm:pt>
    <dgm:pt modelId="{BDCBC019-6FB4-47FB-B2E0-21833CEF1A78}" type="pres">
      <dgm:prSet presAssocID="{AEE568EC-DCE9-44B9-AAFA-84A35A9B97E1}" presName="parentLin" presStyleCnt="0"/>
      <dgm:spPr/>
    </dgm:pt>
    <dgm:pt modelId="{C3D0FE78-BE5C-459D-B296-257B38923F45}" type="pres">
      <dgm:prSet presAssocID="{AEE568EC-DCE9-44B9-AAFA-84A35A9B97E1}" presName="parentLeftMargin" presStyleLbl="node1" presStyleIdx="0" presStyleCnt="2"/>
      <dgm:spPr/>
    </dgm:pt>
    <dgm:pt modelId="{561DCD48-FDB9-4C38-B50B-55A31842A522}" type="pres">
      <dgm:prSet presAssocID="{AEE568EC-DCE9-44B9-AAFA-84A35A9B97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EBBF98-9D99-44FE-8FAA-486C4B0AD086}" type="pres">
      <dgm:prSet presAssocID="{AEE568EC-DCE9-44B9-AAFA-84A35A9B97E1}" presName="negativeSpace" presStyleCnt="0"/>
      <dgm:spPr/>
    </dgm:pt>
    <dgm:pt modelId="{CCBFBA6C-68AD-4B8E-A4D1-A162B38F22D7}" type="pres">
      <dgm:prSet presAssocID="{AEE568EC-DCE9-44B9-AAFA-84A35A9B97E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BBE305-8A12-481B-8D9F-64A26D702591}" type="presOf" srcId="{80F481B4-C7A4-48F3-8E46-E98A253B4560}" destId="{EED45DE3-BBDE-4BE8-BCCB-B6B93C0B51EC}" srcOrd="0" destOrd="1" presId="urn:microsoft.com/office/officeart/2005/8/layout/list1"/>
    <dgm:cxn modelId="{DCA3350F-86C3-4C60-A280-949DBD1B7B7C}" type="presOf" srcId="{3F5D136C-FC6D-49A7-BC85-5FE85C783E5A}" destId="{300A28C1-B177-40FC-A625-81E8FC826E3D}" srcOrd="0" destOrd="0" presId="urn:microsoft.com/office/officeart/2005/8/layout/list1"/>
    <dgm:cxn modelId="{C9445C0F-459F-4034-994A-75E8640D1E94}" type="presOf" srcId="{F3E81738-F5F3-4D08-B2E5-6C9ED3ED2ABB}" destId="{CCBFBA6C-68AD-4B8E-A4D1-A162B38F22D7}" srcOrd="0" destOrd="0" presId="urn:microsoft.com/office/officeart/2005/8/layout/list1"/>
    <dgm:cxn modelId="{A7ADBE0F-5CCE-42D5-8D3B-5EFD73FF0EBF}" srcId="{AEE568EC-DCE9-44B9-AAFA-84A35A9B97E1}" destId="{0A444C73-17E5-4C76-8C5A-350EA7939AE8}" srcOrd="1" destOrd="0" parTransId="{9099B941-3145-4BCB-9A70-F8A49619108D}" sibTransId="{16823D4A-03F8-468C-853B-8FF8DC85FCFD}"/>
    <dgm:cxn modelId="{F2E6251B-A07F-4595-B7C5-727B710FDBD5}" type="presOf" srcId="{AEE568EC-DCE9-44B9-AAFA-84A35A9B97E1}" destId="{561DCD48-FDB9-4C38-B50B-55A31842A522}" srcOrd="1" destOrd="0" presId="urn:microsoft.com/office/officeart/2005/8/layout/list1"/>
    <dgm:cxn modelId="{BEE7A923-20BC-4068-8BFD-D448415195EC}" srcId="{3F5D136C-FC6D-49A7-BC85-5FE85C783E5A}" destId="{F4D3304F-1018-4B65-90CD-4EDEE08149B6}" srcOrd="0" destOrd="0" parTransId="{AAC4D794-8E20-4E5C-95B2-87032D460A03}" sibTransId="{9EB9DDFA-E7DD-48EA-A6AB-1B3147D9B110}"/>
    <dgm:cxn modelId="{4D90BC33-983E-4415-9F48-30E7F083ECAE}" srcId="{751FC96E-2CA9-44E6-AAE9-9702C6053D69}" destId="{AEE568EC-DCE9-44B9-AAFA-84A35A9B97E1}" srcOrd="1" destOrd="0" parTransId="{EC322A97-CF53-4F90-9BEA-69DA17720693}" sibTransId="{2ACE3C53-BBF4-4019-BC20-0056C85FE3B5}"/>
    <dgm:cxn modelId="{60FF6A5F-37DC-4AC0-822A-E17756AB2F66}" type="presOf" srcId="{751FC96E-2CA9-44E6-AAE9-9702C6053D69}" destId="{AB6E9748-B0B4-4BCF-8262-78F8258BF2A7}" srcOrd="0" destOrd="0" presId="urn:microsoft.com/office/officeart/2005/8/layout/list1"/>
    <dgm:cxn modelId="{4DF3B16B-4059-47E1-A72F-12D674B307B6}" srcId="{3F5D136C-FC6D-49A7-BC85-5FE85C783E5A}" destId="{80F481B4-C7A4-48F3-8E46-E98A253B4560}" srcOrd="1" destOrd="0" parTransId="{D45821C1-C0C4-4E7D-B8C2-327A5FBB6FE8}" sibTransId="{C400573B-7CC5-403D-90A3-9BA671D86083}"/>
    <dgm:cxn modelId="{FE201F8E-B31F-4832-873E-4A460F3F2F73}" srcId="{751FC96E-2CA9-44E6-AAE9-9702C6053D69}" destId="{3F5D136C-FC6D-49A7-BC85-5FE85C783E5A}" srcOrd="0" destOrd="0" parTransId="{E33D7C4E-2D52-4343-8AE9-8A6D5FAD7EB8}" sibTransId="{E5FAA1E5-3CED-4780-B6EB-C0C50876E120}"/>
    <dgm:cxn modelId="{6615538F-028E-4B8F-947D-B316C1377E8B}" type="presOf" srcId="{AEE568EC-DCE9-44B9-AAFA-84A35A9B97E1}" destId="{C3D0FE78-BE5C-459D-B296-257B38923F45}" srcOrd="0" destOrd="0" presId="urn:microsoft.com/office/officeart/2005/8/layout/list1"/>
    <dgm:cxn modelId="{AAA5EA98-CA34-4C04-B1AD-3EE6BA732C28}" type="presOf" srcId="{0A444C73-17E5-4C76-8C5A-350EA7939AE8}" destId="{CCBFBA6C-68AD-4B8E-A4D1-A162B38F22D7}" srcOrd="0" destOrd="1" presId="urn:microsoft.com/office/officeart/2005/8/layout/list1"/>
    <dgm:cxn modelId="{0090EDB7-E2B5-411E-87F3-FDAB2EE4167F}" type="presOf" srcId="{3F5D136C-FC6D-49A7-BC85-5FE85C783E5A}" destId="{65EB9B3B-F078-41D8-BA8B-E43D2F34415B}" srcOrd="1" destOrd="0" presId="urn:microsoft.com/office/officeart/2005/8/layout/list1"/>
    <dgm:cxn modelId="{8AE9BAC4-66B5-4563-B8C1-1751AA4B18B7}" type="presOf" srcId="{F4D3304F-1018-4B65-90CD-4EDEE08149B6}" destId="{EED45DE3-BBDE-4BE8-BCCB-B6B93C0B51EC}" srcOrd="0" destOrd="0" presId="urn:microsoft.com/office/officeart/2005/8/layout/list1"/>
    <dgm:cxn modelId="{747D67DF-2732-48CB-9A2A-FE8077153F81}" srcId="{AEE568EC-DCE9-44B9-AAFA-84A35A9B97E1}" destId="{F3E81738-F5F3-4D08-B2E5-6C9ED3ED2ABB}" srcOrd="0" destOrd="0" parTransId="{8101D908-94FF-4655-A6C5-543A71E79C62}" sibTransId="{CEAFB4F7-9DFA-4DA8-AAF0-EC5EDC374046}"/>
    <dgm:cxn modelId="{CE8870A8-DEB1-4ADD-90DF-F2BD387306B0}" type="presParOf" srcId="{AB6E9748-B0B4-4BCF-8262-78F8258BF2A7}" destId="{6B7BEDA2-3654-43A2-82E8-F7F209BB6FE6}" srcOrd="0" destOrd="0" presId="urn:microsoft.com/office/officeart/2005/8/layout/list1"/>
    <dgm:cxn modelId="{D44ACB87-EAB6-4FDA-AB82-6E5BDBD293BE}" type="presParOf" srcId="{6B7BEDA2-3654-43A2-82E8-F7F209BB6FE6}" destId="{300A28C1-B177-40FC-A625-81E8FC826E3D}" srcOrd="0" destOrd="0" presId="urn:microsoft.com/office/officeart/2005/8/layout/list1"/>
    <dgm:cxn modelId="{A4A78D4C-DEFC-4A27-BDD0-7582EC94A819}" type="presParOf" srcId="{6B7BEDA2-3654-43A2-82E8-F7F209BB6FE6}" destId="{65EB9B3B-F078-41D8-BA8B-E43D2F34415B}" srcOrd="1" destOrd="0" presId="urn:microsoft.com/office/officeart/2005/8/layout/list1"/>
    <dgm:cxn modelId="{BE71CB3A-2FCC-4626-8FEE-48A4D8862E2F}" type="presParOf" srcId="{AB6E9748-B0B4-4BCF-8262-78F8258BF2A7}" destId="{CA2DBCEA-1FC0-43A6-91AA-78C1CA2B43ED}" srcOrd="1" destOrd="0" presId="urn:microsoft.com/office/officeart/2005/8/layout/list1"/>
    <dgm:cxn modelId="{D627B048-CDE5-4F07-AF93-047D33DBE162}" type="presParOf" srcId="{AB6E9748-B0B4-4BCF-8262-78F8258BF2A7}" destId="{EED45DE3-BBDE-4BE8-BCCB-B6B93C0B51EC}" srcOrd="2" destOrd="0" presId="urn:microsoft.com/office/officeart/2005/8/layout/list1"/>
    <dgm:cxn modelId="{655DC8D1-42BD-4E14-A81E-2E8B3FCF343D}" type="presParOf" srcId="{AB6E9748-B0B4-4BCF-8262-78F8258BF2A7}" destId="{70D39218-F1BB-442B-8FCF-A24CB9F867FC}" srcOrd="3" destOrd="0" presId="urn:microsoft.com/office/officeart/2005/8/layout/list1"/>
    <dgm:cxn modelId="{4EB21B02-2471-4FC5-99C4-7636F082C9B3}" type="presParOf" srcId="{AB6E9748-B0B4-4BCF-8262-78F8258BF2A7}" destId="{BDCBC019-6FB4-47FB-B2E0-21833CEF1A78}" srcOrd="4" destOrd="0" presId="urn:microsoft.com/office/officeart/2005/8/layout/list1"/>
    <dgm:cxn modelId="{A6105367-3BDE-4B4E-B9C9-E3A0C2476E1E}" type="presParOf" srcId="{BDCBC019-6FB4-47FB-B2E0-21833CEF1A78}" destId="{C3D0FE78-BE5C-459D-B296-257B38923F45}" srcOrd="0" destOrd="0" presId="urn:microsoft.com/office/officeart/2005/8/layout/list1"/>
    <dgm:cxn modelId="{B2066B02-1104-4796-8DC8-4209016ACAA2}" type="presParOf" srcId="{BDCBC019-6FB4-47FB-B2E0-21833CEF1A78}" destId="{561DCD48-FDB9-4C38-B50B-55A31842A522}" srcOrd="1" destOrd="0" presId="urn:microsoft.com/office/officeart/2005/8/layout/list1"/>
    <dgm:cxn modelId="{AFFCAE29-5542-4825-8F11-19E1E1205750}" type="presParOf" srcId="{AB6E9748-B0B4-4BCF-8262-78F8258BF2A7}" destId="{88EBBF98-9D99-44FE-8FAA-486C4B0AD086}" srcOrd="5" destOrd="0" presId="urn:microsoft.com/office/officeart/2005/8/layout/list1"/>
    <dgm:cxn modelId="{227EDD2C-BB95-4AAE-BB64-AC4A6EB1D73B}" type="presParOf" srcId="{AB6E9748-B0B4-4BCF-8262-78F8258BF2A7}" destId="{CCBFBA6C-68AD-4B8E-A4D1-A162B38F22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FD717B-A701-4417-BEFA-F23310725000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01EC60-69E6-4C5B-853F-A07271925BB2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VERY LESS EVENT RATE</a:t>
          </a:r>
          <a:endParaRPr lang="en-US" dirty="0"/>
        </a:p>
      </dgm:t>
    </dgm:pt>
    <dgm:pt modelId="{4E5D12AA-E3D0-4D72-8B49-856734CB5A6D}" type="parTrans" cxnId="{F4C9BEE9-E171-426D-9601-AF47B93CB68F}">
      <dgm:prSet/>
      <dgm:spPr/>
      <dgm:t>
        <a:bodyPr/>
        <a:lstStyle/>
        <a:p>
          <a:endParaRPr lang="en-US"/>
        </a:p>
      </dgm:t>
    </dgm:pt>
    <dgm:pt modelId="{6C133CB2-0EA8-40DD-844B-B9B10936E99E}" type="sibTrans" cxnId="{F4C9BEE9-E171-426D-9601-AF47B93CB68F}">
      <dgm:prSet/>
      <dgm:spPr/>
      <dgm:t>
        <a:bodyPr/>
        <a:lstStyle/>
        <a:p>
          <a:endParaRPr lang="en-US"/>
        </a:p>
      </dgm:t>
    </dgm:pt>
    <dgm:pt modelId="{35A9DD02-4BED-4CCB-BA08-658F3935229A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BIG OUTLIERS</a:t>
          </a:r>
          <a:endParaRPr lang="en-US" dirty="0"/>
        </a:p>
      </dgm:t>
    </dgm:pt>
    <dgm:pt modelId="{562A6331-C63B-445C-A414-4011FF6C2921}" type="parTrans" cxnId="{BEF3804F-CD17-491C-83E7-993E3EC3209B}">
      <dgm:prSet/>
      <dgm:spPr/>
      <dgm:t>
        <a:bodyPr/>
        <a:lstStyle/>
        <a:p>
          <a:endParaRPr lang="en-US"/>
        </a:p>
      </dgm:t>
    </dgm:pt>
    <dgm:pt modelId="{96AD8B03-A316-4175-AD4F-F50F5EF5BB2D}" type="sibTrans" cxnId="{BEF3804F-CD17-491C-83E7-993E3EC3209B}">
      <dgm:prSet/>
      <dgm:spPr/>
      <dgm:t>
        <a:bodyPr/>
        <a:lstStyle/>
        <a:p>
          <a:endParaRPr lang="en-US"/>
        </a:p>
      </dgm:t>
    </dgm:pt>
    <dgm:pt modelId="{810AF55F-11A9-4E91-8485-09D92C8A2EEC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/>
            <a:t>LARGE AMOUNT OF DATA</a:t>
          </a:r>
          <a:endParaRPr lang="en-US" dirty="0"/>
        </a:p>
      </dgm:t>
    </dgm:pt>
    <dgm:pt modelId="{717A9B4C-F268-4D6D-8CFD-323A357DA5D3}" type="sibTrans" cxnId="{5796D845-3209-44DA-93A6-C5C69622D0AD}">
      <dgm:prSet/>
      <dgm:spPr/>
      <dgm:t>
        <a:bodyPr/>
        <a:lstStyle/>
        <a:p>
          <a:endParaRPr lang="en-US"/>
        </a:p>
      </dgm:t>
    </dgm:pt>
    <dgm:pt modelId="{DA86C122-9740-45A4-9732-4EF7409103C8}" type="parTrans" cxnId="{5796D845-3209-44DA-93A6-C5C69622D0AD}">
      <dgm:prSet/>
      <dgm:spPr/>
      <dgm:t>
        <a:bodyPr/>
        <a:lstStyle/>
        <a:p>
          <a:endParaRPr lang="en-US"/>
        </a:p>
      </dgm:t>
    </dgm:pt>
    <dgm:pt modelId="{DD7DD152-FEC1-49F9-95FE-0F1937BF0D20}" type="pres">
      <dgm:prSet presAssocID="{02FD717B-A701-4417-BEFA-F23310725000}" presName="linear" presStyleCnt="0">
        <dgm:presLayoutVars>
          <dgm:dir/>
          <dgm:animLvl val="lvl"/>
          <dgm:resizeHandles val="exact"/>
        </dgm:presLayoutVars>
      </dgm:prSet>
      <dgm:spPr/>
    </dgm:pt>
    <dgm:pt modelId="{49362CE3-DBBC-4DCE-B659-1A414D29BA5F}" type="pres">
      <dgm:prSet presAssocID="{810AF55F-11A9-4E91-8485-09D92C8A2EEC}" presName="parentLin" presStyleCnt="0"/>
      <dgm:spPr/>
    </dgm:pt>
    <dgm:pt modelId="{C7514A8B-8F2D-4539-BA77-2087C75AB0EF}" type="pres">
      <dgm:prSet presAssocID="{810AF55F-11A9-4E91-8485-09D92C8A2EEC}" presName="parentLeftMargin" presStyleLbl="node1" presStyleIdx="0" presStyleCnt="3"/>
      <dgm:spPr/>
    </dgm:pt>
    <dgm:pt modelId="{91A8DB16-0039-4F56-BE02-F0E85B735C2B}" type="pres">
      <dgm:prSet presAssocID="{810AF55F-11A9-4E91-8485-09D92C8A2E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776DA2-6072-433D-97EF-4D67CB236B92}" type="pres">
      <dgm:prSet presAssocID="{810AF55F-11A9-4E91-8485-09D92C8A2EEC}" presName="negativeSpace" presStyleCnt="0"/>
      <dgm:spPr/>
    </dgm:pt>
    <dgm:pt modelId="{4F2AEA33-A7CF-4E61-894B-529536775D6F}" type="pres">
      <dgm:prSet presAssocID="{810AF55F-11A9-4E91-8485-09D92C8A2EEC}" presName="childText" presStyleLbl="conFgAcc1" presStyleIdx="0" presStyleCnt="3">
        <dgm:presLayoutVars>
          <dgm:bulletEnabled val="1"/>
        </dgm:presLayoutVars>
      </dgm:prSet>
      <dgm:spPr/>
    </dgm:pt>
    <dgm:pt modelId="{53E96D90-3BE3-4A95-8328-BDB0B6AB7987}" type="pres">
      <dgm:prSet presAssocID="{717A9B4C-F268-4D6D-8CFD-323A357DA5D3}" presName="spaceBetweenRectangles" presStyleCnt="0"/>
      <dgm:spPr/>
    </dgm:pt>
    <dgm:pt modelId="{11AC0913-8E9E-4F2A-B710-B279DB2D1EA1}" type="pres">
      <dgm:prSet presAssocID="{7E01EC60-69E6-4C5B-853F-A07271925BB2}" presName="parentLin" presStyleCnt="0"/>
      <dgm:spPr/>
    </dgm:pt>
    <dgm:pt modelId="{0ED1DD18-0E89-4C5B-90B3-A0B76A8DFDD0}" type="pres">
      <dgm:prSet presAssocID="{7E01EC60-69E6-4C5B-853F-A07271925BB2}" presName="parentLeftMargin" presStyleLbl="node1" presStyleIdx="0" presStyleCnt="3"/>
      <dgm:spPr/>
    </dgm:pt>
    <dgm:pt modelId="{8EBCBFC5-3106-4042-9D4E-5D3E8FFD9727}" type="pres">
      <dgm:prSet presAssocID="{7E01EC60-69E6-4C5B-853F-A07271925B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63B906-519B-495D-98AC-9EBA82D5AF14}" type="pres">
      <dgm:prSet presAssocID="{7E01EC60-69E6-4C5B-853F-A07271925BB2}" presName="negativeSpace" presStyleCnt="0"/>
      <dgm:spPr/>
    </dgm:pt>
    <dgm:pt modelId="{7AE41792-E3EF-455A-90A2-801B03206F38}" type="pres">
      <dgm:prSet presAssocID="{7E01EC60-69E6-4C5B-853F-A07271925BB2}" presName="childText" presStyleLbl="conFgAcc1" presStyleIdx="1" presStyleCnt="3">
        <dgm:presLayoutVars>
          <dgm:bulletEnabled val="1"/>
        </dgm:presLayoutVars>
      </dgm:prSet>
      <dgm:spPr/>
    </dgm:pt>
    <dgm:pt modelId="{587FE361-4BAA-4407-B975-11DA27F2297E}" type="pres">
      <dgm:prSet presAssocID="{6C133CB2-0EA8-40DD-844B-B9B10936E99E}" presName="spaceBetweenRectangles" presStyleCnt="0"/>
      <dgm:spPr/>
    </dgm:pt>
    <dgm:pt modelId="{5FCE0C52-04A9-49CE-9C3A-1A9E950A904A}" type="pres">
      <dgm:prSet presAssocID="{35A9DD02-4BED-4CCB-BA08-658F3935229A}" presName="parentLin" presStyleCnt="0"/>
      <dgm:spPr/>
    </dgm:pt>
    <dgm:pt modelId="{81479EBD-1EEB-4C98-AC43-24CA4F741D1A}" type="pres">
      <dgm:prSet presAssocID="{35A9DD02-4BED-4CCB-BA08-658F3935229A}" presName="parentLeftMargin" presStyleLbl="node1" presStyleIdx="1" presStyleCnt="3"/>
      <dgm:spPr/>
    </dgm:pt>
    <dgm:pt modelId="{1DE977EE-9B16-46AC-961D-4847775E1310}" type="pres">
      <dgm:prSet presAssocID="{35A9DD02-4BED-4CCB-BA08-658F393522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274852-9C7E-461B-98D9-66B7BE3283CA}" type="pres">
      <dgm:prSet presAssocID="{35A9DD02-4BED-4CCB-BA08-658F3935229A}" presName="negativeSpace" presStyleCnt="0"/>
      <dgm:spPr/>
    </dgm:pt>
    <dgm:pt modelId="{847C125D-818F-474D-8BA9-F83C1AB3718D}" type="pres">
      <dgm:prSet presAssocID="{35A9DD02-4BED-4CCB-BA08-658F393522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2EDE001-8B2E-4CD8-8B87-E562AEA07B7D}" type="presOf" srcId="{810AF55F-11A9-4E91-8485-09D92C8A2EEC}" destId="{C7514A8B-8F2D-4539-BA77-2087C75AB0EF}" srcOrd="0" destOrd="0" presId="urn:microsoft.com/office/officeart/2005/8/layout/list1"/>
    <dgm:cxn modelId="{5796D845-3209-44DA-93A6-C5C69622D0AD}" srcId="{02FD717B-A701-4417-BEFA-F23310725000}" destId="{810AF55F-11A9-4E91-8485-09D92C8A2EEC}" srcOrd="0" destOrd="0" parTransId="{DA86C122-9740-45A4-9732-4EF7409103C8}" sibTransId="{717A9B4C-F268-4D6D-8CFD-323A357DA5D3}"/>
    <dgm:cxn modelId="{BEF3804F-CD17-491C-83E7-993E3EC3209B}" srcId="{02FD717B-A701-4417-BEFA-F23310725000}" destId="{35A9DD02-4BED-4CCB-BA08-658F3935229A}" srcOrd="2" destOrd="0" parTransId="{562A6331-C63B-445C-A414-4011FF6C2921}" sibTransId="{96AD8B03-A316-4175-AD4F-F50F5EF5BB2D}"/>
    <dgm:cxn modelId="{E5BB7B70-9605-4D22-87C9-816759B2C7F8}" type="presOf" srcId="{35A9DD02-4BED-4CCB-BA08-658F3935229A}" destId="{81479EBD-1EEB-4C98-AC43-24CA4F741D1A}" srcOrd="0" destOrd="0" presId="urn:microsoft.com/office/officeart/2005/8/layout/list1"/>
    <dgm:cxn modelId="{252F8C70-8AFA-4488-97FB-488536D63FC6}" type="presOf" srcId="{810AF55F-11A9-4E91-8485-09D92C8A2EEC}" destId="{91A8DB16-0039-4F56-BE02-F0E85B735C2B}" srcOrd="1" destOrd="0" presId="urn:microsoft.com/office/officeart/2005/8/layout/list1"/>
    <dgm:cxn modelId="{1B982680-46CD-4924-9FCC-670ED5324801}" type="presOf" srcId="{7E01EC60-69E6-4C5B-853F-A07271925BB2}" destId="{8EBCBFC5-3106-4042-9D4E-5D3E8FFD9727}" srcOrd="1" destOrd="0" presId="urn:microsoft.com/office/officeart/2005/8/layout/list1"/>
    <dgm:cxn modelId="{5DA53C8E-25BB-4E5E-B153-CC10A14F57B2}" type="presOf" srcId="{7E01EC60-69E6-4C5B-853F-A07271925BB2}" destId="{0ED1DD18-0E89-4C5B-90B3-A0B76A8DFDD0}" srcOrd="0" destOrd="0" presId="urn:microsoft.com/office/officeart/2005/8/layout/list1"/>
    <dgm:cxn modelId="{81830EA6-AE41-46E7-BC99-7FA9C4E86D83}" type="presOf" srcId="{02FD717B-A701-4417-BEFA-F23310725000}" destId="{DD7DD152-FEC1-49F9-95FE-0F1937BF0D20}" srcOrd="0" destOrd="0" presId="urn:microsoft.com/office/officeart/2005/8/layout/list1"/>
    <dgm:cxn modelId="{F4C9BEE9-E171-426D-9601-AF47B93CB68F}" srcId="{02FD717B-A701-4417-BEFA-F23310725000}" destId="{7E01EC60-69E6-4C5B-853F-A07271925BB2}" srcOrd="1" destOrd="0" parTransId="{4E5D12AA-E3D0-4D72-8B49-856734CB5A6D}" sibTransId="{6C133CB2-0EA8-40DD-844B-B9B10936E99E}"/>
    <dgm:cxn modelId="{863899F6-0773-47F3-B36B-E0AEE71076E3}" type="presOf" srcId="{35A9DD02-4BED-4CCB-BA08-658F3935229A}" destId="{1DE977EE-9B16-46AC-961D-4847775E1310}" srcOrd="1" destOrd="0" presId="urn:microsoft.com/office/officeart/2005/8/layout/list1"/>
    <dgm:cxn modelId="{2EDF5F1A-8B7E-4A36-AECA-E3C04622A1F4}" type="presParOf" srcId="{DD7DD152-FEC1-49F9-95FE-0F1937BF0D20}" destId="{49362CE3-DBBC-4DCE-B659-1A414D29BA5F}" srcOrd="0" destOrd="0" presId="urn:microsoft.com/office/officeart/2005/8/layout/list1"/>
    <dgm:cxn modelId="{F619759C-58DE-466C-996A-0E976C157852}" type="presParOf" srcId="{49362CE3-DBBC-4DCE-B659-1A414D29BA5F}" destId="{C7514A8B-8F2D-4539-BA77-2087C75AB0EF}" srcOrd="0" destOrd="0" presId="urn:microsoft.com/office/officeart/2005/8/layout/list1"/>
    <dgm:cxn modelId="{7C41765B-7129-4990-9980-9CCB2ED3FD1C}" type="presParOf" srcId="{49362CE3-DBBC-4DCE-B659-1A414D29BA5F}" destId="{91A8DB16-0039-4F56-BE02-F0E85B735C2B}" srcOrd="1" destOrd="0" presId="urn:microsoft.com/office/officeart/2005/8/layout/list1"/>
    <dgm:cxn modelId="{439C25FE-2A56-495D-A60B-56A7438D5E49}" type="presParOf" srcId="{DD7DD152-FEC1-49F9-95FE-0F1937BF0D20}" destId="{5B776DA2-6072-433D-97EF-4D67CB236B92}" srcOrd="1" destOrd="0" presId="urn:microsoft.com/office/officeart/2005/8/layout/list1"/>
    <dgm:cxn modelId="{6C6FBC86-188B-4186-8DE4-04DA78C55D40}" type="presParOf" srcId="{DD7DD152-FEC1-49F9-95FE-0F1937BF0D20}" destId="{4F2AEA33-A7CF-4E61-894B-529536775D6F}" srcOrd="2" destOrd="0" presId="urn:microsoft.com/office/officeart/2005/8/layout/list1"/>
    <dgm:cxn modelId="{3B0D4715-7B74-42F9-90D5-378AFEA1495F}" type="presParOf" srcId="{DD7DD152-FEC1-49F9-95FE-0F1937BF0D20}" destId="{53E96D90-3BE3-4A95-8328-BDB0B6AB7987}" srcOrd="3" destOrd="0" presId="urn:microsoft.com/office/officeart/2005/8/layout/list1"/>
    <dgm:cxn modelId="{88ED042F-9BD6-4EE3-AB02-38309031E42C}" type="presParOf" srcId="{DD7DD152-FEC1-49F9-95FE-0F1937BF0D20}" destId="{11AC0913-8E9E-4F2A-B710-B279DB2D1EA1}" srcOrd="4" destOrd="0" presId="urn:microsoft.com/office/officeart/2005/8/layout/list1"/>
    <dgm:cxn modelId="{D352A4AF-79A4-4ED4-9AD3-1E2ED6398270}" type="presParOf" srcId="{11AC0913-8E9E-4F2A-B710-B279DB2D1EA1}" destId="{0ED1DD18-0E89-4C5B-90B3-A0B76A8DFDD0}" srcOrd="0" destOrd="0" presId="urn:microsoft.com/office/officeart/2005/8/layout/list1"/>
    <dgm:cxn modelId="{695E04FD-74A5-48D1-A851-10CC349A57C7}" type="presParOf" srcId="{11AC0913-8E9E-4F2A-B710-B279DB2D1EA1}" destId="{8EBCBFC5-3106-4042-9D4E-5D3E8FFD9727}" srcOrd="1" destOrd="0" presId="urn:microsoft.com/office/officeart/2005/8/layout/list1"/>
    <dgm:cxn modelId="{A22F0076-C22D-4303-B493-3101F9B4921B}" type="presParOf" srcId="{DD7DD152-FEC1-49F9-95FE-0F1937BF0D20}" destId="{A563B906-519B-495D-98AC-9EBA82D5AF14}" srcOrd="5" destOrd="0" presId="urn:microsoft.com/office/officeart/2005/8/layout/list1"/>
    <dgm:cxn modelId="{9FF3028C-0592-45FF-8F1D-F7AFEF1C2464}" type="presParOf" srcId="{DD7DD152-FEC1-49F9-95FE-0F1937BF0D20}" destId="{7AE41792-E3EF-455A-90A2-801B03206F38}" srcOrd="6" destOrd="0" presId="urn:microsoft.com/office/officeart/2005/8/layout/list1"/>
    <dgm:cxn modelId="{895598D7-F2A2-4C1A-B933-B6ED17A6DB91}" type="presParOf" srcId="{DD7DD152-FEC1-49F9-95FE-0F1937BF0D20}" destId="{587FE361-4BAA-4407-B975-11DA27F2297E}" srcOrd="7" destOrd="0" presId="urn:microsoft.com/office/officeart/2005/8/layout/list1"/>
    <dgm:cxn modelId="{BFBC5802-4D0E-4B4F-BA6C-A75BAF305B89}" type="presParOf" srcId="{DD7DD152-FEC1-49F9-95FE-0F1937BF0D20}" destId="{5FCE0C52-04A9-49CE-9C3A-1A9E950A904A}" srcOrd="8" destOrd="0" presId="urn:microsoft.com/office/officeart/2005/8/layout/list1"/>
    <dgm:cxn modelId="{190F79BE-E587-4350-9BDB-25D9271527CA}" type="presParOf" srcId="{5FCE0C52-04A9-49CE-9C3A-1A9E950A904A}" destId="{81479EBD-1EEB-4C98-AC43-24CA4F741D1A}" srcOrd="0" destOrd="0" presId="urn:microsoft.com/office/officeart/2005/8/layout/list1"/>
    <dgm:cxn modelId="{3BC5C293-A5BE-4A5F-B70A-5BE750FCDBD6}" type="presParOf" srcId="{5FCE0C52-04A9-49CE-9C3A-1A9E950A904A}" destId="{1DE977EE-9B16-46AC-961D-4847775E1310}" srcOrd="1" destOrd="0" presId="urn:microsoft.com/office/officeart/2005/8/layout/list1"/>
    <dgm:cxn modelId="{9F5B0AB6-2374-4397-AEB0-22053D04CC09}" type="presParOf" srcId="{DD7DD152-FEC1-49F9-95FE-0F1937BF0D20}" destId="{75274852-9C7E-461B-98D9-66B7BE3283CA}" srcOrd="9" destOrd="0" presId="urn:microsoft.com/office/officeart/2005/8/layout/list1"/>
    <dgm:cxn modelId="{352EA762-9DB9-442B-BE30-A7F6F289F250}" type="presParOf" srcId="{DD7DD152-FEC1-49F9-95FE-0F1937BF0D20}" destId="{847C125D-818F-474D-8BA9-F83C1AB371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F4CAB3-43FB-4205-8A29-7245487017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24911B3-531B-4CF7-A9D7-72F25758B6D1}">
      <dgm:prSet/>
      <dgm:spPr/>
      <dgm:t>
        <a:bodyPr/>
        <a:lstStyle/>
        <a:p>
          <a:r>
            <a:rPr lang="en-IN" dirty="0"/>
            <a:t>Among the models built, Light GBM with oversampled data gave the best balance between less wrong calls and more frauds captured.</a:t>
          </a:r>
          <a:endParaRPr lang="en-US" dirty="0"/>
        </a:p>
      </dgm:t>
    </dgm:pt>
    <dgm:pt modelId="{1B136387-3D61-4A54-8E67-1D2F2D47E7BC}" type="parTrans" cxnId="{10ABC484-BC83-47A3-80C6-40492D3B4E68}">
      <dgm:prSet/>
      <dgm:spPr/>
      <dgm:t>
        <a:bodyPr/>
        <a:lstStyle/>
        <a:p>
          <a:endParaRPr lang="en-US"/>
        </a:p>
      </dgm:t>
    </dgm:pt>
    <dgm:pt modelId="{5DDF640E-2E34-4BA1-A1AC-711A42655826}" type="sibTrans" cxnId="{10ABC484-BC83-47A3-80C6-40492D3B4E68}">
      <dgm:prSet/>
      <dgm:spPr/>
      <dgm:t>
        <a:bodyPr/>
        <a:lstStyle/>
        <a:p>
          <a:endParaRPr lang="en-US"/>
        </a:p>
      </dgm:t>
    </dgm:pt>
    <dgm:pt modelId="{B8BC7217-0A43-43F2-8833-6D1361688A61}">
      <dgm:prSet/>
      <dgm:spPr/>
      <dgm:t>
        <a:bodyPr/>
        <a:lstStyle/>
        <a:p>
          <a:r>
            <a:rPr lang="en-US"/>
            <a:t>Compared to the old strategy, there is a &gt;200% decrease in wrong calls made and &gt;400% increase in the frauds captured.</a:t>
          </a:r>
        </a:p>
      </dgm:t>
    </dgm:pt>
    <dgm:pt modelId="{0627285C-9C92-4A15-AC62-C56171286C93}" type="parTrans" cxnId="{503C873F-FB5F-495E-907A-8BA757250F44}">
      <dgm:prSet/>
      <dgm:spPr/>
      <dgm:t>
        <a:bodyPr/>
        <a:lstStyle/>
        <a:p>
          <a:endParaRPr lang="en-US"/>
        </a:p>
      </dgm:t>
    </dgm:pt>
    <dgm:pt modelId="{A5E09E84-F0DF-483B-93E4-2F32FA5F4163}" type="sibTrans" cxnId="{503C873F-FB5F-495E-907A-8BA757250F44}">
      <dgm:prSet/>
      <dgm:spPr/>
      <dgm:t>
        <a:bodyPr/>
        <a:lstStyle/>
        <a:p>
          <a:endParaRPr lang="en-US"/>
        </a:p>
      </dgm:t>
    </dgm:pt>
    <dgm:pt modelId="{AF3A4E03-816E-4BCE-9AF1-05C48D92664D}" type="pres">
      <dgm:prSet presAssocID="{66F4CAB3-43FB-4205-8A29-724548701731}" presName="root" presStyleCnt="0">
        <dgm:presLayoutVars>
          <dgm:dir/>
          <dgm:resizeHandles val="exact"/>
        </dgm:presLayoutVars>
      </dgm:prSet>
      <dgm:spPr/>
    </dgm:pt>
    <dgm:pt modelId="{761BE9F4-AC0D-444D-AAB1-C4398FC79C02}" type="pres">
      <dgm:prSet presAssocID="{524911B3-531B-4CF7-A9D7-72F25758B6D1}" presName="compNode" presStyleCnt="0"/>
      <dgm:spPr/>
    </dgm:pt>
    <dgm:pt modelId="{C6F7F955-37D9-4F3F-B6DE-C37FBD2779FD}" type="pres">
      <dgm:prSet presAssocID="{524911B3-531B-4CF7-A9D7-72F25758B6D1}" presName="bgRect" presStyleLbl="bgShp" presStyleIdx="0" presStyleCnt="2"/>
      <dgm:spPr/>
    </dgm:pt>
    <dgm:pt modelId="{68AC88ED-6B2B-45FF-AA16-8F3955A0C4BA}" type="pres">
      <dgm:prSet presAssocID="{524911B3-531B-4CF7-A9D7-72F25758B6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0FF8F7-6B62-4C7F-95A3-7C62E7C1F9FC}" type="pres">
      <dgm:prSet presAssocID="{524911B3-531B-4CF7-A9D7-72F25758B6D1}" presName="spaceRect" presStyleCnt="0"/>
      <dgm:spPr/>
    </dgm:pt>
    <dgm:pt modelId="{B95E4297-A0E9-4316-BFC1-6CEC80232ABE}" type="pres">
      <dgm:prSet presAssocID="{524911B3-531B-4CF7-A9D7-72F25758B6D1}" presName="parTx" presStyleLbl="revTx" presStyleIdx="0" presStyleCnt="2">
        <dgm:presLayoutVars>
          <dgm:chMax val="0"/>
          <dgm:chPref val="0"/>
        </dgm:presLayoutVars>
      </dgm:prSet>
      <dgm:spPr/>
    </dgm:pt>
    <dgm:pt modelId="{3DBCB53D-AEB1-4793-9551-FFB3FCA132F5}" type="pres">
      <dgm:prSet presAssocID="{5DDF640E-2E34-4BA1-A1AC-711A42655826}" presName="sibTrans" presStyleCnt="0"/>
      <dgm:spPr/>
    </dgm:pt>
    <dgm:pt modelId="{05E3712B-A0D4-404E-8C17-6906E166AAA2}" type="pres">
      <dgm:prSet presAssocID="{B8BC7217-0A43-43F2-8833-6D1361688A61}" presName="compNode" presStyleCnt="0"/>
      <dgm:spPr/>
    </dgm:pt>
    <dgm:pt modelId="{24E79ADD-F6A4-4926-B9D8-16AA36AD80C1}" type="pres">
      <dgm:prSet presAssocID="{B8BC7217-0A43-43F2-8833-6D1361688A61}" presName="bgRect" presStyleLbl="bgShp" presStyleIdx="1" presStyleCnt="2"/>
      <dgm:spPr/>
    </dgm:pt>
    <dgm:pt modelId="{F9C4B263-1A8E-4DA3-81B1-BAA265D3E53B}" type="pres">
      <dgm:prSet presAssocID="{B8BC7217-0A43-43F2-8833-6D1361688A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5817CE99-6B74-4A18-9834-73B1C5E7CF17}" type="pres">
      <dgm:prSet presAssocID="{B8BC7217-0A43-43F2-8833-6D1361688A61}" presName="spaceRect" presStyleCnt="0"/>
      <dgm:spPr/>
    </dgm:pt>
    <dgm:pt modelId="{C7230F6C-4E51-4C02-ACED-6BCEFE159E52}" type="pres">
      <dgm:prSet presAssocID="{B8BC7217-0A43-43F2-8833-6D1361688A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03C873F-FB5F-495E-907A-8BA757250F44}" srcId="{66F4CAB3-43FB-4205-8A29-724548701731}" destId="{B8BC7217-0A43-43F2-8833-6D1361688A61}" srcOrd="1" destOrd="0" parTransId="{0627285C-9C92-4A15-AC62-C56171286C93}" sibTransId="{A5E09E84-F0DF-483B-93E4-2F32FA5F4163}"/>
    <dgm:cxn modelId="{99C93850-940A-4F10-A179-3A394EE652C1}" type="presOf" srcId="{66F4CAB3-43FB-4205-8A29-724548701731}" destId="{AF3A4E03-816E-4BCE-9AF1-05C48D92664D}" srcOrd="0" destOrd="0" presId="urn:microsoft.com/office/officeart/2018/2/layout/IconVerticalSolidList"/>
    <dgm:cxn modelId="{10ABC484-BC83-47A3-80C6-40492D3B4E68}" srcId="{66F4CAB3-43FB-4205-8A29-724548701731}" destId="{524911B3-531B-4CF7-A9D7-72F25758B6D1}" srcOrd="0" destOrd="0" parTransId="{1B136387-3D61-4A54-8E67-1D2F2D47E7BC}" sibTransId="{5DDF640E-2E34-4BA1-A1AC-711A42655826}"/>
    <dgm:cxn modelId="{9C4C578E-3929-48E6-AB57-6E79D565D5BA}" type="presOf" srcId="{524911B3-531B-4CF7-A9D7-72F25758B6D1}" destId="{B95E4297-A0E9-4316-BFC1-6CEC80232ABE}" srcOrd="0" destOrd="0" presId="urn:microsoft.com/office/officeart/2018/2/layout/IconVerticalSolidList"/>
    <dgm:cxn modelId="{F4926AB4-A1DB-4DCF-B7D2-13BDEAE04012}" type="presOf" srcId="{B8BC7217-0A43-43F2-8833-6D1361688A61}" destId="{C7230F6C-4E51-4C02-ACED-6BCEFE159E52}" srcOrd="0" destOrd="0" presId="urn:microsoft.com/office/officeart/2018/2/layout/IconVerticalSolidList"/>
    <dgm:cxn modelId="{8A1B65FB-59AE-428D-9DDD-9DD5FCB8A2AD}" type="presParOf" srcId="{AF3A4E03-816E-4BCE-9AF1-05C48D92664D}" destId="{761BE9F4-AC0D-444D-AAB1-C4398FC79C02}" srcOrd="0" destOrd="0" presId="urn:microsoft.com/office/officeart/2018/2/layout/IconVerticalSolidList"/>
    <dgm:cxn modelId="{5A944E30-F30C-40A3-9443-CB7053493510}" type="presParOf" srcId="{761BE9F4-AC0D-444D-AAB1-C4398FC79C02}" destId="{C6F7F955-37D9-4F3F-B6DE-C37FBD2779FD}" srcOrd="0" destOrd="0" presId="urn:microsoft.com/office/officeart/2018/2/layout/IconVerticalSolidList"/>
    <dgm:cxn modelId="{2AB15FF4-F0AB-4991-B43D-52A32183CC8C}" type="presParOf" srcId="{761BE9F4-AC0D-444D-AAB1-C4398FC79C02}" destId="{68AC88ED-6B2B-45FF-AA16-8F3955A0C4BA}" srcOrd="1" destOrd="0" presId="urn:microsoft.com/office/officeart/2018/2/layout/IconVerticalSolidList"/>
    <dgm:cxn modelId="{06C0340B-FD8D-4582-A822-C634438A8348}" type="presParOf" srcId="{761BE9F4-AC0D-444D-AAB1-C4398FC79C02}" destId="{620FF8F7-6B62-4C7F-95A3-7C62E7C1F9FC}" srcOrd="2" destOrd="0" presId="urn:microsoft.com/office/officeart/2018/2/layout/IconVerticalSolidList"/>
    <dgm:cxn modelId="{8DAA4C28-60AD-4ECB-B521-3A6F2471B915}" type="presParOf" srcId="{761BE9F4-AC0D-444D-AAB1-C4398FC79C02}" destId="{B95E4297-A0E9-4316-BFC1-6CEC80232ABE}" srcOrd="3" destOrd="0" presId="urn:microsoft.com/office/officeart/2018/2/layout/IconVerticalSolidList"/>
    <dgm:cxn modelId="{5869C168-E62A-4772-9AB9-403C2C16A908}" type="presParOf" srcId="{AF3A4E03-816E-4BCE-9AF1-05C48D92664D}" destId="{3DBCB53D-AEB1-4793-9551-FFB3FCA132F5}" srcOrd="1" destOrd="0" presId="urn:microsoft.com/office/officeart/2018/2/layout/IconVerticalSolidList"/>
    <dgm:cxn modelId="{C84DB776-3912-4BAD-A1DB-CBE4DAA971EA}" type="presParOf" srcId="{AF3A4E03-816E-4BCE-9AF1-05C48D92664D}" destId="{05E3712B-A0D4-404E-8C17-6906E166AAA2}" srcOrd="2" destOrd="0" presId="urn:microsoft.com/office/officeart/2018/2/layout/IconVerticalSolidList"/>
    <dgm:cxn modelId="{458A6589-DE4A-4C63-8825-E1228A3429FB}" type="presParOf" srcId="{05E3712B-A0D4-404E-8C17-6906E166AAA2}" destId="{24E79ADD-F6A4-4926-B9D8-16AA36AD80C1}" srcOrd="0" destOrd="0" presId="urn:microsoft.com/office/officeart/2018/2/layout/IconVerticalSolidList"/>
    <dgm:cxn modelId="{4309E74C-7CA1-40AA-A7C4-267661A71C28}" type="presParOf" srcId="{05E3712B-A0D4-404E-8C17-6906E166AAA2}" destId="{F9C4B263-1A8E-4DA3-81B1-BAA265D3E53B}" srcOrd="1" destOrd="0" presId="urn:microsoft.com/office/officeart/2018/2/layout/IconVerticalSolidList"/>
    <dgm:cxn modelId="{7ACD35DF-DA7C-445B-9AA7-285405CE0AC2}" type="presParOf" srcId="{05E3712B-A0D4-404E-8C17-6906E166AAA2}" destId="{5817CE99-6B74-4A18-9834-73B1C5E7CF17}" srcOrd="2" destOrd="0" presId="urn:microsoft.com/office/officeart/2018/2/layout/IconVerticalSolidList"/>
    <dgm:cxn modelId="{072FDEFA-F342-429A-94B4-CD759810D8E9}" type="presParOf" srcId="{05E3712B-A0D4-404E-8C17-6906E166AAA2}" destId="{C7230F6C-4E51-4C02-ACED-6BCEFE159E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43DCE-DC14-408E-9879-FC86B6F6B737}">
      <dsp:nvSpPr>
        <dsp:cNvPr id="0" name=""/>
        <dsp:cNvSpPr/>
      </dsp:nvSpPr>
      <dsp:spPr>
        <a:xfrm>
          <a:off x="0" y="41291"/>
          <a:ext cx="10506456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What is a transaction fraud?</a:t>
          </a:r>
          <a:endParaRPr lang="en-US" sz="2100" kern="1200"/>
        </a:p>
      </dsp:txBody>
      <dsp:txXfrm>
        <a:off x="24588" y="65879"/>
        <a:ext cx="10457280" cy="454509"/>
      </dsp:txXfrm>
    </dsp:sp>
    <dsp:sp modelId="{BA3368D0-8D2F-40F0-B2F2-A51EDF44AB35}">
      <dsp:nvSpPr>
        <dsp:cNvPr id="0" name=""/>
        <dsp:cNvSpPr/>
      </dsp:nvSpPr>
      <dsp:spPr>
        <a:xfrm>
          <a:off x="0" y="605457"/>
          <a:ext cx="10506456" cy="503685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Problem statement</a:t>
          </a:r>
          <a:endParaRPr lang="en-US" sz="2100" kern="1200"/>
        </a:p>
      </dsp:txBody>
      <dsp:txXfrm>
        <a:off x="24588" y="630045"/>
        <a:ext cx="10457280" cy="454509"/>
      </dsp:txXfrm>
    </dsp:sp>
    <dsp:sp modelId="{0D41A893-207B-451F-98AE-BA8E2E73CACF}">
      <dsp:nvSpPr>
        <dsp:cNvPr id="0" name=""/>
        <dsp:cNvSpPr/>
      </dsp:nvSpPr>
      <dsp:spPr>
        <a:xfrm>
          <a:off x="0" y="1169621"/>
          <a:ext cx="10506456" cy="503685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Exploratory Data Analysis</a:t>
          </a:r>
          <a:endParaRPr lang="en-US" sz="2100" kern="1200"/>
        </a:p>
      </dsp:txBody>
      <dsp:txXfrm>
        <a:off x="24588" y="1194209"/>
        <a:ext cx="10457280" cy="454509"/>
      </dsp:txXfrm>
    </dsp:sp>
    <dsp:sp modelId="{3FEF8209-E6F4-4A13-ACDA-387E3BE83F11}">
      <dsp:nvSpPr>
        <dsp:cNvPr id="0" name=""/>
        <dsp:cNvSpPr/>
      </dsp:nvSpPr>
      <dsp:spPr>
        <a:xfrm>
          <a:off x="0" y="1733786"/>
          <a:ext cx="10506456" cy="503685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Issues with the data</a:t>
          </a:r>
          <a:endParaRPr lang="en-US" sz="2100" kern="1200"/>
        </a:p>
      </dsp:txBody>
      <dsp:txXfrm>
        <a:off x="24588" y="1758374"/>
        <a:ext cx="10457280" cy="454509"/>
      </dsp:txXfrm>
    </dsp:sp>
    <dsp:sp modelId="{CDB07147-CF96-41B5-9620-2A0B17183530}">
      <dsp:nvSpPr>
        <dsp:cNvPr id="0" name=""/>
        <dsp:cNvSpPr/>
      </dsp:nvSpPr>
      <dsp:spPr>
        <a:xfrm>
          <a:off x="0" y="2297951"/>
          <a:ext cx="10506456" cy="503685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Modelling Results</a:t>
          </a:r>
          <a:endParaRPr lang="en-US" sz="2100" kern="1200"/>
        </a:p>
      </dsp:txBody>
      <dsp:txXfrm>
        <a:off x="24588" y="2322539"/>
        <a:ext cx="10457280" cy="454509"/>
      </dsp:txXfrm>
    </dsp:sp>
    <dsp:sp modelId="{2BC6EE45-8D82-442D-A033-9C269BFC2E74}">
      <dsp:nvSpPr>
        <dsp:cNvPr id="0" name=""/>
        <dsp:cNvSpPr/>
      </dsp:nvSpPr>
      <dsp:spPr>
        <a:xfrm>
          <a:off x="0" y="2862117"/>
          <a:ext cx="10506456" cy="503685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Sampling Results</a:t>
          </a:r>
          <a:endParaRPr lang="en-US" sz="2100" kern="1200"/>
        </a:p>
      </dsp:txBody>
      <dsp:txXfrm>
        <a:off x="24588" y="2886705"/>
        <a:ext cx="10457280" cy="454509"/>
      </dsp:txXfrm>
    </dsp:sp>
    <dsp:sp modelId="{C3F9201B-D82B-4F3A-821C-930FB09231FA}">
      <dsp:nvSpPr>
        <dsp:cNvPr id="0" name=""/>
        <dsp:cNvSpPr/>
      </dsp:nvSpPr>
      <dsp:spPr>
        <a:xfrm>
          <a:off x="0" y="3426282"/>
          <a:ext cx="10506456" cy="503685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Proposed model</a:t>
          </a:r>
          <a:endParaRPr lang="en-US" sz="2100" kern="1200"/>
        </a:p>
      </dsp:txBody>
      <dsp:txXfrm>
        <a:off x="24588" y="3450870"/>
        <a:ext cx="10457280" cy="454509"/>
      </dsp:txXfrm>
    </dsp:sp>
    <dsp:sp modelId="{DE03E5B7-9FDE-46CB-94D9-5B450B6F0BD8}">
      <dsp:nvSpPr>
        <dsp:cNvPr id="0" name=""/>
        <dsp:cNvSpPr/>
      </dsp:nvSpPr>
      <dsp:spPr>
        <a:xfrm>
          <a:off x="0" y="3990447"/>
          <a:ext cx="10506456" cy="5036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Scope of improvement</a:t>
          </a:r>
          <a:endParaRPr lang="en-US" sz="2100" kern="1200"/>
        </a:p>
      </dsp:txBody>
      <dsp:txXfrm>
        <a:off x="24588" y="4015035"/>
        <a:ext cx="10457280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45DE3-BBDE-4BE8-BCCB-B6B93C0B51EC}">
      <dsp:nvSpPr>
        <dsp:cNvPr id="0" name=""/>
        <dsp:cNvSpPr/>
      </dsp:nvSpPr>
      <dsp:spPr>
        <a:xfrm>
          <a:off x="0" y="338866"/>
          <a:ext cx="6650361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142" tIns="437388" rIns="51614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Multi-factor authentication for any transaction greater than 2000.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Approve the transaction only when the customer confirms</a:t>
          </a:r>
          <a:endParaRPr lang="en-US" sz="2100" kern="1200" dirty="0"/>
        </a:p>
      </dsp:txBody>
      <dsp:txXfrm>
        <a:off x="0" y="338866"/>
        <a:ext cx="6650361" cy="1819125"/>
      </dsp:txXfrm>
    </dsp:sp>
    <dsp:sp modelId="{65EB9B3B-F078-41D8-BA8B-E43D2F34415B}">
      <dsp:nvSpPr>
        <dsp:cNvPr id="0" name=""/>
        <dsp:cNvSpPr/>
      </dsp:nvSpPr>
      <dsp:spPr>
        <a:xfrm>
          <a:off x="332518" y="28906"/>
          <a:ext cx="4655252" cy="61992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57" tIns="0" rIns="17595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Current Strategy</a:t>
          </a:r>
          <a:endParaRPr lang="en-US" sz="2100" kern="1200" dirty="0"/>
        </a:p>
      </dsp:txBody>
      <dsp:txXfrm>
        <a:off x="362780" y="59168"/>
        <a:ext cx="4594728" cy="559396"/>
      </dsp:txXfrm>
    </dsp:sp>
    <dsp:sp modelId="{CCBFBA6C-68AD-4B8E-A4D1-A162B38F22D7}">
      <dsp:nvSpPr>
        <dsp:cNvPr id="0" name=""/>
        <dsp:cNvSpPr/>
      </dsp:nvSpPr>
      <dsp:spPr>
        <a:xfrm>
          <a:off x="0" y="2581351"/>
          <a:ext cx="6650361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142" tIns="437388" rIns="51614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Use the historical fraud transactions data and ML techniques to detect frauds intelligently.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MFA for only transactions detected as the fraud by the ML model.</a:t>
          </a:r>
          <a:endParaRPr lang="en-US" sz="2100" kern="1200" dirty="0"/>
        </a:p>
      </dsp:txBody>
      <dsp:txXfrm>
        <a:off x="0" y="2581351"/>
        <a:ext cx="6650361" cy="1819125"/>
      </dsp:txXfrm>
    </dsp:sp>
    <dsp:sp modelId="{561DCD48-FDB9-4C38-B50B-55A31842A522}">
      <dsp:nvSpPr>
        <dsp:cNvPr id="0" name=""/>
        <dsp:cNvSpPr/>
      </dsp:nvSpPr>
      <dsp:spPr>
        <a:xfrm>
          <a:off x="332518" y="2271391"/>
          <a:ext cx="4655252" cy="6199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57" tIns="0" rIns="17595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Proposed Strategy</a:t>
          </a:r>
          <a:endParaRPr lang="en-US" sz="2100" kern="1200" dirty="0"/>
        </a:p>
      </dsp:txBody>
      <dsp:txXfrm>
        <a:off x="362780" y="2301653"/>
        <a:ext cx="459472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AEA33-A7CF-4E61-894B-529536775D6F}">
      <dsp:nvSpPr>
        <dsp:cNvPr id="0" name=""/>
        <dsp:cNvSpPr/>
      </dsp:nvSpPr>
      <dsp:spPr>
        <a:xfrm>
          <a:off x="0" y="1212660"/>
          <a:ext cx="6024562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8DB16-0039-4F56-BE02-F0E85B735C2B}">
      <dsp:nvSpPr>
        <dsp:cNvPr id="0" name=""/>
        <dsp:cNvSpPr/>
      </dsp:nvSpPr>
      <dsp:spPr>
        <a:xfrm>
          <a:off x="301228" y="799379"/>
          <a:ext cx="4217193" cy="8265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00" tIns="0" rIns="1594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LARGE AMOUNT OF DATA</a:t>
          </a:r>
          <a:endParaRPr lang="en-US" sz="2800" kern="1200" dirty="0"/>
        </a:p>
      </dsp:txBody>
      <dsp:txXfrm>
        <a:off x="341577" y="839728"/>
        <a:ext cx="4136495" cy="745862"/>
      </dsp:txXfrm>
    </dsp:sp>
    <dsp:sp modelId="{7AE41792-E3EF-455A-90A2-801B03206F38}">
      <dsp:nvSpPr>
        <dsp:cNvPr id="0" name=""/>
        <dsp:cNvSpPr/>
      </dsp:nvSpPr>
      <dsp:spPr>
        <a:xfrm>
          <a:off x="0" y="2482740"/>
          <a:ext cx="6024562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CBFC5-3106-4042-9D4E-5D3E8FFD9727}">
      <dsp:nvSpPr>
        <dsp:cNvPr id="0" name=""/>
        <dsp:cNvSpPr/>
      </dsp:nvSpPr>
      <dsp:spPr>
        <a:xfrm>
          <a:off x="301228" y="2069460"/>
          <a:ext cx="4217193" cy="8265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00" tIns="0" rIns="1594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VERY LESS EVENT RATE</a:t>
          </a:r>
          <a:endParaRPr lang="en-US" sz="2800" kern="1200" dirty="0"/>
        </a:p>
      </dsp:txBody>
      <dsp:txXfrm>
        <a:off x="341577" y="2109809"/>
        <a:ext cx="4136495" cy="745862"/>
      </dsp:txXfrm>
    </dsp:sp>
    <dsp:sp modelId="{847C125D-818F-474D-8BA9-F83C1AB3718D}">
      <dsp:nvSpPr>
        <dsp:cNvPr id="0" name=""/>
        <dsp:cNvSpPr/>
      </dsp:nvSpPr>
      <dsp:spPr>
        <a:xfrm>
          <a:off x="0" y="3752820"/>
          <a:ext cx="6024562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977EE-9B16-46AC-961D-4847775E1310}">
      <dsp:nvSpPr>
        <dsp:cNvPr id="0" name=""/>
        <dsp:cNvSpPr/>
      </dsp:nvSpPr>
      <dsp:spPr>
        <a:xfrm>
          <a:off x="301228" y="3339540"/>
          <a:ext cx="4217193" cy="8265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00" tIns="0" rIns="1594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BIG OUTLIERS</a:t>
          </a:r>
          <a:endParaRPr lang="en-US" sz="2800" kern="1200" dirty="0"/>
        </a:p>
      </dsp:txBody>
      <dsp:txXfrm>
        <a:off x="341577" y="3379889"/>
        <a:ext cx="4136495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7F955-37D9-4F3F-B6DE-C37FBD2779FD}">
      <dsp:nvSpPr>
        <dsp:cNvPr id="0" name=""/>
        <dsp:cNvSpPr/>
      </dsp:nvSpPr>
      <dsp:spPr>
        <a:xfrm>
          <a:off x="0" y="737006"/>
          <a:ext cx="10506456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C88ED-6B2B-45FF-AA16-8F3955A0C4BA}">
      <dsp:nvSpPr>
        <dsp:cNvPr id="0" name=""/>
        <dsp:cNvSpPr/>
      </dsp:nvSpPr>
      <dsp:spPr>
        <a:xfrm>
          <a:off x="411589" y="1043147"/>
          <a:ext cx="748344" cy="748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E4297-A0E9-4316-BFC1-6CEC80232ABE}">
      <dsp:nvSpPr>
        <dsp:cNvPr id="0" name=""/>
        <dsp:cNvSpPr/>
      </dsp:nvSpPr>
      <dsp:spPr>
        <a:xfrm>
          <a:off x="1571524" y="737006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Among the models built, Light GBM with oversampled data gave the best balance between less wrong calls and more frauds captured.</a:t>
          </a:r>
          <a:endParaRPr lang="en-US" sz="2500" kern="1200" dirty="0"/>
        </a:p>
      </dsp:txBody>
      <dsp:txXfrm>
        <a:off x="1571524" y="737006"/>
        <a:ext cx="8934931" cy="1360627"/>
      </dsp:txXfrm>
    </dsp:sp>
    <dsp:sp modelId="{24E79ADD-F6A4-4926-B9D8-16AA36AD80C1}">
      <dsp:nvSpPr>
        <dsp:cNvPr id="0" name=""/>
        <dsp:cNvSpPr/>
      </dsp:nvSpPr>
      <dsp:spPr>
        <a:xfrm>
          <a:off x="0" y="2437790"/>
          <a:ext cx="10506456" cy="136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B263-1A8E-4DA3-81B1-BAA265D3E53B}">
      <dsp:nvSpPr>
        <dsp:cNvPr id="0" name=""/>
        <dsp:cNvSpPr/>
      </dsp:nvSpPr>
      <dsp:spPr>
        <a:xfrm>
          <a:off x="411589" y="2743931"/>
          <a:ext cx="748344" cy="748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30F6C-4E51-4C02-ACED-6BCEFE159E52}">
      <dsp:nvSpPr>
        <dsp:cNvPr id="0" name=""/>
        <dsp:cNvSpPr/>
      </dsp:nvSpPr>
      <dsp:spPr>
        <a:xfrm>
          <a:off x="1571524" y="2437790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Compared to the old strategy, there is a &gt;200% decrease in wrong calls made and &gt;400% increase in the frauds captured.</a:t>
          </a:r>
        </a:p>
      </dsp:txBody>
      <dsp:txXfrm>
        <a:off x="1571524" y="2437790"/>
        <a:ext cx="8934931" cy="136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E910-F75F-4780-A0CF-B644596E9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22091-D5A3-45AD-968E-D3D0F3B52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5415-B8EB-4067-BD3C-A5A32876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1E7B-3336-4525-8A38-F54FD69D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B7130-1D8D-4EC2-8A69-23C94F56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5705-65B1-445E-923C-E79D4327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7440-0C1A-4E63-947A-5D7AC0F7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6EA8-AFAC-44AE-B06F-0F002733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A33E-0210-48A7-839B-4953A2B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DCC7-4436-42EB-B093-0A18778A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9C2D9-1D6D-4DD9-A360-028D71CF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373E0-085F-4B7C-95F1-D48914A2E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885F-57CD-4A4D-A709-EB1FCA5D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A549-D868-4384-A425-B21ECA5A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1BBF-37E2-4863-91FD-02EAB473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092C-DBD1-4C74-B3F2-C6DFA120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B035-5B3D-4F05-9791-A2AB2188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5A6-576E-4548-B7E3-EAB1608A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FE27-F580-4657-9F10-F4F7B8D8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3C47-9C86-45C5-9F2B-C0F75296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0CEF-A342-4780-9260-506E3E45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4E37-E11F-4FF7-9288-18D55AFB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4D7A-0A36-42FC-8327-9851097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2D20-3946-437C-B325-4BED2ECC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88C5-F20E-429B-8E53-43ACE7D8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521A-773C-4D90-A79F-931F64DE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1B91-3435-4BC3-A47A-3DFFAA684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71CC-AC08-4377-82F2-8749639F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CF52C-F0B8-488C-8897-6DF4B959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3D577-1412-4725-9EA9-B1CFFF5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6D57-56FA-435B-A569-A2B38623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5722-340D-4636-AB8D-330FD42D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5D26-063C-4E2A-B31F-3AD870E5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DA95-BC06-4D96-921B-D9041C56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AC869-97F5-41B2-997C-F695B12A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14938-1C07-4482-8208-2259AFF18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AF2DE-8C1A-4315-BF73-C32EEA7D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346AE-49E4-4CD4-BDBE-B2D70E34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206B9-27A1-4665-A043-662BA97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2094-0279-484C-A9A3-D2125565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F04C4-A982-4032-836E-C61DFA54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9AB6-E667-441A-ABA7-AD32323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B357A-4F96-4E3F-AA93-8B27E418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72D66-942C-44DE-8AD5-72D751BF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81A9-2D68-4C68-A148-5A75411D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4DB2-484A-4919-8C66-39267F60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4611-DA97-489B-83F9-72AF4061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6FC1-1DF1-43D0-8008-60B40AD6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EC900-02FA-4EEA-99EB-2B0E89C4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9958-64A0-4D87-B141-0D25C353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C66DF-1983-43E8-A663-0037C708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C4E6-773F-418F-A14C-5F20E82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E181-0353-48C7-94A0-3F552182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FCEA1-17F6-40A1-B245-E8712DDC8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7E26A-3395-40DF-A3D9-4D044535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8B30-BB58-445F-A025-54F877D8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4421-7EB5-40F6-9A23-8E2E932F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4847-6EB6-4D1D-B3F7-5B72D455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FD89A-5E02-4B6E-ADD8-866CA48E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1929-7747-46EA-8A1C-1EF26AD6C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3C41-413C-48A4-BE7A-2B64080C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F8D2-0C63-431D-BA65-323A265E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B5C5-14E3-4BC6-99CD-0CFA83099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3" descr="Top view of leaves on a pink surface">
            <a:extLst>
              <a:ext uri="{FF2B5EF4-FFF2-40B4-BE49-F238E27FC236}">
                <a16:creationId xmlns:a16="http://schemas.microsoft.com/office/drawing/2014/main" id="{ABBE7FC4-DF13-43A2-84B4-180D8337F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5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58592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F5E4E-ED09-49A8-84DB-8BEB4C42A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524000"/>
            <a:ext cx="5541054" cy="2688545"/>
          </a:xfrm>
        </p:spPr>
        <p:txBody>
          <a:bodyPr>
            <a:normAutofit/>
          </a:bodyPr>
          <a:lstStyle/>
          <a:p>
            <a:r>
              <a:rPr lang="en-IN" sz="4400"/>
              <a:t>CREDIT CARD TRANSACTION FRAUD DETECTION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41F8-D638-42AA-8BC5-60EA3B1C7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337967"/>
          </a:xfrm>
        </p:spPr>
        <p:txBody>
          <a:bodyPr>
            <a:normAutofit/>
          </a:bodyPr>
          <a:lstStyle/>
          <a:p>
            <a:r>
              <a:rPr lang="en-IN"/>
              <a:t>By Sai Vamshi Atukuri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2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1A6AD-DF94-488C-B58A-B713712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ISSUES WITH THE DATA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B760DA68-A791-4E7D-BCFE-091DF61E0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46943"/>
              </p:ext>
            </p:extLst>
          </p:nvPr>
        </p:nvGraphicFramePr>
        <p:xfrm>
          <a:off x="5233525" y="231390"/>
          <a:ext cx="6024562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83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9C3F-7FCA-4F7B-9FFE-73BF3296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ISSUE 1: LARGE AMOUNT OF DATA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F8940D-775A-4882-8F33-494CBC51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420" y="624626"/>
            <a:ext cx="6379299" cy="826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effectLst/>
                <a:latin typeface="Open Sans"/>
              </a:rPr>
              <a:t>Number of purchase transactions on payment cards worldwide in 2019, by brand</a:t>
            </a:r>
            <a:r>
              <a:rPr lang="en-US" sz="1600" b="0" i="1" dirty="0">
                <a:effectLst/>
                <a:latin typeface="Open Sans"/>
              </a:rPr>
              <a:t>(in billions)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02BA9-B952-4633-B9B9-2E58BC49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61846"/>
            <a:ext cx="6903723" cy="421127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E11D272-90A2-42B8-80A7-1B28EA7783EF}"/>
              </a:ext>
            </a:extLst>
          </p:cNvPr>
          <p:cNvSpPr txBox="1">
            <a:spLocks/>
          </p:cNvSpPr>
          <p:nvPr/>
        </p:nvSpPr>
        <p:spPr>
          <a:xfrm>
            <a:off x="270734" y="3236891"/>
            <a:ext cx="4395340" cy="1855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2400" dirty="0"/>
              <a:t>Use big data techniques like Hadoop and Spark to pre-process data and Cloud to implement the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53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A605F-3146-4E32-A2D1-6A7DB184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rgbClr val="FFFFFF"/>
                </a:solidFill>
              </a:rPr>
              <a:t>ISSUE 2: LOW EVENT RATE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3495-3C42-4028-9CB5-4ED57228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Use sampling techniques or anomaly detection techniques to reduce the bias towards majority class.</a:t>
            </a:r>
          </a:p>
          <a:p>
            <a:pPr marL="0" indent="0">
              <a:buNone/>
            </a:pPr>
            <a:r>
              <a:rPr lang="en-IN" sz="1600" dirty="0"/>
              <a:t>Don’t use accuracy to measure performance of the model.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7B0E9-41D4-41E0-972B-DEC5E99C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65402"/>
            <a:ext cx="6903723" cy="4004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B7ACD-CBA2-4DED-A337-89680ED5C3BF}"/>
              </a:ext>
            </a:extLst>
          </p:cNvPr>
          <p:cNvSpPr txBox="1"/>
          <p:nvPr/>
        </p:nvSpPr>
        <p:spPr>
          <a:xfrm>
            <a:off x="11058525" y="223837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284315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9BF12-83F5-40D5-8739-2BF3E6144B45}"/>
              </a:ext>
            </a:extLst>
          </p:cNvPr>
          <p:cNvSpPr txBox="1"/>
          <p:nvPr/>
        </p:nvSpPr>
        <p:spPr>
          <a:xfrm>
            <a:off x="5991225" y="36671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492</a:t>
            </a:r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67F77F4-CD38-4BF7-A9F7-581046CD3A4C}"/>
              </a:ext>
            </a:extLst>
          </p:cNvPr>
          <p:cNvSpPr txBox="1">
            <a:spLocks/>
          </p:cNvSpPr>
          <p:nvPr/>
        </p:nvSpPr>
        <p:spPr>
          <a:xfrm>
            <a:off x="5409578" y="952200"/>
            <a:ext cx="6713281" cy="62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Open Sans"/>
              </a:rPr>
              <a:t>Count of Frauds and Non-Frauds in the dataset</a:t>
            </a:r>
            <a:endParaRPr lang="en-US" sz="1600" i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490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C75A8-C8FE-4EF5-921F-ACF9A978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ISSUE 3: BIG OUTLIERS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E95B-DA8A-4ABC-B067-58C6CD7A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Outliers cannot be removed as they can detect frauds.</a:t>
            </a:r>
          </a:p>
          <a:p>
            <a:pPr marL="0" indent="0">
              <a:buNone/>
            </a:pPr>
            <a:r>
              <a:rPr lang="en-IN" sz="1600" dirty="0"/>
              <a:t>Hence transformations are preferred.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0CD1C-F06B-47D7-914C-9342A5FE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61" y="2185219"/>
            <a:ext cx="7330089" cy="2892808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6182829-947E-4149-AE87-23DEA2DF9A5F}"/>
              </a:ext>
            </a:extLst>
          </p:cNvPr>
          <p:cNvSpPr txBox="1">
            <a:spLocks/>
          </p:cNvSpPr>
          <p:nvPr/>
        </p:nvSpPr>
        <p:spPr>
          <a:xfrm>
            <a:off x="4511767" y="1741376"/>
            <a:ext cx="6713281" cy="62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Open Sans"/>
              </a:rPr>
              <a:t>Box Plot of Transaction Amount for frauds and non-frauds</a:t>
            </a:r>
            <a:endParaRPr lang="en-US" sz="1600" i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9886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799AB3-A160-49BB-A249-075D55A3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IN" sz="4000"/>
              <a:t>Modelling Results</a:t>
            </a:r>
            <a:endParaRPr lang="en-US" sz="40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7A7F2-557B-4BBE-BD9C-0ADFEADA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4533"/>
            <a:ext cx="10914060" cy="267394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FE2481-6584-459D-B788-E2EBC785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Under Sampling is done for all the above models.</a:t>
            </a:r>
          </a:p>
          <a:p>
            <a:r>
              <a:rPr lang="en-IN" sz="1800" dirty="0"/>
              <a:t>Best F1 Score – Random Forest</a:t>
            </a:r>
          </a:p>
          <a:p>
            <a:r>
              <a:rPr lang="en-US" sz="1800" dirty="0"/>
              <a:t>Frauds Captured – Logistic Regression</a:t>
            </a:r>
          </a:p>
          <a:p>
            <a:r>
              <a:rPr lang="en-US" sz="1800" dirty="0"/>
              <a:t>Least wrong calls made – Random </a:t>
            </a:r>
            <a:r>
              <a:rPr lang="en-US" sz="1800" dirty="0" err="1"/>
              <a:t>Fotest</a:t>
            </a: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D3E1D-7F9E-43E9-9FE5-963C690B3B99}"/>
              </a:ext>
            </a:extLst>
          </p:cNvPr>
          <p:cNvSpPr/>
          <p:nvPr/>
        </p:nvSpPr>
        <p:spPr>
          <a:xfrm>
            <a:off x="3870664" y="2938509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AA6D93-C6AB-492F-9A31-1FFDA613D2F2}"/>
              </a:ext>
            </a:extLst>
          </p:cNvPr>
          <p:cNvSpPr/>
          <p:nvPr/>
        </p:nvSpPr>
        <p:spPr>
          <a:xfrm>
            <a:off x="10105764" y="1346923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F91A02-E9F9-4FBB-9D0B-0CB55963B2D8}"/>
              </a:ext>
            </a:extLst>
          </p:cNvPr>
          <p:cNvSpPr/>
          <p:nvPr/>
        </p:nvSpPr>
        <p:spPr>
          <a:xfrm>
            <a:off x="10115429" y="1677311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A180A4-0D39-43A0-9148-07E88E1390AE}"/>
              </a:ext>
            </a:extLst>
          </p:cNvPr>
          <p:cNvSpPr/>
          <p:nvPr/>
        </p:nvSpPr>
        <p:spPr>
          <a:xfrm>
            <a:off x="10095544" y="1993589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9054E9-BBF9-498B-B021-1652108FD5D4}"/>
              </a:ext>
            </a:extLst>
          </p:cNvPr>
          <p:cNvSpPr/>
          <p:nvPr/>
        </p:nvSpPr>
        <p:spPr>
          <a:xfrm>
            <a:off x="10115428" y="2314551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7BA9C4-0CE2-4276-BE87-19AFE7944113}"/>
              </a:ext>
            </a:extLst>
          </p:cNvPr>
          <p:cNvSpPr/>
          <p:nvPr/>
        </p:nvSpPr>
        <p:spPr>
          <a:xfrm>
            <a:off x="10115428" y="2654447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C234D4-413B-48B1-8E22-4744CF03E476}"/>
              </a:ext>
            </a:extLst>
          </p:cNvPr>
          <p:cNvSpPr/>
          <p:nvPr/>
        </p:nvSpPr>
        <p:spPr>
          <a:xfrm>
            <a:off x="10115428" y="3252261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56856-FE19-453C-B9F2-0056F9FF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 dirty="0"/>
              <a:t>Models Comparison – Frauds detected</a:t>
            </a:r>
            <a:endParaRPr lang="en-US" sz="4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ED0D9-CB61-4F25-BDBB-7738B5DE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79" y="671951"/>
            <a:ext cx="9203036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9D4B-3CEC-4770-BDFB-5BD08356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Recall is the proxy to frauds detected.</a:t>
            </a:r>
            <a:endParaRPr lang="en-US" sz="1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0739EB-F654-4D83-89DD-0755F6B3A4CE}"/>
              </a:ext>
            </a:extLst>
          </p:cNvPr>
          <p:cNvSpPr/>
          <p:nvPr/>
        </p:nvSpPr>
        <p:spPr>
          <a:xfrm>
            <a:off x="3053918" y="665531"/>
            <a:ext cx="1098975" cy="336552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5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3BC69F-CD80-4C39-9103-D97D8964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Models Comparison- Wrong calls made due to model output</a:t>
            </a:r>
            <a:endParaRPr lang="en-US" sz="4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83E13-8AF5-4877-90B2-AE9BE32C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62" y="671951"/>
            <a:ext cx="9078669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5841-00F7-4CBA-A616-353F67B62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Precision is the proxy to wrong calls made</a:t>
            </a:r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389482-13FD-4AC0-A1A6-342E6E9A8982}"/>
              </a:ext>
            </a:extLst>
          </p:cNvPr>
          <p:cNvSpPr/>
          <p:nvPr/>
        </p:nvSpPr>
        <p:spPr>
          <a:xfrm>
            <a:off x="9029469" y="602794"/>
            <a:ext cx="1098975" cy="336552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5F09A-382D-46C7-AD1B-DF1DCC3F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 dirty="0"/>
              <a:t>Models Comparison - AUC</a:t>
            </a:r>
            <a:endParaRPr lang="en-US" sz="4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93193-A46C-4B42-88FB-55426F9A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80" y="671951"/>
            <a:ext cx="9140433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2618-0B39-4CB7-AFC6-D036B858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Precision can be used if the aim is to improve customer service</a:t>
            </a:r>
          </a:p>
          <a:p>
            <a:r>
              <a:rPr lang="en-IN" sz="1800" dirty="0"/>
              <a:t>Recall can be used if the aim is to be detect as many frauds as possible.</a:t>
            </a:r>
          </a:p>
          <a:p>
            <a:r>
              <a:rPr lang="en-IN" sz="1800" dirty="0"/>
              <a:t>A good balance between both would be F1 Score or AUC.</a:t>
            </a:r>
            <a:endParaRPr lang="en-US" sz="1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91A465-CC30-4BC3-8426-73940764D68D}"/>
              </a:ext>
            </a:extLst>
          </p:cNvPr>
          <p:cNvSpPr/>
          <p:nvPr/>
        </p:nvSpPr>
        <p:spPr>
          <a:xfrm>
            <a:off x="9022075" y="649621"/>
            <a:ext cx="1098975" cy="336552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4281B8-AB91-434F-8883-A3997B08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 dirty="0"/>
              <a:t>Sampling techniques Results</a:t>
            </a:r>
            <a:endParaRPr lang="en-US" sz="4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C60CD-9F34-4CDE-80DE-6F3106B0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7179"/>
            <a:ext cx="10914060" cy="30286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BC1E-6E59-4D4C-827D-4BD4C92B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Light GBM is used as the base to compare different sampling techniques</a:t>
            </a:r>
            <a:r>
              <a:rPr lang="en-US" sz="1800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11B694-B028-4C83-A1F2-67DB07639AB1}"/>
              </a:ext>
            </a:extLst>
          </p:cNvPr>
          <p:cNvSpPr/>
          <p:nvPr/>
        </p:nvSpPr>
        <p:spPr>
          <a:xfrm>
            <a:off x="9157745" y="1218745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5DC02F-3367-4C64-97AA-4725FA8A2584}"/>
              </a:ext>
            </a:extLst>
          </p:cNvPr>
          <p:cNvSpPr/>
          <p:nvPr/>
        </p:nvSpPr>
        <p:spPr>
          <a:xfrm>
            <a:off x="9189149" y="1600311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E6E596-A9F7-4763-BD8B-752754FF623B}"/>
              </a:ext>
            </a:extLst>
          </p:cNvPr>
          <p:cNvSpPr/>
          <p:nvPr/>
        </p:nvSpPr>
        <p:spPr>
          <a:xfrm>
            <a:off x="6859045" y="1992626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53B4FA-98BB-4C21-A7C3-6BD4BFF687DB}"/>
              </a:ext>
            </a:extLst>
          </p:cNvPr>
          <p:cNvSpPr/>
          <p:nvPr/>
        </p:nvSpPr>
        <p:spPr>
          <a:xfrm>
            <a:off x="9196292" y="2340449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E16BA5-9AEB-41E2-AE55-B3121AB422C7}"/>
              </a:ext>
            </a:extLst>
          </p:cNvPr>
          <p:cNvSpPr/>
          <p:nvPr/>
        </p:nvSpPr>
        <p:spPr>
          <a:xfrm>
            <a:off x="6842376" y="2721564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3BC21-E3EA-4631-8B34-3A537E43629D}"/>
              </a:ext>
            </a:extLst>
          </p:cNvPr>
          <p:cNvSpPr/>
          <p:nvPr/>
        </p:nvSpPr>
        <p:spPr>
          <a:xfrm>
            <a:off x="5502801" y="3109558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5340EA-BF3F-4B06-B5F3-14FFAE6D00E4}"/>
              </a:ext>
            </a:extLst>
          </p:cNvPr>
          <p:cNvSpPr/>
          <p:nvPr/>
        </p:nvSpPr>
        <p:spPr>
          <a:xfrm>
            <a:off x="6876516" y="3470126"/>
            <a:ext cx="848967" cy="2752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97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EE1E-C54C-49A5-B1BB-D02AB99C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 dirty="0"/>
              <a:t>Sampling techniques Comparison - AUC</a:t>
            </a:r>
            <a:endParaRPr lang="en-US" sz="4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E713D-B969-4537-A9B0-AFBB7587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27" y="671951"/>
            <a:ext cx="9017740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21B4-569B-4F70-A520-74E521C8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IN" sz="1800" dirty="0" err="1"/>
              <a:t>KMeans</a:t>
            </a:r>
            <a:r>
              <a:rPr lang="en-IN" sz="1800" dirty="0"/>
              <a:t> SMOTE and Over Sampling techniques gave the best AUC</a:t>
            </a:r>
            <a:endParaRPr lang="en-US" sz="1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833B09-960A-40A9-A4E3-81FB909EB975}"/>
              </a:ext>
            </a:extLst>
          </p:cNvPr>
          <p:cNvSpPr/>
          <p:nvPr/>
        </p:nvSpPr>
        <p:spPr>
          <a:xfrm>
            <a:off x="5454751" y="586148"/>
            <a:ext cx="1098975" cy="336552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962AC-6BD5-4124-A2AB-8CDDE32C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sz="4000" dirty="0"/>
              <a:t>Index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E87BF4-0017-445E-B3E9-C7AA4A562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55417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23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5C9AC8-6B2C-4552-BAB1-A5FF1904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choose the final model?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8CACA-4519-47A1-9F26-21ADF7E4B944}"/>
              </a:ext>
            </a:extLst>
          </p:cNvPr>
          <p:cNvSpPr txBox="1"/>
          <p:nvPr/>
        </p:nvSpPr>
        <p:spPr>
          <a:xfrm>
            <a:off x="5118447" y="4767660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False Positive – Operations cost of the wrong phone calls and the bad customer service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False Negative – Losses due to fraud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2F0604-7F2E-4B27-AF6F-6EA7DC20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176107"/>
              </p:ext>
            </p:extLst>
          </p:nvPr>
        </p:nvGraphicFramePr>
        <p:xfrm>
          <a:off x="643467" y="814046"/>
          <a:ext cx="10914061" cy="30749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72295">
                  <a:extLst>
                    <a:ext uri="{9D8B030D-6E8A-4147-A177-3AD203B41FA5}">
                      <a16:colId xmlns:a16="http://schemas.microsoft.com/office/drawing/2014/main" val="1752042169"/>
                    </a:ext>
                  </a:extLst>
                </a:gridCol>
                <a:gridCol w="4541766">
                  <a:extLst>
                    <a:ext uri="{9D8B030D-6E8A-4147-A177-3AD203B41FA5}">
                      <a16:colId xmlns:a16="http://schemas.microsoft.com/office/drawing/2014/main" val="1939346661"/>
                    </a:ext>
                  </a:extLst>
                </a:gridCol>
              </a:tblGrid>
              <a:tr h="417582">
                <a:tc>
                  <a:txBody>
                    <a:bodyPr/>
                    <a:lstStyle/>
                    <a:p>
                      <a:r>
                        <a:rPr lang="en-IN" sz="1900"/>
                        <a:t>Goal</a:t>
                      </a:r>
                      <a:endParaRPr lang="en-US" sz="1900"/>
                    </a:p>
                  </a:txBody>
                  <a:tcPr marL="94905" marR="94905" marT="47452" marB="4745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Best Model</a:t>
                      </a:r>
                      <a:endParaRPr lang="en-US" sz="1900"/>
                    </a:p>
                  </a:txBody>
                  <a:tcPr marL="94905" marR="94905" marT="47452" marB="47452"/>
                </a:tc>
                <a:extLst>
                  <a:ext uri="{0D108BD9-81ED-4DB2-BD59-A6C34878D82A}">
                    <a16:rowId xmlns:a16="http://schemas.microsoft.com/office/drawing/2014/main" val="3849315633"/>
                  </a:ext>
                </a:extLst>
              </a:tr>
              <a:tr h="417582">
                <a:tc>
                  <a:txBody>
                    <a:bodyPr/>
                    <a:lstStyle/>
                    <a:p>
                      <a:r>
                        <a:rPr lang="en-IN" sz="1900"/>
                        <a:t>Strict local regulatory standards</a:t>
                      </a:r>
                      <a:endParaRPr lang="en-US" sz="1900"/>
                    </a:p>
                  </a:txBody>
                  <a:tcPr marL="94905" marR="94905" marT="47452" marB="4745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Logistic Regression or Decision Trees</a:t>
                      </a:r>
                      <a:endParaRPr lang="en-US" sz="1900"/>
                    </a:p>
                  </a:txBody>
                  <a:tcPr marL="94905" marR="94905" marT="47452" marB="47452"/>
                </a:tc>
                <a:extLst>
                  <a:ext uri="{0D108BD9-81ED-4DB2-BD59-A6C34878D82A}">
                    <a16:rowId xmlns:a16="http://schemas.microsoft.com/office/drawing/2014/main" val="2432071137"/>
                  </a:ext>
                </a:extLst>
              </a:tr>
              <a:tr h="417582">
                <a:tc>
                  <a:txBody>
                    <a:bodyPr/>
                    <a:lstStyle/>
                    <a:p>
                      <a:r>
                        <a:rPr lang="en-IN" sz="1900"/>
                        <a:t>Improving customer service</a:t>
                      </a:r>
                      <a:endParaRPr lang="en-US" sz="1900"/>
                    </a:p>
                  </a:txBody>
                  <a:tcPr marL="94905" marR="94905" marT="47452" marB="4745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Model with the best precision</a:t>
                      </a:r>
                      <a:endParaRPr lang="en-US" sz="1900"/>
                    </a:p>
                  </a:txBody>
                  <a:tcPr marL="94905" marR="94905" marT="47452" marB="47452"/>
                </a:tc>
                <a:extLst>
                  <a:ext uri="{0D108BD9-81ED-4DB2-BD59-A6C34878D82A}">
                    <a16:rowId xmlns:a16="http://schemas.microsoft.com/office/drawing/2014/main" val="2311172324"/>
                  </a:ext>
                </a:extLst>
              </a:tr>
              <a:tr h="417582">
                <a:tc>
                  <a:txBody>
                    <a:bodyPr/>
                    <a:lstStyle/>
                    <a:p>
                      <a:r>
                        <a:rPr lang="en-IN" sz="1900"/>
                        <a:t>Detecting as many frauds as possible</a:t>
                      </a:r>
                      <a:endParaRPr lang="en-US" sz="1900"/>
                    </a:p>
                  </a:txBody>
                  <a:tcPr marL="94905" marR="94905" marT="47452" marB="4745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Model with the best recall</a:t>
                      </a:r>
                      <a:endParaRPr lang="en-US" sz="1900"/>
                    </a:p>
                  </a:txBody>
                  <a:tcPr marL="94905" marR="94905" marT="47452" marB="47452"/>
                </a:tc>
                <a:extLst>
                  <a:ext uri="{0D108BD9-81ED-4DB2-BD59-A6C34878D82A}">
                    <a16:rowId xmlns:a16="http://schemas.microsoft.com/office/drawing/2014/main" val="2438325732"/>
                  </a:ext>
                </a:extLst>
              </a:tr>
              <a:tr h="702297">
                <a:tc>
                  <a:txBody>
                    <a:bodyPr/>
                    <a:lstStyle/>
                    <a:p>
                      <a:r>
                        <a:rPr lang="en-IN" sz="1900"/>
                        <a:t>Good balance between customer service &amp; Fraud detection</a:t>
                      </a:r>
                      <a:endParaRPr lang="en-US" sz="1900"/>
                    </a:p>
                  </a:txBody>
                  <a:tcPr marL="94905" marR="94905" marT="47452" marB="47452"/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Model with the best F1 Score or AUC</a:t>
                      </a:r>
                      <a:endParaRPr lang="en-US" sz="1900"/>
                    </a:p>
                  </a:txBody>
                  <a:tcPr marL="94905" marR="94905" marT="47452" marB="47452"/>
                </a:tc>
                <a:extLst>
                  <a:ext uri="{0D108BD9-81ED-4DB2-BD59-A6C34878D82A}">
                    <a16:rowId xmlns:a16="http://schemas.microsoft.com/office/drawing/2014/main" val="4127499099"/>
                  </a:ext>
                </a:extLst>
              </a:tr>
              <a:tr h="702297">
                <a:tc>
                  <a:txBody>
                    <a:bodyPr/>
                    <a:lstStyle/>
                    <a:p>
                      <a:r>
                        <a:rPr lang="en-IN" sz="1900"/>
                        <a:t>Balance the cost of false positives and cost of false negatives</a:t>
                      </a:r>
                      <a:endParaRPr lang="en-US" sz="1900"/>
                    </a:p>
                  </a:txBody>
                  <a:tcPr marL="94905" marR="94905" marT="47452" marB="47452"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Model with the best adjusted F1 Score</a:t>
                      </a:r>
                      <a:endParaRPr lang="en-US" sz="1900" dirty="0"/>
                    </a:p>
                  </a:txBody>
                  <a:tcPr marL="94905" marR="94905" marT="47452" marB="47452"/>
                </a:tc>
                <a:extLst>
                  <a:ext uri="{0D108BD9-81ED-4DB2-BD59-A6C34878D82A}">
                    <a16:rowId xmlns:a16="http://schemas.microsoft.com/office/drawing/2014/main" val="151003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0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77946-904E-4F9D-BAD1-3D8E7C93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sz="4000"/>
              <a:t>Proposed Model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4D1EA-95B5-4BF8-9D9A-5D65317E2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17225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2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BFB-2F65-467A-AE62-697CFD0C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Scope of 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3A31-57F3-48E2-A44B-CD3980421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000" dirty="0"/>
              <a:t>Unmasked variables for better visualizations and better feature generation</a:t>
            </a:r>
          </a:p>
          <a:p>
            <a:r>
              <a:rPr lang="en-IN" sz="2000" dirty="0"/>
              <a:t>Hyperparameter tuning</a:t>
            </a:r>
          </a:p>
          <a:p>
            <a:r>
              <a:rPr lang="en-IN" sz="2000" dirty="0"/>
              <a:t>Anomaly detection techniques like Isolation Forest, One Class SVM and </a:t>
            </a:r>
            <a:r>
              <a:rPr lang="en-IN" sz="2000" dirty="0" err="1"/>
              <a:t>AutoEncoders</a:t>
            </a:r>
            <a:endParaRPr lang="en-IN" sz="2000" dirty="0"/>
          </a:p>
          <a:p>
            <a:r>
              <a:rPr lang="en-IN" sz="2000" dirty="0" err="1"/>
              <a:t>PySpark</a:t>
            </a:r>
            <a:r>
              <a:rPr lang="en-IN" sz="2000" dirty="0"/>
              <a:t> to pre-process the data</a:t>
            </a: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EE2262EB-E97B-4CAD-856E-6CAFAABDC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7" r="473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F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0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AB225BA-7412-4605-8E8D-5AED2BF5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3" descr="Top view of leaves on a pink surface">
            <a:extLst>
              <a:ext uri="{FF2B5EF4-FFF2-40B4-BE49-F238E27FC236}">
                <a16:creationId xmlns:a16="http://schemas.microsoft.com/office/drawing/2014/main" id="{ABBE7FC4-DF13-43A2-84B4-180D8337F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04BB9CD-970D-4FE5-B4E3-D651735BF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F5E4E-ED09-49A8-84DB-8BEB4C42A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152955"/>
            <a:ext cx="9966960" cy="2552091"/>
          </a:xfrm>
        </p:spPr>
        <p:txBody>
          <a:bodyPr anchor="ctr">
            <a:normAutofit/>
          </a:bodyPr>
          <a:lstStyle/>
          <a:p>
            <a:r>
              <a:rPr lang="en-IN" sz="11500" dirty="0">
                <a:solidFill>
                  <a:schemeClr val="bg1"/>
                </a:solidFill>
              </a:rPr>
              <a:t>THANK YOU!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0D6276-8D53-4DDA-A15A-90E0831F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195574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C150C7-96FB-4EB9-BDF9-212535A60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808342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450F0-09C8-4852-9488-1EA685F0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9" y="643467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TRANSACTION FRAUDS AND HOW BIG ARE THEY?</a:t>
            </a:r>
          </a:p>
        </p:txBody>
      </p:sp>
      <p:pic>
        <p:nvPicPr>
          <p:cNvPr id="1026" name="Picture 2" descr="2019 Nilson Report Data">
            <a:extLst>
              <a:ext uri="{FF2B5EF4-FFF2-40B4-BE49-F238E27FC236}">
                <a16:creationId xmlns:a16="http://schemas.microsoft.com/office/drawing/2014/main" id="{E1169D6E-1343-4522-B342-5CE28BCA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7735" y="643467"/>
            <a:ext cx="44608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EE2802-9F6E-45E0-AA2F-10F5FBFA0937}"/>
              </a:ext>
            </a:extLst>
          </p:cNvPr>
          <p:cNvSpPr txBox="1"/>
          <p:nvPr/>
        </p:nvSpPr>
        <p:spPr>
          <a:xfrm>
            <a:off x="907792" y="3463406"/>
            <a:ext cx="3308130" cy="203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dirty="0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hen a stolen or lost card is used to generate an unauthorized transaction.</a:t>
            </a:r>
          </a:p>
        </p:txBody>
      </p:sp>
    </p:spTree>
    <p:extLst>
      <p:ext uri="{BB962C8B-B14F-4D97-AF65-F5344CB8AC3E}">
        <p14:creationId xmlns:p14="http://schemas.microsoft.com/office/powerpoint/2010/main" val="37060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F4EB-B7FA-4FEE-BB38-9C67AE90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680A-F90C-4159-AA60-2E28919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116D4F-BA5E-412E-AF7E-BA495756C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21110"/>
              </p:ext>
            </p:extLst>
          </p:nvPr>
        </p:nvGraphicFramePr>
        <p:xfrm>
          <a:off x="1117600" y="1582161"/>
          <a:ext cx="6650361" cy="442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09F34E3-7DB8-4D15-9FF3-D51D992404E1}"/>
              </a:ext>
            </a:extLst>
          </p:cNvPr>
          <p:cNvGrpSpPr/>
          <p:nvPr/>
        </p:nvGrpSpPr>
        <p:grpSpPr>
          <a:xfrm>
            <a:off x="8414256" y="1582161"/>
            <a:ext cx="2660144" cy="2108715"/>
            <a:chOff x="0" y="540"/>
            <a:chExt cx="2660144" cy="210871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8593520-8EDB-4633-A023-BCBE30AC194B}"/>
                </a:ext>
              </a:extLst>
            </p:cNvPr>
            <p:cNvSpPr/>
            <p:nvPr/>
          </p:nvSpPr>
          <p:spPr>
            <a:xfrm>
              <a:off x="0" y="540"/>
              <a:ext cx="2660144" cy="210871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BE7F9B4D-56B4-474C-8F90-AF6D8C72E186}"/>
                </a:ext>
              </a:extLst>
            </p:cNvPr>
            <p:cNvSpPr txBox="1"/>
            <p:nvPr/>
          </p:nvSpPr>
          <p:spPr>
            <a:xfrm>
              <a:off x="102939" y="103479"/>
              <a:ext cx="2454266" cy="19028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lvl="0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Fraud transactions lesser than 2000 are unnoticed.</a:t>
              </a:r>
            </a:p>
            <a:p>
              <a:pPr lvl="0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Good customers transacting more than 2000 are inconvenienced.</a:t>
              </a:r>
              <a:endParaRPr lang="en-US" sz="14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CA4A9-94D2-428A-9C37-E0A6F2F60753}"/>
              </a:ext>
            </a:extLst>
          </p:cNvPr>
          <p:cNvGrpSpPr/>
          <p:nvPr/>
        </p:nvGrpSpPr>
        <p:grpSpPr>
          <a:xfrm>
            <a:off x="8414256" y="4016815"/>
            <a:ext cx="2660144" cy="2108715"/>
            <a:chOff x="0" y="540"/>
            <a:chExt cx="2660144" cy="2108715"/>
          </a:xfrm>
          <a:solidFill>
            <a:srgbClr val="00B05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3ADDC1-2300-4CFA-9F24-A8120564099E}"/>
                </a:ext>
              </a:extLst>
            </p:cNvPr>
            <p:cNvSpPr/>
            <p:nvPr/>
          </p:nvSpPr>
          <p:spPr>
            <a:xfrm>
              <a:off x="0" y="540"/>
              <a:ext cx="2660144" cy="210871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8767851F-73DF-4D6D-8B58-28A29BCC4754}"/>
                </a:ext>
              </a:extLst>
            </p:cNvPr>
            <p:cNvSpPr txBox="1"/>
            <p:nvPr/>
          </p:nvSpPr>
          <p:spPr>
            <a:xfrm>
              <a:off x="102939" y="103479"/>
              <a:ext cx="2454266" cy="19028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0" lvl="0" indent="0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dirty="0"/>
                <a:t>Frauds are detected using the historical behaviour of customers and hence providing better customer experience and fraud detection. 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4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BC04-52E6-45AB-80EA-1F8FED28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PEEK INTO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B846-9371-4F1C-B930-B27F7D51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Most of the data is masked using PCA transformations to protect customer identity.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B8D0AB9-44BD-4395-948B-F69783C9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64696"/>
            <a:ext cx="11496821" cy="15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AE359-DEED-41F1-AE8C-FB85539E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AMOUNT TRANSACTED PER SECOND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4B166-7F56-4C5E-8001-040B9B85E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923" y="961812"/>
            <a:ext cx="650955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6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D2367-B6DC-48B4-85F7-2EA6E92F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FRAUD RATES AT DIFFERENT HOURS OF THE 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43E53-9A7E-4AC5-9E17-B94DABBDA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00" y="1819275"/>
            <a:ext cx="7703820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9A0A0D-938E-471B-973A-150B65F2141C}"/>
              </a:ext>
            </a:extLst>
          </p:cNvPr>
          <p:cNvSpPr/>
          <p:nvPr/>
        </p:nvSpPr>
        <p:spPr>
          <a:xfrm>
            <a:off x="4705165" y="1935333"/>
            <a:ext cx="1624614" cy="1731146"/>
          </a:xfrm>
          <a:custGeom>
            <a:avLst/>
            <a:gdLst>
              <a:gd name="connsiteX0" fmla="*/ 0 w 1624614"/>
              <a:gd name="connsiteY0" fmla="*/ 0 h 1731146"/>
              <a:gd name="connsiteX1" fmla="*/ 509046 w 1624614"/>
              <a:gd name="connsiteY1" fmla="*/ 0 h 1731146"/>
              <a:gd name="connsiteX2" fmla="*/ 1083076 w 1624614"/>
              <a:gd name="connsiteY2" fmla="*/ 0 h 1731146"/>
              <a:gd name="connsiteX3" fmla="*/ 1624614 w 1624614"/>
              <a:gd name="connsiteY3" fmla="*/ 0 h 1731146"/>
              <a:gd name="connsiteX4" fmla="*/ 1624614 w 1624614"/>
              <a:gd name="connsiteY4" fmla="*/ 611672 h 1731146"/>
              <a:gd name="connsiteX5" fmla="*/ 1624614 w 1624614"/>
              <a:gd name="connsiteY5" fmla="*/ 1223343 h 1731146"/>
              <a:gd name="connsiteX6" fmla="*/ 1624614 w 1624614"/>
              <a:gd name="connsiteY6" fmla="*/ 1731146 h 1731146"/>
              <a:gd name="connsiteX7" fmla="*/ 1115568 w 1624614"/>
              <a:gd name="connsiteY7" fmla="*/ 1731146 h 1731146"/>
              <a:gd name="connsiteX8" fmla="*/ 606523 w 1624614"/>
              <a:gd name="connsiteY8" fmla="*/ 1731146 h 1731146"/>
              <a:gd name="connsiteX9" fmla="*/ 0 w 1624614"/>
              <a:gd name="connsiteY9" fmla="*/ 1731146 h 1731146"/>
              <a:gd name="connsiteX10" fmla="*/ 0 w 1624614"/>
              <a:gd name="connsiteY10" fmla="*/ 1171409 h 1731146"/>
              <a:gd name="connsiteX11" fmla="*/ 0 w 1624614"/>
              <a:gd name="connsiteY11" fmla="*/ 577049 h 1731146"/>
              <a:gd name="connsiteX12" fmla="*/ 0 w 1624614"/>
              <a:gd name="connsiteY12" fmla="*/ 0 h 17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4614" h="1731146" extrusionOk="0">
                <a:moveTo>
                  <a:pt x="0" y="0"/>
                </a:moveTo>
                <a:cubicBezTo>
                  <a:pt x="227003" y="15138"/>
                  <a:pt x="321992" y="-19650"/>
                  <a:pt x="509046" y="0"/>
                </a:cubicBezTo>
                <a:cubicBezTo>
                  <a:pt x="696100" y="19650"/>
                  <a:pt x="928110" y="-14921"/>
                  <a:pt x="1083076" y="0"/>
                </a:cubicBezTo>
                <a:cubicBezTo>
                  <a:pt x="1238042" y="14921"/>
                  <a:pt x="1445761" y="-12190"/>
                  <a:pt x="1624614" y="0"/>
                </a:cubicBezTo>
                <a:cubicBezTo>
                  <a:pt x="1641164" y="201709"/>
                  <a:pt x="1622301" y="391541"/>
                  <a:pt x="1624614" y="611672"/>
                </a:cubicBezTo>
                <a:cubicBezTo>
                  <a:pt x="1626927" y="831803"/>
                  <a:pt x="1609337" y="981325"/>
                  <a:pt x="1624614" y="1223343"/>
                </a:cubicBezTo>
                <a:cubicBezTo>
                  <a:pt x="1639891" y="1465361"/>
                  <a:pt x="1610344" y="1566708"/>
                  <a:pt x="1624614" y="1731146"/>
                </a:cubicBezTo>
                <a:cubicBezTo>
                  <a:pt x="1468137" y="1751637"/>
                  <a:pt x="1350755" y="1750362"/>
                  <a:pt x="1115568" y="1731146"/>
                </a:cubicBezTo>
                <a:cubicBezTo>
                  <a:pt x="880381" y="1711930"/>
                  <a:pt x="827573" y="1716791"/>
                  <a:pt x="606523" y="1731146"/>
                </a:cubicBezTo>
                <a:cubicBezTo>
                  <a:pt x="385474" y="1745501"/>
                  <a:pt x="301351" y="1711989"/>
                  <a:pt x="0" y="1731146"/>
                </a:cubicBezTo>
                <a:cubicBezTo>
                  <a:pt x="-26897" y="1478697"/>
                  <a:pt x="1321" y="1329882"/>
                  <a:pt x="0" y="1171409"/>
                </a:cubicBezTo>
                <a:cubicBezTo>
                  <a:pt x="-1321" y="1012936"/>
                  <a:pt x="-2664" y="811099"/>
                  <a:pt x="0" y="577049"/>
                </a:cubicBezTo>
                <a:cubicBezTo>
                  <a:pt x="2664" y="342999"/>
                  <a:pt x="3922" y="244952"/>
                  <a:pt x="0" y="0"/>
                </a:cubicBezTo>
                <a:close/>
              </a:path>
            </a:pathLst>
          </a:custGeom>
          <a:noFill/>
          <a:ln w="19050">
            <a:prstDash val="sysDash"/>
            <a:extLst>
              <a:ext uri="{C807C97D-BFC1-408E-A445-0C87EB9F89A2}">
                <ask:lineSketchStyleProps xmlns:ask="http://schemas.microsoft.com/office/drawing/2018/sketchyshapes" sd="32159072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9758A8-E3F4-4C3C-84C6-5E9A8008C9C8}"/>
              </a:ext>
            </a:extLst>
          </p:cNvPr>
          <p:cNvSpPr/>
          <p:nvPr/>
        </p:nvSpPr>
        <p:spPr>
          <a:xfrm>
            <a:off x="5902572" y="1131579"/>
            <a:ext cx="2293879" cy="497150"/>
          </a:xfrm>
          <a:prstGeom prst="wedgeRectCallout">
            <a:avLst>
              <a:gd name="adj1" fmla="val -51184"/>
              <a:gd name="adj2" fmla="val 1428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High fraud rate during early hours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8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870BD-384D-408A-9110-CAA23686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200">
                <a:solidFill>
                  <a:srgbClr val="FFFFFF"/>
                </a:solidFill>
              </a:rPr>
              <a:t>AVERAGE TRANSACTION AMOUNT – FRAUDS VS NON-FRAUDS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94300-239C-44DA-8E8A-FD1DF286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487272"/>
            <a:ext cx="5600700" cy="35990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745868-46CE-438F-84F1-BC2B38AD5639}"/>
              </a:ext>
            </a:extLst>
          </p:cNvPr>
          <p:cNvSpPr/>
          <p:nvPr/>
        </p:nvSpPr>
        <p:spPr>
          <a:xfrm>
            <a:off x="7332955" y="1233996"/>
            <a:ext cx="1935332" cy="958788"/>
          </a:xfrm>
          <a:custGeom>
            <a:avLst/>
            <a:gdLst>
              <a:gd name="connsiteX0" fmla="*/ 0 w 1935332"/>
              <a:gd name="connsiteY0" fmla="*/ 0 h 958788"/>
              <a:gd name="connsiteX1" fmla="*/ 606404 w 1935332"/>
              <a:gd name="connsiteY1" fmla="*/ 0 h 958788"/>
              <a:gd name="connsiteX2" fmla="*/ 1290221 w 1935332"/>
              <a:gd name="connsiteY2" fmla="*/ 0 h 958788"/>
              <a:gd name="connsiteX3" fmla="*/ 1935332 w 1935332"/>
              <a:gd name="connsiteY3" fmla="*/ 0 h 958788"/>
              <a:gd name="connsiteX4" fmla="*/ 1935332 w 1935332"/>
              <a:gd name="connsiteY4" fmla="*/ 498570 h 958788"/>
              <a:gd name="connsiteX5" fmla="*/ 1935332 w 1935332"/>
              <a:gd name="connsiteY5" fmla="*/ 958788 h 958788"/>
              <a:gd name="connsiteX6" fmla="*/ 1348281 w 1935332"/>
              <a:gd name="connsiteY6" fmla="*/ 958788 h 958788"/>
              <a:gd name="connsiteX7" fmla="*/ 761231 w 1935332"/>
              <a:gd name="connsiteY7" fmla="*/ 958788 h 958788"/>
              <a:gd name="connsiteX8" fmla="*/ 0 w 1935332"/>
              <a:gd name="connsiteY8" fmla="*/ 958788 h 958788"/>
              <a:gd name="connsiteX9" fmla="*/ 0 w 1935332"/>
              <a:gd name="connsiteY9" fmla="*/ 498570 h 958788"/>
              <a:gd name="connsiteX10" fmla="*/ 0 w 1935332"/>
              <a:gd name="connsiteY10" fmla="*/ 0 h 95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5332" h="958788" extrusionOk="0">
                <a:moveTo>
                  <a:pt x="0" y="0"/>
                </a:moveTo>
                <a:cubicBezTo>
                  <a:pt x="265590" y="-29870"/>
                  <a:pt x="447473" y="18586"/>
                  <a:pt x="606404" y="0"/>
                </a:cubicBezTo>
                <a:cubicBezTo>
                  <a:pt x="765335" y="-18586"/>
                  <a:pt x="1103453" y="555"/>
                  <a:pt x="1290221" y="0"/>
                </a:cubicBezTo>
                <a:cubicBezTo>
                  <a:pt x="1476989" y="-555"/>
                  <a:pt x="1718069" y="-753"/>
                  <a:pt x="1935332" y="0"/>
                </a:cubicBezTo>
                <a:cubicBezTo>
                  <a:pt x="1918347" y="163598"/>
                  <a:pt x="1940968" y="258330"/>
                  <a:pt x="1935332" y="498570"/>
                </a:cubicBezTo>
                <a:cubicBezTo>
                  <a:pt x="1929697" y="738810"/>
                  <a:pt x="1930567" y="763774"/>
                  <a:pt x="1935332" y="958788"/>
                </a:cubicBezTo>
                <a:cubicBezTo>
                  <a:pt x="1768837" y="937255"/>
                  <a:pt x="1524832" y="987332"/>
                  <a:pt x="1348281" y="958788"/>
                </a:cubicBezTo>
                <a:cubicBezTo>
                  <a:pt x="1171730" y="930244"/>
                  <a:pt x="941167" y="947179"/>
                  <a:pt x="761231" y="958788"/>
                </a:cubicBezTo>
                <a:cubicBezTo>
                  <a:pt x="581295" y="970398"/>
                  <a:pt x="273167" y="937628"/>
                  <a:pt x="0" y="958788"/>
                </a:cubicBezTo>
                <a:cubicBezTo>
                  <a:pt x="9835" y="858375"/>
                  <a:pt x="22428" y="696048"/>
                  <a:pt x="0" y="498570"/>
                </a:cubicBezTo>
                <a:cubicBezTo>
                  <a:pt x="-22428" y="301092"/>
                  <a:pt x="8216" y="175752"/>
                  <a:pt x="0" y="0"/>
                </a:cubicBezTo>
                <a:close/>
              </a:path>
            </a:pathLst>
          </a:custGeom>
          <a:noFill/>
          <a:ln w="38100">
            <a:prstDash val="sysDash"/>
            <a:extLst>
              <a:ext uri="{C807C97D-BFC1-408E-A445-0C87EB9F89A2}">
                <ask:lineSketchStyleProps xmlns:ask="http://schemas.microsoft.com/office/drawing/2018/sketchyshapes" sd="32159072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7E9A7D8-5225-4761-9281-A85C3754DF88}"/>
              </a:ext>
            </a:extLst>
          </p:cNvPr>
          <p:cNvSpPr/>
          <p:nvPr/>
        </p:nvSpPr>
        <p:spPr>
          <a:xfrm>
            <a:off x="8938735" y="447998"/>
            <a:ext cx="2442438" cy="497150"/>
          </a:xfrm>
          <a:prstGeom prst="wedgeRectCallout">
            <a:avLst>
              <a:gd name="adj1" fmla="val -51184"/>
              <a:gd name="adj2" fmla="val 1428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Average transaction amount of frauds is greater than that of non-frauds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1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2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1802B-0C34-40C8-B90E-CA93013F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PRINCIPAL COMPONENT ANALYSIS FRAUDS VS NON-FRAUDS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C1E12-BACB-4FB4-8956-EBA4F391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313299"/>
            <a:ext cx="6238875" cy="42397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8DFDA1-FE96-4459-ABA7-DAD97B1E040E}"/>
              </a:ext>
            </a:extLst>
          </p:cNvPr>
          <p:cNvSpPr/>
          <p:nvPr/>
        </p:nvSpPr>
        <p:spPr>
          <a:xfrm>
            <a:off x="4270159" y="2627789"/>
            <a:ext cx="5717219" cy="2068497"/>
          </a:xfrm>
          <a:custGeom>
            <a:avLst/>
            <a:gdLst>
              <a:gd name="connsiteX0" fmla="*/ 0 w 5717219"/>
              <a:gd name="connsiteY0" fmla="*/ 0 h 2068497"/>
              <a:gd name="connsiteX1" fmla="*/ 520902 w 5717219"/>
              <a:gd name="connsiteY1" fmla="*/ 0 h 2068497"/>
              <a:gd name="connsiteX2" fmla="*/ 1270493 w 5717219"/>
              <a:gd name="connsiteY2" fmla="*/ 0 h 2068497"/>
              <a:gd name="connsiteX3" fmla="*/ 1791395 w 5717219"/>
              <a:gd name="connsiteY3" fmla="*/ 0 h 2068497"/>
              <a:gd name="connsiteX4" fmla="*/ 2540986 w 5717219"/>
              <a:gd name="connsiteY4" fmla="*/ 0 h 2068497"/>
              <a:gd name="connsiteX5" fmla="*/ 3176233 w 5717219"/>
              <a:gd name="connsiteY5" fmla="*/ 0 h 2068497"/>
              <a:gd name="connsiteX6" fmla="*/ 3925824 w 5717219"/>
              <a:gd name="connsiteY6" fmla="*/ 0 h 2068497"/>
              <a:gd name="connsiteX7" fmla="*/ 4618242 w 5717219"/>
              <a:gd name="connsiteY7" fmla="*/ 0 h 2068497"/>
              <a:gd name="connsiteX8" fmla="*/ 5717219 w 5717219"/>
              <a:gd name="connsiteY8" fmla="*/ 0 h 2068497"/>
              <a:gd name="connsiteX9" fmla="*/ 5717219 w 5717219"/>
              <a:gd name="connsiteY9" fmla="*/ 668814 h 2068497"/>
              <a:gd name="connsiteX10" fmla="*/ 5717219 w 5717219"/>
              <a:gd name="connsiteY10" fmla="*/ 1358313 h 2068497"/>
              <a:gd name="connsiteX11" fmla="*/ 5717219 w 5717219"/>
              <a:gd name="connsiteY11" fmla="*/ 2068497 h 2068497"/>
              <a:gd name="connsiteX12" fmla="*/ 5081972 w 5717219"/>
              <a:gd name="connsiteY12" fmla="*/ 2068497 h 2068497"/>
              <a:gd name="connsiteX13" fmla="*/ 4446726 w 5717219"/>
              <a:gd name="connsiteY13" fmla="*/ 2068497 h 2068497"/>
              <a:gd name="connsiteX14" fmla="*/ 3868652 w 5717219"/>
              <a:gd name="connsiteY14" fmla="*/ 2068497 h 2068497"/>
              <a:gd name="connsiteX15" fmla="*/ 3233405 w 5717219"/>
              <a:gd name="connsiteY15" fmla="*/ 2068497 h 2068497"/>
              <a:gd name="connsiteX16" fmla="*/ 2483814 w 5717219"/>
              <a:gd name="connsiteY16" fmla="*/ 2068497 h 2068497"/>
              <a:gd name="connsiteX17" fmla="*/ 1848567 w 5717219"/>
              <a:gd name="connsiteY17" fmla="*/ 2068497 h 2068497"/>
              <a:gd name="connsiteX18" fmla="*/ 1098977 w 5717219"/>
              <a:gd name="connsiteY18" fmla="*/ 2068497 h 2068497"/>
              <a:gd name="connsiteX19" fmla="*/ 635247 w 5717219"/>
              <a:gd name="connsiteY19" fmla="*/ 2068497 h 2068497"/>
              <a:gd name="connsiteX20" fmla="*/ 0 w 5717219"/>
              <a:gd name="connsiteY20" fmla="*/ 2068497 h 2068497"/>
              <a:gd name="connsiteX21" fmla="*/ 0 w 5717219"/>
              <a:gd name="connsiteY21" fmla="*/ 1441053 h 2068497"/>
              <a:gd name="connsiteX22" fmla="*/ 0 w 5717219"/>
              <a:gd name="connsiteY22" fmla="*/ 792924 h 2068497"/>
              <a:gd name="connsiteX23" fmla="*/ 0 w 5717219"/>
              <a:gd name="connsiteY23" fmla="*/ 0 h 206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17219" h="2068497" extrusionOk="0">
                <a:moveTo>
                  <a:pt x="0" y="0"/>
                </a:moveTo>
                <a:cubicBezTo>
                  <a:pt x="201535" y="8743"/>
                  <a:pt x="283466" y="13794"/>
                  <a:pt x="520902" y="0"/>
                </a:cubicBezTo>
                <a:cubicBezTo>
                  <a:pt x="758338" y="-13794"/>
                  <a:pt x="931202" y="10827"/>
                  <a:pt x="1270493" y="0"/>
                </a:cubicBezTo>
                <a:cubicBezTo>
                  <a:pt x="1609784" y="-10827"/>
                  <a:pt x="1654787" y="-20183"/>
                  <a:pt x="1791395" y="0"/>
                </a:cubicBezTo>
                <a:cubicBezTo>
                  <a:pt x="1928003" y="20183"/>
                  <a:pt x="2362158" y="3876"/>
                  <a:pt x="2540986" y="0"/>
                </a:cubicBezTo>
                <a:cubicBezTo>
                  <a:pt x="2719814" y="-3876"/>
                  <a:pt x="2865167" y="11376"/>
                  <a:pt x="3176233" y="0"/>
                </a:cubicBezTo>
                <a:cubicBezTo>
                  <a:pt x="3487299" y="-11376"/>
                  <a:pt x="3624294" y="4924"/>
                  <a:pt x="3925824" y="0"/>
                </a:cubicBezTo>
                <a:cubicBezTo>
                  <a:pt x="4227354" y="-4924"/>
                  <a:pt x="4310182" y="-14161"/>
                  <a:pt x="4618242" y="0"/>
                </a:cubicBezTo>
                <a:cubicBezTo>
                  <a:pt x="4926302" y="14161"/>
                  <a:pt x="5293288" y="-35131"/>
                  <a:pt x="5717219" y="0"/>
                </a:cubicBezTo>
                <a:cubicBezTo>
                  <a:pt x="5740359" y="193210"/>
                  <a:pt x="5739192" y="510519"/>
                  <a:pt x="5717219" y="668814"/>
                </a:cubicBezTo>
                <a:cubicBezTo>
                  <a:pt x="5695246" y="827109"/>
                  <a:pt x="5696167" y="1015483"/>
                  <a:pt x="5717219" y="1358313"/>
                </a:cubicBezTo>
                <a:cubicBezTo>
                  <a:pt x="5738271" y="1701143"/>
                  <a:pt x="5701030" y="1738634"/>
                  <a:pt x="5717219" y="2068497"/>
                </a:cubicBezTo>
                <a:cubicBezTo>
                  <a:pt x="5531814" y="2084901"/>
                  <a:pt x="5319329" y="2093069"/>
                  <a:pt x="5081972" y="2068497"/>
                </a:cubicBezTo>
                <a:cubicBezTo>
                  <a:pt x="4844615" y="2043925"/>
                  <a:pt x="4690894" y="2057731"/>
                  <a:pt x="4446726" y="2068497"/>
                </a:cubicBezTo>
                <a:cubicBezTo>
                  <a:pt x="4202558" y="2079263"/>
                  <a:pt x="4060428" y="2040473"/>
                  <a:pt x="3868652" y="2068497"/>
                </a:cubicBezTo>
                <a:cubicBezTo>
                  <a:pt x="3676876" y="2096521"/>
                  <a:pt x="3425841" y="2098655"/>
                  <a:pt x="3233405" y="2068497"/>
                </a:cubicBezTo>
                <a:cubicBezTo>
                  <a:pt x="3040969" y="2038339"/>
                  <a:pt x="2690565" y="2080947"/>
                  <a:pt x="2483814" y="2068497"/>
                </a:cubicBezTo>
                <a:cubicBezTo>
                  <a:pt x="2277063" y="2056047"/>
                  <a:pt x="2128961" y="2062477"/>
                  <a:pt x="1848567" y="2068497"/>
                </a:cubicBezTo>
                <a:cubicBezTo>
                  <a:pt x="1568173" y="2074517"/>
                  <a:pt x="1365691" y="2062447"/>
                  <a:pt x="1098977" y="2068497"/>
                </a:cubicBezTo>
                <a:cubicBezTo>
                  <a:pt x="832263" y="2074548"/>
                  <a:pt x="837235" y="2055663"/>
                  <a:pt x="635247" y="2068497"/>
                </a:cubicBezTo>
                <a:cubicBezTo>
                  <a:pt x="433259" y="2081332"/>
                  <a:pt x="290610" y="2045138"/>
                  <a:pt x="0" y="2068497"/>
                </a:cubicBezTo>
                <a:cubicBezTo>
                  <a:pt x="20313" y="1938220"/>
                  <a:pt x="10151" y="1607886"/>
                  <a:pt x="0" y="1441053"/>
                </a:cubicBezTo>
                <a:cubicBezTo>
                  <a:pt x="-10151" y="1274220"/>
                  <a:pt x="12414" y="1088292"/>
                  <a:pt x="0" y="792924"/>
                </a:cubicBezTo>
                <a:cubicBezTo>
                  <a:pt x="-12414" y="497556"/>
                  <a:pt x="-17907" y="176046"/>
                  <a:pt x="0" y="0"/>
                </a:cubicBezTo>
                <a:close/>
              </a:path>
            </a:pathLst>
          </a:custGeom>
          <a:noFill/>
          <a:ln w="38100">
            <a:prstDash val="sysDash"/>
            <a:extLst>
              <a:ext uri="{C807C97D-BFC1-408E-A445-0C87EB9F89A2}">
                <ask:lineSketchStyleProps xmlns:ask="http://schemas.microsoft.com/office/drawing/2018/sketchyshapes" sd="32159072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9632A78-C57B-4F84-9E43-932D0260AEC3}"/>
              </a:ext>
            </a:extLst>
          </p:cNvPr>
          <p:cNvSpPr/>
          <p:nvPr/>
        </p:nvSpPr>
        <p:spPr>
          <a:xfrm>
            <a:off x="9056255" y="5235744"/>
            <a:ext cx="2442438" cy="497150"/>
          </a:xfrm>
          <a:prstGeom prst="wedgeRectCallout">
            <a:avLst>
              <a:gd name="adj1" fmla="val -44641"/>
              <a:gd name="adj2" fmla="val -17496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Good separation between frauds and non-frauds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8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654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Office Theme</vt:lpstr>
      <vt:lpstr>CREDIT CARD TRANSACTION FRAUD DETECTION</vt:lpstr>
      <vt:lpstr>Index</vt:lpstr>
      <vt:lpstr>WHAT ARE TRANSACTION FRAUDS AND HOW BIG ARE THEY?</vt:lpstr>
      <vt:lpstr>Problem Statement</vt:lpstr>
      <vt:lpstr>A PEEK INTO THE DATA</vt:lpstr>
      <vt:lpstr>AMOUNT TRANSACTED PER SECOND</vt:lpstr>
      <vt:lpstr>FRAUD RATES AT DIFFERENT HOURS OF THE DAY</vt:lpstr>
      <vt:lpstr>AVERAGE TRANSACTION AMOUNT – FRAUDS VS NON-FRAUDS</vt:lpstr>
      <vt:lpstr>PRINCIPAL COMPONENT ANALYSIS FRAUDS VS NON-FRAUDS</vt:lpstr>
      <vt:lpstr>ISSUES WITH THE DATA</vt:lpstr>
      <vt:lpstr>ISSUE 1: LARGE AMOUNT OF DATA</vt:lpstr>
      <vt:lpstr>ISSUE 2: LOW EVENT RATE</vt:lpstr>
      <vt:lpstr>ISSUE 3: BIG OUTLIERS</vt:lpstr>
      <vt:lpstr>Modelling Results</vt:lpstr>
      <vt:lpstr>Models Comparison – Frauds detected</vt:lpstr>
      <vt:lpstr>Models Comparison- Wrong calls made due to model output</vt:lpstr>
      <vt:lpstr>Models Comparison - AUC</vt:lpstr>
      <vt:lpstr>Sampling techniques Results</vt:lpstr>
      <vt:lpstr>Sampling techniques Comparison - AUC</vt:lpstr>
      <vt:lpstr>How to choose the final model?</vt:lpstr>
      <vt:lpstr>Proposed Model</vt:lpstr>
      <vt:lpstr>Scope of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TRANSACTION FRAUD DETECTION</dc:title>
  <dc:creator>Atukuri, Sai Vamshi</dc:creator>
  <cp:lastModifiedBy>Atukuri, Sai Vamshi</cp:lastModifiedBy>
  <cp:revision>28</cp:revision>
  <dcterms:created xsi:type="dcterms:W3CDTF">2021-04-13T22:51:35Z</dcterms:created>
  <dcterms:modified xsi:type="dcterms:W3CDTF">2021-04-14T14:59:20Z</dcterms:modified>
</cp:coreProperties>
</file>