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3" r:id="rId15"/>
    <p:sldId id="275" r:id="rId16"/>
    <p:sldId id="271" r:id="rId17"/>
    <p:sldId id="272"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8" autoAdjust="0"/>
    <p:restoredTop sz="94660"/>
  </p:normalViewPr>
  <p:slideViewPr>
    <p:cSldViewPr snapToGrid="0">
      <p:cViewPr>
        <p:scale>
          <a:sx n="78" d="100"/>
          <a:sy n="78" d="100"/>
        </p:scale>
        <p:origin x="-84" y="-6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3589963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Slide Image Placeholder 1"/>
          <p:cNvSpPr>
            <a:spLocks noGrp="1" noRot="1" noChangeAspect="1"/>
          </p:cNvSpPr>
          <p:nvPr>
            <p:ph type="sldImg"/>
          </p:nvPr>
        </p:nvSpPr>
        <p:spPr>
          <a:xfrm>
            <a:off x="138113" y="766763"/>
            <a:ext cx="6823075" cy="3838575"/>
          </a:xfrm>
        </p:spPr>
      </p:sp>
      <p:sp>
        <p:nvSpPr>
          <p:cNvPr id="1048617" name="Notes Placeholder 2"/>
          <p:cNvSpPr>
            <a:spLocks noGrp="1"/>
          </p:cNvSpPr>
          <p:nvPr>
            <p:ph type="body" idx="1"/>
          </p:nvPr>
        </p:nvSpPr>
        <p:spPr/>
        <p:txBody>
          <a:bodyPr/>
          <a:lstStyle/>
          <a:p>
            <a:endParaRPr lang="en-US" dirty="0"/>
          </a:p>
        </p:txBody>
      </p:sp>
      <p:sp>
        <p:nvSpPr>
          <p:cNvPr id="1048618" name="Slide Number Placeholder 3"/>
          <p:cNvSpPr>
            <a:spLocks noGrp="1"/>
          </p:cNvSpPr>
          <p:nvPr>
            <p:ph type="sldNum" sz="quarter" idx="5"/>
          </p:nvPr>
        </p:nvSpPr>
        <p:spPr/>
        <p:txBody>
          <a:bodyPr/>
          <a:lstStyle/>
          <a:p>
            <a:fld id="{A9A0EA98-5831-4853-B862-C702E6EB345C}"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B127A82-BC78-4414-A6BB-BDB0D098D1EB}" type="datetimeFigureOut">
              <a:rPr lang="en-IN" smtClean="0"/>
              <a:t>18-10-2024</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D1CCA1FA-BC40-4B1C-A338-52EA3023102D}" type="slidenum">
              <a:rPr lang="en-IN" smtClean="0"/>
              <a:t>‹#›</a:t>
            </a:fld>
            <a:endParaRPr lang="en-IN"/>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slow">
    <p:wipe/>
    <p:sndAc>
      <p:stSnd>
        <p:snd r:embed="rId1"/>
      </p:stSnd>
    </p:sndAc>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127A82-BC78-4414-A6BB-BDB0D098D1EB}"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CCA1FA-BC40-4B1C-A338-52EA3023102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transition spd="slow">
    <p:wipe/>
    <p:sndAc>
      <p:stSnd>
        <p:snd r:embed="rId1"/>
      </p:stSnd>
    </p:sndAc>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D1CCA1FA-BC40-4B1C-A338-52EA3023102D}" type="slidenum">
              <a:rPr lang="en-IN" smtClean="0"/>
              <a:t>‹#›</a:t>
            </a:fld>
            <a:endParaRPr lang="en-IN"/>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127A82-BC78-4414-A6BB-BDB0D098D1EB}"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slow">
    <p:wipe/>
    <p:sndAc>
      <p:stSnd>
        <p:snd r:embed="rId1"/>
      </p:stSnd>
    </p:sndAc>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B127A82-BC78-4414-A6BB-BDB0D098D1EB}"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5815584" y="1026373"/>
            <a:ext cx="609600" cy="441325"/>
          </a:xfrm>
        </p:spPr>
        <p:txBody>
          <a:bodyPr/>
          <a:lstStyle/>
          <a:p>
            <a:fld id="{D1CCA1FA-BC40-4B1C-A338-52EA3023102D}" type="slidenum">
              <a:rPr lang="en-IN" smtClean="0"/>
              <a:t>‹#›</a:t>
            </a:fld>
            <a:endParaRPr lang="en-IN"/>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spd="slow">
    <p:wipe/>
    <p:sndAc>
      <p:stSnd>
        <p:snd r:embed="rId1"/>
      </p:stSnd>
    </p:sndAc>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4B127A82-BC78-4414-A6BB-BDB0D098D1EB}" type="datetimeFigureOut">
              <a:rPr lang="en-IN" smtClean="0"/>
              <a:t>18-10-2024</a:t>
            </a:fld>
            <a:endParaRPr lang="en-IN"/>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D1CCA1FA-BC40-4B1C-A338-52EA3023102D}" type="slidenum">
              <a:rPr lang="en-IN" smtClean="0"/>
              <a:t>‹#›</a:t>
            </a:fld>
            <a:endParaRPr lang="en-IN"/>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slow">
    <p:wipe/>
    <p:sndAc>
      <p:stSnd>
        <p:snd r:embed="rId1"/>
      </p:stSnd>
    </p:sndAc>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4B127A82-BC78-4414-A6BB-BDB0D098D1EB}"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CCA1FA-BC40-4B1C-A338-52EA3023102D}" type="slidenum">
              <a:rPr lang="en-IN" smtClean="0"/>
              <a:t>‹#›</a:t>
            </a:fld>
            <a:endParaRPr lang="en-IN"/>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spd="slow">
    <p:wipe/>
    <p:sndAc>
      <p:stSnd>
        <p:snd r:embed="rId1"/>
      </p:stSnd>
    </p:sndAc>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B127A82-BC78-4414-A6BB-BDB0D098D1EB}" type="datetimeFigureOut">
              <a:rPr lang="en-IN" smtClean="0"/>
              <a:t>18-10-2024</a:t>
            </a:fld>
            <a:endParaRPr lang="en-IN"/>
          </a:p>
        </p:txBody>
      </p:sp>
      <p:sp>
        <p:nvSpPr>
          <p:cNvPr id="8" name="Footer Placeholder 7"/>
          <p:cNvSpPr>
            <a:spLocks noGrp="1"/>
          </p:cNvSpPr>
          <p:nvPr>
            <p:ph type="ftr" sz="quarter" idx="11"/>
          </p:nvPr>
        </p:nvSpPr>
        <p:spPr>
          <a:xfrm>
            <a:off x="406400" y="6409944"/>
            <a:ext cx="4775200" cy="365760"/>
          </a:xfrm>
        </p:spPr>
        <p:txBody>
          <a:bodyPr/>
          <a:lstStyle/>
          <a:p>
            <a:endParaRPr lang="en-IN"/>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D1CCA1FA-BC40-4B1C-A338-52EA3023102D}"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slow">
    <p:wipe/>
    <p:sndAc>
      <p:stSnd>
        <p:snd r:embed="rId1"/>
      </p:stSnd>
    </p:sndAc>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B127A82-BC78-4414-A6BB-BDB0D098D1EB}" type="datetimeFigureOut">
              <a:rPr lang="en-IN" smtClean="0"/>
              <a:t>18-10-2024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5791200" y="1036021"/>
            <a:ext cx="609600" cy="441325"/>
          </a:xfrm>
        </p:spPr>
        <p:txBody>
          <a:bodyPr/>
          <a:lstStyle/>
          <a:p>
            <a:fld id="{D1CCA1FA-BC40-4B1C-A338-52EA3023102D}" type="slidenum">
              <a:rPr lang="en-IN" smtClean="0"/>
              <a:t>‹#›</a:t>
            </a:fld>
            <a:endParaRPr lang="en-IN"/>
          </a:p>
        </p:txBody>
      </p:sp>
    </p:spTree>
  </p:cSld>
  <p:clrMapOvr>
    <a:masterClrMapping/>
  </p:clrMapOvr>
  <p:transition spd="slow">
    <p:wipe/>
    <p:sndAc>
      <p:stSnd>
        <p:snd r:embed="rId1"/>
      </p:stSnd>
    </p:sndAc>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B127A82-BC78-4414-A6BB-BDB0D098D1EB}" type="datetimeFigureOut">
              <a:rPr lang="en-IN" smtClean="0"/>
              <a:t>18-10-2024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D1CCA1FA-BC40-4B1C-A338-52EA3023102D}" type="slidenum">
              <a:rPr lang="en-IN" smtClean="0"/>
              <a:t>‹#›</a:t>
            </a:fld>
            <a:endParaRPr lang="en-IN"/>
          </a:p>
        </p:txBody>
      </p:sp>
    </p:spTree>
  </p:cSld>
  <p:clrMapOvr>
    <a:masterClrMapping/>
  </p:clrMapOvr>
  <p:transition spd="slow">
    <p:wipe/>
    <p:sndAc>
      <p:stSnd>
        <p:snd r:embed="rId1"/>
      </p:stSnd>
    </p:sndAc>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D1CCA1FA-BC40-4B1C-A338-52EA3023102D}" type="slidenum">
              <a:rPr lang="en-IN" smtClean="0"/>
              <a:t>‹#›</a:t>
            </a:fld>
            <a:endParaRPr lang="en-IN"/>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B127A82-BC78-4414-A6BB-BDB0D098D1EB}" type="datetimeFigureOut">
              <a:rPr lang="en-IN" smtClean="0"/>
              <a:t>18-10-2024</a:t>
            </a:fld>
            <a:endParaRPr lang="en-IN"/>
          </a:p>
        </p:txBody>
      </p:sp>
      <p:sp>
        <p:nvSpPr>
          <p:cNvPr id="6" name="Footer Placeholder 5"/>
          <p:cNvSpPr>
            <a:spLocks noGrp="1"/>
          </p:cNvSpPr>
          <p:nvPr>
            <p:ph type="ftr" sz="quarter" idx="11"/>
          </p:nvPr>
        </p:nvSpPr>
        <p:spPr>
          <a:xfrm>
            <a:off x="402336" y="6410848"/>
            <a:ext cx="451104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transition spd="slow">
    <p:wipe/>
    <p:sndAc>
      <p:stSnd>
        <p:snd r:embed="rId1"/>
      </p:stSnd>
    </p:sndAc>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D1CCA1FA-BC40-4B1C-A338-52EA3023102D}" type="slidenum">
              <a:rPr lang="en-IN" smtClean="0"/>
              <a:t>‹#›</a:t>
            </a:fld>
            <a:endParaRPr lang="en-IN"/>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4B127A82-BC78-4414-A6BB-BDB0D098D1EB}" type="datetimeFigureOut">
              <a:rPr lang="en-IN" smtClean="0"/>
              <a:t>18-10-2024</a:t>
            </a:fld>
            <a:endParaRPr lang="en-IN"/>
          </a:p>
        </p:txBody>
      </p:sp>
      <p:sp>
        <p:nvSpPr>
          <p:cNvPr id="6" name="Footer Placeholder 5"/>
          <p:cNvSpPr>
            <a:spLocks noGrp="1"/>
          </p:cNvSpPr>
          <p:nvPr>
            <p:ph type="ftr" sz="quarter" idx="11"/>
          </p:nvPr>
        </p:nvSpPr>
        <p:spPr>
          <a:xfrm>
            <a:off x="402336" y="6410848"/>
            <a:ext cx="4779264" cy="365760"/>
          </a:xfrm>
        </p:spPr>
        <p:txBody>
          <a:bodyPr/>
          <a:lstStyle/>
          <a:p>
            <a:endParaRPr lang="en-IN"/>
          </a:p>
        </p:txBody>
      </p:sp>
    </p:spTree>
  </p:cSld>
  <p:clrMapOvr>
    <a:masterClrMapping/>
  </p:clrMapOvr>
  <p:transition spd="slow">
    <p:wipe/>
    <p:sndAc>
      <p:stSnd>
        <p:snd r:embed="rId1"/>
      </p:stSnd>
    </p:sndAc>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4B127A82-BC78-4414-A6BB-BDB0D098D1EB}" type="datetimeFigureOut">
              <a:rPr lang="en-IN" smtClean="0"/>
              <a:t>18-10-2024</a:t>
            </a:fld>
            <a:endParaRPr lang="en-IN"/>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1CCA1FA-BC40-4B1C-A338-52EA3023102D}" type="slidenum">
              <a:rPr lang="en-IN" smtClean="0"/>
              <a:t>‹#›</a:t>
            </a:fld>
            <a:endParaRPr lang="en-IN"/>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p:sndAc>
      <p:stSnd>
        <p:snd r:embed="rId13"/>
      </p:stSnd>
    </p:sndAc>
  </p:transition>
  <p:timing>
    <p:tnLst>
      <p:par>
        <p:cTn id="1" dur="indefinite" restart="never" nodeType="tmRoot"/>
      </p:par>
    </p:tnLst>
  </p:timing>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Subtitle 2"/>
          <p:cNvSpPr>
            <a:spLocks noGrp="1"/>
          </p:cNvSpPr>
          <p:nvPr>
            <p:ph type="subTitle" idx="1"/>
          </p:nvPr>
        </p:nvSpPr>
        <p:spPr/>
        <p:txBody>
          <a:bodyPr/>
          <a:lstStyle/>
          <a:p>
            <a:endParaRPr lang="en-IN"/>
          </a:p>
        </p:txBody>
      </p:sp>
      <p:sp>
        <p:nvSpPr>
          <p:cNvPr id="1048586" name="Title 1"/>
          <p:cNvSpPr>
            <a:spLocks noGrp="1"/>
          </p:cNvSpPr>
          <p:nvPr>
            <p:ph type="ctrTitle"/>
          </p:nvPr>
        </p:nvSpPr>
        <p:spPr/>
        <p:txBody>
          <a:bodyPr/>
          <a:lstStyle/>
          <a:p>
            <a:endParaRPr lang="en-IN" dirty="0"/>
          </a:p>
        </p:txBody>
      </p:sp>
      <p:pic>
        <p:nvPicPr>
          <p:cNvPr id="2097152" name="Picture 4"/>
          <p:cNvPicPr>
            <a:picLocks noChangeAspect="1"/>
          </p:cNvPicPr>
          <p:nvPr/>
        </p:nvPicPr>
        <p:blipFill>
          <a:blip r:embed="rId3"/>
          <a:srcRect b="11541"/>
          <a:stretch>
            <a:fillRect/>
          </a:stretch>
        </p:blipFill>
        <p:spPr>
          <a:xfrm>
            <a:off x="0" y="0"/>
            <a:ext cx="12246076" cy="6858000"/>
          </a:xfrm>
          <a:prstGeom prst="rect">
            <a:avLst/>
          </a:prstGeom>
        </p:spPr>
      </p:pic>
      <p:sp>
        <p:nvSpPr>
          <p:cNvPr id="1048588" name="TextBox 5"/>
          <p:cNvSpPr txBox="1"/>
          <p:nvPr/>
        </p:nvSpPr>
        <p:spPr>
          <a:xfrm>
            <a:off x="88490" y="638180"/>
            <a:ext cx="11198942" cy="89154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5400" dirty="0">
                <a:latin typeface="Algerian" panose="04020705040A02060702" pitchFamily="82" charset="0"/>
              </a:rPr>
              <a:t>Validating Medical Documents </a:t>
            </a:r>
            <a:endParaRPr lang="en-IN" sz="5400" dirty="0">
              <a:latin typeface="Algerian" panose="04020705040A02060702" pitchFamily="82" charset="0"/>
            </a:endParaRPr>
          </a:p>
        </p:txBody>
      </p:sp>
      <p:sp>
        <p:nvSpPr>
          <p:cNvPr id="1048589" name="TextBox 6"/>
          <p:cNvSpPr txBox="1"/>
          <p:nvPr/>
        </p:nvSpPr>
        <p:spPr>
          <a:xfrm rot="21600000">
            <a:off x="452284" y="1529720"/>
            <a:ext cx="10835148"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4000" dirty="0">
                <a:latin typeface="Algerian" panose="04020705040A02060702" pitchFamily="82" charset="0"/>
              </a:rPr>
              <a:t>WITH PRIVACY AND RELEASE CONTROL</a:t>
            </a:r>
            <a:endParaRPr lang="en-IN" sz="4000" dirty="0">
              <a:latin typeface="Algerian" panose="04020705040A02060702" pitchFamily="82" charset="0"/>
            </a:endParaRPr>
          </a:p>
        </p:txBody>
      </p:sp>
      <p:sp>
        <p:nvSpPr>
          <p:cNvPr id="1048590" name="TextBox 7"/>
          <p:cNvSpPr txBox="1"/>
          <p:nvPr/>
        </p:nvSpPr>
        <p:spPr>
          <a:xfrm>
            <a:off x="769275" y="3429000"/>
            <a:ext cx="7033605" cy="954107"/>
          </a:xfrm>
          <a:prstGeom prst="rect">
            <a:avLst/>
          </a:prstGeom>
          <a:noFill/>
        </p:spPr>
        <p:txBody>
          <a:bodyPr wrap="square" rtlCol="0">
            <a:spAutoFit/>
          </a:bodyPr>
          <a:lstStyle/>
          <a:p>
            <a:r>
              <a:rPr lang="en-US" sz="2800" b="1" dirty="0" smtClean="0">
                <a:latin typeface="Batang" pitchFamily="18" charset="-127"/>
                <a:ea typeface="Batang" pitchFamily="18" charset="-127"/>
                <a:cs typeface="Angsana New" pitchFamily="18" charset="-34"/>
              </a:rPr>
              <a:t>REVIEW ON SECURE </a:t>
            </a:r>
            <a:r>
              <a:rPr lang="en-US" sz="2800" b="1" dirty="0" smtClean="0">
                <a:effectLst>
                  <a:outerShdw blurRad="38100" dist="38100" dir="2700000" algn="tl">
                    <a:srgbClr val="000000">
                      <a:alpha val="43137"/>
                    </a:srgbClr>
                  </a:outerShdw>
                </a:effectLst>
                <a:latin typeface="Batang" pitchFamily="18" charset="-127"/>
                <a:ea typeface="Batang" pitchFamily="18" charset="-127"/>
                <a:cs typeface="Angsana New" pitchFamily="18" charset="-34"/>
              </a:rPr>
              <a:t>VALIDATION</a:t>
            </a:r>
            <a:r>
              <a:rPr lang="en-US" sz="2800" b="1" dirty="0" smtClean="0">
                <a:latin typeface="Batang" pitchFamily="18" charset="-127"/>
                <a:ea typeface="Batang" pitchFamily="18" charset="-127"/>
                <a:cs typeface="Angsana New" pitchFamily="18" charset="-34"/>
              </a:rPr>
              <a:t> IN HEALTH SYSTEM</a:t>
            </a:r>
            <a:endParaRPr lang="en-IN" sz="2400" b="1" i="1" dirty="0">
              <a:latin typeface="Batang" pitchFamily="18" charset="-127"/>
              <a:ea typeface="Batang" pitchFamily="18" charset="-127"/>
              <a:cs typeface="Angsana New" pitchFamily="18" charset="-34"/>
            </a:endParaRPr>
          </a:p>
        </p:txBody>
      </p:sp>
      <p:sp>
        <p:nvSpPr>
          <p:cNvPr id="2" name="TextBox 1">
            <a:extLst>
              <a:ext uri="{FF2B5EF4-FFF2-40B4-BE49-F238E27FC236}">
                <a16:creationId xmlns:a16="http://schemas.microsoft.com/office/drawing/2014/main" xmlns="" id="{11733CF4-89AE-D635-610C-5DFD82AC85D6}"/>
              </a:ext>
            </a:extLst>
          </p:cNvPr>
          <p:cNvSpPr txBox="1"/>
          <p:nvPr/>
        </p:nvSpPr>
        <p:spPr>
          <a:xfrm>
            <a:off x="7257286" y="5999796"/>
            <a:ext cx="1779639" cy="646331"/>
          </a:xfrm>
          <a:prstGeom prst="rect">
            <a:avLst/>
          </a:prstGeom>
          <a:noFill/>
          <a:ln>
            <a:noFill/>
          </a:ln>
        </p:spPr>
        <p:txBody>
          <a:bodyPr wrap="square" rtlCol="0">
            <a:spAutoFit/>
          </a:bodyPr>
          <a:lstStyle/>
          <a:p>
            <a:r>
              <a:rPr lang="en-US" b="1" dirty="0">
                <a:latin typeface="Cambria" pitchFamily="18" charset="0"/>
              </a:rPr>
              <a:t>BY:</a:t>
            </a:r>
          </a:p>
          <a:p>
            <a:r>
              <a:rPr lang="en-US" b="1" dirty="0">
                <a:latin typeface="Cambria" pitchFamily="18" charset="0"/>
              </a:rPr>
              <a:t>BATCH-9</a:t>
            </a:r>
            <a:endParaRPr lang="en-IN" b="1" dirty="0">
              <a:latin typeface="Cambria" pitchFamily="18" charset="0"/>
            </a:endParaRPr>
          </a:p>
        </p:txBody>
      </p:sp>
    </p:spTree>
  </p:cSld>
  <p:clrMapOvr>
    <a:masterClrMapping/>
  </p:clrMapOvr>
  <p:transition spd="slow">
    <p:wipe/>
    <p:sndAc>
      <p:stSnd>
        <p:snd r:embed="rId2"/>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p:txBody>
          <a:bodyPr/>
          <a:lstStyle/>
          <a:p>
            <a:endParaRPr lang="en-IN"/>
          </a:p>
        </p:txBody>
      </p:sp>
      <p:pic>
        <p:nvPicPr>
          <p:cNvPr id="2097161" name="Content Placeholder 4"/>
          <p:cNvPicPr>
            <a:picLocks noGrp="1" noChangeAspect="1"/>
          </p:cNvPicPr>
          <p:nvPr>
            <p:ph sz="quarter" idx="1"/>
          </p:nvPr>
        </p:nvPicPr>
        <p:blipFill>
          <a:blip r:embed="rId3"/>
          <a:srcRect b="12029"/>
          <a:stretch>
            <a:fillRect/>
          </a:stretch>
        </p:blipFill>
        <p:spPr>
          <a:xfrm>
            <a:off x="0" y="0"/>
            <a:ext cx="12191999" cy="6857999"/>
          </a:xfrm>
        </p:spPr>
      </p:pic>
      <p:sp>
        <p:nvSpPr>
          <p:cNvPr id="1048637" name="TextBox 3"/>
          <p:cNvSpPr txBox="1"/>
          <p:nvPr/>
        </p:nvSpPr>
        <p:spPr>
          <a:xfrm>
            <a:off x="245805" y="1027906"/>
            <a:ext cx="11700388"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t>Security Software</a:t>
            </a:r>
            <a:endParaRPr lang="en-US" dirty="0"/>
          </a:p>
          <a:p>
            <a:pPr marL="742950" lvl="1" indent="-285750">
              <a:buFont typeface="Arial" panose="020B0604020202020204" pitchFamily="34" charset="0"/>
              <a:buChar char="•"/>
            </a:pPr>
            <a:r>
              <a:rPr lang="en-US" b="1" dirty="0"/>
              <a:t>Options:</a:t>
            </a:r>
            <a:r>
              <a:rPr lang="en-US" dirty="0"/>
              <a:t> Antivirus, anti-malware, and endpoint protection software</a:t>
            </a:r>
          </a:p>
          <a:p>
            <a:pPr marL="742950" lvl="1" indent="-285750">
              <a:buFont typeface="Arial" panose="020B0604020202020204" pitchFamily="34" charset="0"/>
              <a:buChar char="•"/>
            </a:pPr>
            <a:r>
              <a:rPr lang="en-US" b="1" dirty="0"/>
              <a:t>Firewall Software:</a:t>
            </a:r>
            <a:r>
              <a:rPr lang="en-US" dirty="0"/>
              <a:t> For network security</a:t>
            </a:r>
          </a:p>
          <a:p>
            <a:pPr marL="285750" indent="-285750">
              <a:buFont typeface="Wingdings" panose="05000000000000000000" pitchFamily="2" charset="2"/>
              <a:buChar char="Ø"/>
            </a:pPr>
            <a:r>
              <a:rPr lang="en-US" b="1" dirty="0"/>
              <a:t>Backup and Recovery Software</a:t>
            </a:r>
            <a:endParaRPr lang="en-US" dirty="0"/>
          </a:p>
          <a:p>
            <a:pPr marL="742950" lvl="1" indent="-285750">
              <a:buFont typeface="Arial" panose="020B0604020202020204" pitchFamily="34" charset="0"/>
              <a:buChar char="•"/>
            </a:pPr>
            <a:r>
              <a:rPr lang="en-US" dirty="0"/>
              <a:t>Tools for automated backups and data recovery</a:t>
            </a:r>
          </a:p>
          <a:p>
            <a:pPr marL="742950" lvl="1" indent="-285750">
              <a:buFont typeface="Arial" panose="020B0604020202020204" pitchFamily="34" charset="0"/>
              <a:buChar char="•"/>
            </a:pPr>
            <a:r>
              <a:rPr lang="en-US" dirty="0"/>
              <a:t>Examples: Veeam, Acronis, or built-in backup solutions in the OS</a:t>
            </a:r>
          </a:p>
          <a:p>
            <a:pPr marL="285750" indent="-285750">
              <a:buFont typeface="Wingdings" panose="05000000000000000000" pitchFamily="2" charset="2"/>
              <a:buChar char="Ø"/>
            </a:pPr>
            <a:r>
              <a:rPr lang="en-US" b="1" dirty="0"/>
              <a:t>Compliance and Auditing Tools</a:t>
            </a:r>
            <a:endParaRPr lang="en-US" dirty="0"/>
          </a:p>
          <a:p>
            <a:pPr marL="742950" lvl="1" indent="-285750">
              <a:buFont typeface="Arial" panose="020B0604020202020204" pitchFamily="34" charset="0"/>
              <a:buChar char="•"/>
            </a:pPr>
            <a:r>
              <a:rPr lang="en-US" dirty="0"/>
              <a:t>Software for auditing access logs and ensuring regulatory compliance (e.g., HIPAA)</a:t>
            </a:r>
          </a:p>
          <a:p>
            <a:pPr marL="742950" lvl="1" indent="-285750">
              <a:buFont typeface="Arial" panose="020B0604020202020204" pitchFamily="34" charset="0"/>
              <a:buChar char="•"/>
            </a:pPr>
            <a:r>
              <a:rPr lang="en-US" dirty="0"/>
              <a:t>Example: Compliance management platforms like </a:t>
            </a:r>
            <a:r>
              <a:rPr lang="en-US" dirty="0" err="1"/>
              <a:t>ComplyAssistant</a:t>
            </a:r>
            <a:endParaRPr lang="en-US" dirty="0"/>
          </a:p>
          <a:p>
            <a:pPr marL="285750" indent="-285750">
              <a:buFont typeface="Wingdings" panose="05000000000000000000" pitchFamily="2" charset="2"/>
              <a:buChar char="Ø"/>
            </a:pPr>
            <a:r>
              <a:rPr lang="en-US" b="1" dirty="0"/>
              <a:t>User Management and Authentication</a:t>
            </a:r>
            <a:endParaRPr lang="en-US" dirty="0"/>
          </a:p>
          <a:p>
            <a:pPr marL="285750" indent="-285750">
              <a:buFont typeface="Arial" panose="020B0604020202020204" pitchFamily="34" charset="0"/>
              <a:buChar char="•"/>
            </a:pPr>
            <a:r>
              <a:rPr lang="en-US" dirty="0"/>
              <a:t>Identity and access management solutions for user authentication and role management</a:t>
            </a:r>
          </a:p>
          <a:p>
            <a:pPr marL="285750" indent="-285750">
              <a:buFont typeface="Arial" panose="020B0604020202020204" pitchFamily="34" charset="0"/>
              <a:buChar char="•"/>
            </a:pPr>
            <a:r>
              <a:rPr lang="en-US" dirty="0"/>
              <a:t>Example: Okta or Microsoft Active Directory</a:t>
            </a:r>
          </a:p>
          <a:p>
            <a:endParaRPr lang="en-IN" dirty="0"/>
          </a:p>
        </p:txBody>
      </p:sp>
    </p:spTree>
  </p:cSld>
  <p:clrMapOvr>
    <a:masterClrMapping/>
  </p:clrMapOvr>
  <p:transition spd="slow">
    <p:wipe/>
    <p:sndAc>
      <p:stSnd>
        <p:snd r:embed="rId2"/>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endParaRPr lang="en-IN"/>
          </a:p>
        </p:txBody>
      </p:sp>
      <p:pic>
        <p:nvPicPr>
          <p:cNvPr id="2097162" name="Content Placeholder 4"/>
          <p:cNvPicPr>
            <a:picLocks noGrp="1" noChangeAspect="1"/>
          </p:cNvPicPr>
          <p:nvPr>
            <p:ph sz="quarter" idx="1"/>
          </p:nvPr>
        </p:nvPicPr>
        <p:blipFill>
          <a:blip r:embed="rId3"/>
          <a:srcRect b="12029"/>
          <a:stretch>
            <a:fillRect/>
          </a:stretch>
        </p:blipFill>
        <p:spPr>
          <a:xfrm>
            <a:off x="0" y="0"/>
            <a:ext cx="12191999" cy="6857999"/>
          </a:xfrm>
        </p:spPr>
      </p:pic>
      <p:sp>
        <p:nvSpPr>
          <p:cNvPr id="1048639" name="TextBox 2"/>
          <p:cNvSpPr txBox="1"/>
          <p:nvPr/>
        </p:nvSpPr>
        <p:spPr>
          <a:xfrm>
            <a:off x="167148" y="478830"/>
            <a:ext cx="5928852" cy="646331"/>
          </a:xfrm>
          <a:prstGeom prst="rect">
            <a:avLst/>
          </a:prstGeom>
          <a:noFill/>
        </p:spPr>
        <p:txBody>
          <a:bodyPr wrap="square" rtlCol="0">
            <a:spAutoFit/>
          </a:bodyPr>
          <a:lstStyle/>
          <a:p>
            <a:r>
              <a:rPr lang="en-IN" sz="3600" dirty="0">
                <a:latin typeface="Algerian" panose="04020705040A02060702" pitchFamily="82" charset="0"/>
              </a:rPr>
              <a:t>MODULES</a:t>
            </a:r>
          </a:p>
        </p:txBody>
      </p:sp>
      <p:sp>
        <p:nvSpPr>
          <p:cNvPr id="1048640" name="TextBox 3"/>
          <p:cNvSpPr txBox="1"/>
          <p:nvPr/>
        </p:nvSpPr>
        <p:spPr>
          <a:xfrm>
            <a:off x="68826" y="1238865"/>
            <a:ext cx="11956026" cy="5996513"/>
          </a:xfrm>
          <a:prstGeom prst="rect">
            <a:avLst/>
          </a:prstGeom>
          <a:noFill/>
        </p:spPr>
        <p:txBody>
          <a:bodyPr wrap="square" rtlCol="0">
            <a:spAutoFit/>
          </a:bodyPr>
          <a:lstStyle/>
          <a:p>
            <a:pPr algn="just">
              <a:lnSpc>
                <a:spcPct val="150000"/>
              </a:lnSpc>
              <a:spcAft>
                <a:spcPts val="1000"/>
              </a:spcAft>
            </a:pPr>
            <a:r>
              <a:rPr lang="en-IN" sz="1800" i="1" dirty="0">
                <a:effectLst/>
                <a:latin typeface="Times New Roman" panose="02020603050405020304" pitchFamily="18" charset="0"/>
                <a:ea typeface="CMSY7"/>
                <a:cs typeface="Times New Roman" panose="02020603050405020304" pitchFamily="18" charset="0"/>
              </a:rPr>
              <a:t> </a:t>
            </a:r>
            <a:r>
              <a:rPr lang="en-US" sz="1800" u="sng" dirty="0">
                <a:effectLst/>
                <a:latin typeface="Arial Rounded MT Bold" panose="020F0704030504030204" pitchFamily="34" charset="0"/>
                <a:ea typeface="CMSY7"/>
                <a:cs typeface="Times New Roman" panose="02020603050405020304" pitchFamily="18" charset="0"/>
              </a:rPr>
              <a:t>Patient</a:t>
            </a:r>
            <a:r>
              <a:rPr lang="en-US" sz="1800" b="1" u="sng" dirty="0">
                <a:effectLst/>
                <a:latin typeface="Arial Rounded MT Bold" panose="020F0704030504030204" pitchFamily="34" charset="0"/>
                <a:ea typeface="CMSY7"/>
                <a:cs typeface="Times New Roman" panose="02020603050405020304" pitchFamily="18" charset="0"/>
              </a:rPr>
              <a:t>: </a:t>
            </a:r>
            <a:r>
              <a:rPr lang="en-US" sz="1800" dirty="0">
                <a:effectLst/>
                <a:latin typeface="Times New Roman" panose="02020603050405020304" pitchFamily="18" charset="0"/>
                <a:ea typeface="CMSY7"/>
                <a:cs typeface="Times New Roman" panose="02020603050405020304" pitchFamily="18" charset="0"/>
              </a:rPr>
              <a:t>A patient outsources her documents to the cloud server to provide convenient and reliable data access to the corresponding search doctors. To protect the data privacy, the patient encrypts the original documents under an access policy using attribute-based encryption. To improve the search efficiency, she also generates some keyword for each outsourced document. The corresponding index is then generated according to the keywords using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secret key of the secure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kNN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scheme. After</a:t>
            </a:r>
            <a:r>
              <a:rPr lang="en-US" sz="1800" dirty="0">
                <a:effectLst/>
                <a:latin typeface="Times New Roman" panose="02020603050405020304" pitchFamily="18" charset="0"/>
                <a:ea typeface="CMSY7"/>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that, the patient sends the encrypted documents, and the</a:t>
            </a:r>
            <a:r>
              <a:rPr lang="en-US" sz="1800" dirty="0">
                <a:effectLst/>
                <a:latin typeface="Times New Roman" panose="02020603050405020304" pitchFamily="18" charset="0"/>
                <a:ea typeface="CMSY7"/>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corresponding indexes to the cloud server, and submits</a:t>
            </a:r>
            <a:r>
              <a:rPr lang="en-US" sz="1800" dirty="0">
                <a:effectLst/>
                <a:latin typeface="Times New Roman" panose="02020603050405020304" pitchFamily="18" charset="0"/>
                <a:ea typeface="CMSY7"/>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secret key to the search doctors.</a:t>
            </a:r>
          </a:p>
          <a:p>
            <a:pPr algn="just">
              <a:lnSpc>
                <a:spcPct val="150000"/>
              </a:lnSpc>
              <a:spcAft>
                <a:spcPts val="1000"/>
              </a:spcAft>
            </a:pPr>
            <a:r>
              <a:rPr lang="en-US" sz="1800" u="sng" dirty="0">
                <a:effectLst/>
                <a:latin typeface="Arial Rounded MT Bold" panose="020F0704030504030204" pitchFamily="34" charset="0"/>
                <a:ea typeface="CMSY7"/>
                <a:cs typeface="Times New Roman" panose="02020603050405020304" pitchFamily="18" charset="0"/>
              </a:rPr>
              <a:t>Cloud</a:t>
            </a:r>
            <a:r>
              <a:rPr lang="en-US" sz="1800" b="1" i="1" u="sng" dirty="0">
                <a:effectLst/>
                <a:latin typeface="Arial Rounded MT Bold" panose="020F0704030504030204" pitchFamily="34" charset="0"/>
                <a:ea typeface="CMSY7"/>
                <a:cs typeface="Times New Roman" panose="02020603050405020304" pitchFamily="18" charset="0"/>
              </a:rPr>
              <a:t> </a:t>
            </a:r>
            <a:r>
              <a:rPr lang="en-US" sz="1800" u="sng" dirty="0">
                <a:effectLst/>
                <a:latin typeface="Arial Rounded MT Bold" panose="020F0704030504030204" pitchFamily="34" charset="0"/>
                <a:ea typeface="CMSY7"/>
                <a:cs typeface="Times New Roman" panose="02020603050405020304" pitchFamily="18" charset="0"/>
              </a:rPr>
              <a:t>server</a:t>
            </a:r>
            <a:r>
              <a:rPr lang="en-US" sz="1800" b="1" u="sng" dirty="0">
                <a:effectLst/>
                <a:latin typeface="Arial Rounded MT Bold" panose="020F0704030504030204" pitchFamily="34" charset="0"/>
                <a:ea typeface="CMSY7"/>
                <a:cs typeface="Times New Roman" panose="02020603050405020304" pitchFamily="18" charset="0"/>
              </a:rPr>
              <a:t>: </a:t>
            </a:r>
            <a:r>
              <a:rPr lang="en-US" sz="1800" dirty="0">
                <a:effectLst/>
                <a:latin typeface="Times New Roman" panose="02020603050405020304" pitchFamily="18" charset="0"/>
                <a:ea typeface="CMSY7"/>
                <a:cs typeface="Times New Roman" panose="02020603050405020304" pitchFamily="18" charset="0"/>
              </a:rPr>
              <a:t>A cloud server is an intermediary entity which stores the encrypted documents and the corresponding indexes received from patients, and then provides data access and search services to authorized search doctors. When a search doctor sends a trapdoor to the cloud server, it would return a collection of matching documents based on certain operations.</a:t>
            </a:r>
          </a:p>
          <a:p>
            <a:pPr algn="just">
              <a:lnSpc>
                <a:spcPct val="150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transition spd="slow">
    <p:wipe/>
    <p:sndAc>
      <p:stSnd>
        <p:snd r:embed="rId2"/>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a:spLocks noGrp="1"/>
          </p:cNvSpPr>
          <p:nvPr>
            <p:ph type="title"/>
          </p:nvPr>
        </p:nvSpPr>
        <p:spPr/>
        <p:txBody>
          <a:bodyPr/>
          <a:lstStyle/>
          <a:p>
            <a:endParaRPr lang="en-IN"/>
          </a:p>
        </p:txBody>
      </p:sp>
      <p:pic>
        <p:nvPicPr>
          <p:cNvPr id="2097163" name="Content Placeholder 4"/>
          <p:cNvPicPr>
            <a:picLocks noGrp="1" noChangeAspect="1"/>
          </p:cNvPicPr>
          <p:nvPr>
            <p:ph sz="quarter" idx="1"/>
          </p:nvPr>
        </p:nvPicPr>
        <p:blipFill>
          <a:blip r:embed="rId3"/>
          <a:srcRect b="12029"/>
          <a:stretch>
            <a:fillRect/>
          </a:stretch>
        </p:blipFill>
        <p:spPr>
          <a:xfrm>
            <a:off x="0" y="0"/>
            <a:ext cx="12191999" cy="6857999"/>
          </a:xfrm>
        </p:spPr>
      </p:pic>
      <p:sp>
        <p:nvSpPr>
          <p:cNvPr id="1048642" name="TextBox 2"/>
          <p:cNvSpPr txBox="1"/>
          <p:nvPr/>
        </p:nvSpPr>
        <p:spPr>
          <a:xfrm>
            <a:off x="186812" y="1039070"/>
            <a:ext cx="11454581" cy="3406061"/>
          </a:xfrm>
          <a:prstGeom prst="rect">
            <a:avLst/>
          </a:prstGeom>
          <a:noFill/>
        </p:spPr>
        <p:txBody>
          <a:bodyPr wrap="square" rtlCol="0">
            <a:spAutoFit/>
          </a:bodyPr>
          <a:lstStyle/>
          <a:p>
            <a:pPr algn="just">
              <a:lnSpc>
                <a:spcPct val="150000"/>
              </a:lnSpc>
              <a:spcAft>
                <a:spcPts val="1000"/>
              </a:spcAft>
            </a:pPr>
            <a:r>
              <a:rPr lang="en-US" sz="1800" i="1" dirty="0">
                <a:solidFill>
                  <a:srgbClr val="FF0000"/>
                </a:solidFill>
                <a:effectLst/>
                <a:latin typeface="Times New Roman" panose="02020603050405020304" pitchFamily="18" charset="0"/>
                <a:ea typeface="CMSY7"/>
                <a:cs typeface="Times New Roman" panose="02020603050405020304" pitchFamily="18" charset="0"/>
              </a:rPr>
              <a:t> </a:t>
            </a:r>
            <a:r>
              <a:rPr lang="en-US" sz="1800" u="sng" dirty="0">
                <a:effectLst/>
                <a:latin typeface="Arial Rounded MT Bold" panose="020F0704030504030204" pitchFamily="34" charset="0"/>
                <a:ea typeface="CMSY7"/>
                <a:cs typeface="Times New Roman" panose="02020603050405020304" pitchFamily="18" charset="0"/>
              </a:rPr>
              <a:t>Doctor</a:t>
            </a:r>
            <a:r>
              <a:rPr lang="en-US" sz="1800" b="1" u="sng" dirty="0">
                <a:effectLst/>
                <a:latin typeface="Arial Rounded MT Bold" panose="020F0704030504030204" pitchFamily="34" charset="0"/>
                <a:ea typeface="CMSY7"/>
                <a:cs typeface="Times New Roman" panose="02020603050405020304" pitchFamily="18" charset="0"/>
              </a:rPr>
              <a:t>: </a:t>
            </a:r>
            <a:r>
              <a:rPr lang="en-US" sz="1800" dirty="0">
                <a:effectLst/>
                <a:latin typeface="Times New Roman" panose="02020603050405020304" pitchFamily="18" charset="0"/>
                <a:ea typeface="CMSY7"/>
                <a:cs typeface="Times New Roman" panose="02020603050405020304" pitchFamily="18" charset="0"/>
              </a:rPr>
              <a:t>An authorized doctor can obtain the secret key from the patient, where this key can be used to generate trapdoors. When she needs to search the outsourced documents stored in the cloud server, she will generate a search keyword set. Then according to the keyword set, the doctor uses the secret key to generate a trapdoor and sends it to the cloud server. Finally, she receives the matching document collection from the cloud server and decrypts them with the ABE key received from the trusted authority. After getting the health information of the patient, the doctor can also outsource medical report to the cloud server by the same way. For simplicity, we just consider one-way communication in our schemes.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transition spd="slow">
    <p:wipe/>
    <p:sndAc>
      <p:stSnd>
        <p:snd r:embed="rId2"/>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endParaRPr lang="en-IN"/>
          </a:p>
        </p:txBody>
      </p:sp>
      <p:pic>
        <p:nvPicPr>
          <p:cNvPr id="2097164" name="Content Placeholder 4"/>
          <p:cNvPicPr>
            <a:picLocks noGrp="1" noChangeAspect="1"/>
          </p:cNvPicPr>
          <p:nvPr>
            <p:ph sz="quarter" idx="1"/>
          </p:nvPr>
        </p:nvPicPr>
        <p:blipFill>
          <a:blip r:embed="rId3"/>
          <a:srcRect b="12029"/>
          <a:stretch>
            <a:fillRect/>
          </a:stretch>
        </p:blipFill>
        <p:spPr>
          <a:xfrm>
            <a:off x="0" y="0"/>
            <a:ext cx="12191999" cy="6857999"/>
          </a:xfrm>
        </p:spPr>
      </p:pic>
      <p:sp>
        <p:nvSpPr>
          <p:cNvPr id="3" name="TextBox 2">
            <a:extLst>
              <a:ext uri="{FF2B5EF4-FFF2-40B4-BE49-F238E27FC236}">
                <a16:creationId xmlns:a16="http://schemas.microsoft.com/office/drawing/2014/main" xmlns="" id="{9B9BB004-38D5-6B15-D4C6-77EEF8B4D955}"/>
              </a:ext>
            </a:extLst>
          </p:cNvPr>
          <p:cNvSpPr txBox="1"/>
          <p:nvPr/>
        </p:nvSpPr>
        <p:spPr>
          <a:xfrm>
            <a:off x="717754" y="275304"/>
            <a:ext cx="5574890" cy="646331"/>
          </a:xfrm>
          <a:prstGeom prst="rect">
            <a:avLst/>
          </a:prstGeom>
          <a:noFill/>
        </p:spPr>
        <p:txBody>
          <a:bodyPr wrap="square" rtlCol="0">
            <a:spAutoFit/>
          </a:bodyPr>
          <a:lstStyle/>
          <a:p>
            <a:r>
              <a:rPr lang="en-US" sz="3600" b="1" spc="300" dirty="0">
                <a:latin typeface="Algerian" panose="04020705040A02060702" pitchFamily="82" charset="0"/>
              </a:rPr>
              <a:t>SCREENSHOT</a:t>
            </a:r>
            <a:endParaRPr lang="en-IN" sz="3600" b="1" spc="300" dirty="0">
              <a:latin typeface="Algerian" panose="04020705040A02060702" pitchFamily="82" charset="0"/>
            </a:endParaRPr>
          </a:p>
        </p:txBody>
      </p:sp>
      <p:pic>
        <p:nvPicPr>
          <p:cNvPr id="5" name="Picture 4">
            <a:extLst>
              <a:ext uri="{FF2B5EF4-FFF2-40B4-BE49-F238E27FC236}">
                <a16:creationId xmlns:a16="http://schemas.microsoft.com/office/drawing/2014/main" xmlns="" id="{CD773B76-B7DC-843B-E74E-FA26BEE5BE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058" y="2146863"/>
            <a:ext cx="4349955" cy="3262466"/>
          </a:xfrm>
          <a:prstGeom prst="rect">
            <a:avLst/>
          </a:prstGeom>
        </p:spPr>
      </p:pic>
      <p:pic>
        <p:nvPicPr>
          <p:cNvPr id="7" name="Picture 6">
            <a:extLst>
              <a:ext uri="{FF2B5EF4-FFF2-40B4-BE49-F238E27FC236}">
                <a16:creationId xmlns:a16="http://schemas.microsoft.com/office/drawing/2014/main" xmlns="" id="{C598A310-135A-313B-01A8-4BFE5FC137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0247" y="2146863"/>
            <a:ext cx="6001478" cy="3262466"/>
          </a:xfrm>
          <a:prstGeom prst="rect">
            <a:avLst/>
          </a:prstGeom>
        </p:spPr>
      </p:pic>
    </p:spTree>
  </p:cSld>
  <p:clrMapOvr>
    <a:masterClrMapping/>
  </p:clrMapOvr>
  <p:transition spd="slow">
    <p:wipe/>
    <p:sndAc>
      <p:stSnd>
        <p:snd r:embed="rId2"/>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endParaRPr lang="en-IN"/>
          </a:p>
        </p:txBody>
      </p:sp>
      <p:pic>
        <p:nvPicPr>
          <p:cNvPr id="2097164" name="Content Placeholder 4"/>
          <p:cNvPicPr>
            <a:picLocks noGrp="1" noChangeAspect="1"/>
          </p:cNvPicPr>
          <p:nvPr>
            <p:ph sz="quarter" idx="1"/>
          </p:nvPr>
        </p:nvPicPr>
        <p:blipFill>
          <a:blip r:embed="rId3"/>
          <a:srcRect b="12029"/>
          <a:stretch>
            <a:fillRect/>
          </a:stretch>
        </p:blipFill>
        <p:spPr>
          <a:xfrm>
            <a:off x="0" y="0"/>
            <a:ext cx="12191999" cy="6857999"/>
          </a:xfrm>
        </p:spPr>
      </p:pic>
      <p:pic>
        <p:nvPicPr>
          <p:cNvPr id="3" name="Picture 2">
            <a:extLst>
              <a:ext uri="{FF2B5EF4-FFF2-40B4-BE49-F238E27FC236}">
                <a16:creationId xmlns:a16="http://schemas.microsoft.com/office/drawing/2014/main" xmlns="" id="{4384228C-688E-2400-B36A-981D937B3A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442" y="555626"/>
            <a:ext cx="4500533" cy="2069588"/>
          </a:xfrm>
          <a:prstGeom prst="rect">
            <a:avLst/>
          </a:prstGeom>
        </p:spPr>
      </p:pic>
      <p:pic>
        <p:nvPicPr>
          <p:cNvPr id="5" name="Picture 4">
            <a:extLst>
              <a:ext uri="{FF2B5EF4-FFF2-40B4-BE49-F238E27FC236}">
                <a16:creationId xmlns:a16="http://schemas.microsoft.com/office/drawing/2014/main" xmlns="" id="{8E7819BB-54A2-CA06-F6A1-130B68D9C1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9843" y="503139"/>
            <a:ext cx="4698974" cy="2174561"/>
          </a:xfrm>
          <a:prstGeom prst="rect">
            <a:avLst/>
          </a:prstGeom>
        </p:spPr>
      </p:pic>
      <p:pic>
        <p:nvPicPr>
          <p:cNvPr id="7" name="Picture 6">
            <a:extLst>
              <a:ext uri="{FF2B5EF4-FFF2-40B4-BE49-F238E27FC236}">
                <a16:creationId xmlns:a16="http://schemas.microsoft.com/office/drawing/2014/main" xmlns="" id="{65E183C9-9182-6C11-4558-E67F08D6EC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5893" y="2985538"/>
            <a:ext cx="5331023" cy="3507337"/>
          </a:xfrm>
          <a:prstGeom prst="rect">
            <a:avLst/>
          </a:prstGeom>
        </p:spPr>
      </p:pic>
    </p:spTree>
    <p:extLst>
      <p:ext uri="{BB962C8B-B14F-4D97-AF65-F5344CB8AC3E}">
        <p14:creationId xmlns:p14="http://schemas.microsoft.com/office/powerpoint/2010/main" val="4272939994"/>
      </p:ext>
    </p:extLst>
  </p:cSld>
  <p:clrMapOvr>
    <a:masterClrMapping/>
  </p:clrMapOvr>
  <p:transition spd="slow">
    <p:wipe/>
    <p:sndAc>
      <p:stSnd>
        <p:snd r:embed="rId2"/>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endParaRPr lang="en-IN"/>
          </a:p>
        </p:txBody>
      </p:sp>
      <p:pic>
        <p:nvPicPr>
          <p:cNvPr id="2097164" name="Content Placeholder 4"/>
          <p:cNvPicPr>
            <a:picLocks noGrp="1" noChangeAspect="1"/>
          </p:cNvPicPr>
          <p:nvPr>
            <p:ph sz="quarter" idx="1"/>
          </p:nvPr>
        </p:nvPicPr>
        <p:blipFill>
          <a:blip r:embed="rId3"/>
          <a:srcRect b="12029"/>
          <a:stretch>
            <a:fillRect/>
          </a:stretch>
        </p:blipFill>
        <p:spPr>
          <a:xfrm>
            <a:off x="1" y="1"/>
            <a:ext cx="12191999" cy="6857999"/>
          </a:xfrm>
        </p:spPr>
      </p:pic>
      <p:sp>
        <p:nvSpPr>
          <p:cNvPr id="2" name="TextBox 1">
            <a:extLst>
              <a:ext uri="{FF2B5EF4-FFF2-40B4-BE49-F238E27FC236}">
                <a16:creationId xmlns:a16="http://schemas.microsoft.com/office/drawing/2014/main" xmlns="" id="{3F42612B-0752-1C6F-AC7C-4B089E58297B}"/>
              </a:ext>
            </a:extLst>
          </p:cNvPr>
          <p:cNvSpPr txBox="1"/>
          <p:nvPr/>
        </p:nvSpPr>
        <p:spPr>
          <a:xfrm>
            <a:off x="446809" y="358272"/>
            <a:ext cx="4914900" cy="646331"/>
          </a:xfrm>
          <a:prstGeom prst="rect">
            <a:avLst/>
          </a:prstGeom>
          <a:noFill/>
        </p:spPr>
        <p:txBody>
          <a:bodyPr wrap="square" rtlCol="0">
            <a:spAutoFit/>
          </a:bodyPr>
          <a:lstStyle/>
          <a:p>
            <a:r>
              <a:rPr lang="en-US" sz="3600" b="1" spc="-150" dirty="0">
                <a:latin typeface="Algerian" panose="04020705040A02060702" pitchFamily="82" charset="0"/>
              </a:rPr>
              <a:t>FLOW CHARTS</a:t>
            </a:r>
            <a:endParaRPr lang="en-IN" sz="3600" b="1" spc="-150" dirty="0">
              <a:latin typeface="Algerian" panose="04020705040A02060702" pitchFamily="82" charset="0"/>
            </a:endParaRPr>
          </a:p>
        </p:txBody>
      </p:sp>
      <p:pic>
        <p:nvPicPr>
          <p:cNvPr id="23" name="Picture 22">
            <a:extLst>
              <a:ext uri="{FF2B5EF4-FFF2-40B4-BE49-F238E27FC236}">
                <a16:creationId xmlns:a16="http://schemas.microsoft.com/office/drawing/2014/main" xmlns="" id="{B6341044-4B5E-7941-C86A-34B4D2C7E7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130" y="1307382"/>
            <a:ext cx="4158325" cy="4966056"/>
          </a:xfrm>
          <a:prstGeom prst="rect">
            <a:avLst/>
          </a:prstGeom>
        </p:spPr>
      </p:pic>
      <p:pic>
        <p:nvPicPr>
          <p:cNvPr id="25" name="Picture 24">
            <a:extLst>
              <a:ext uri="{FF2B5EF4-FFF2-40B4-BE49-F238E27FC236}">
                <a16:creationId xmlns:a16="http://schemas.microsoft.com/office/drawing/2014/main" xmlns="" id="{03084543-8101-018D-1B1B-A5D3E14985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4101" y="1307383"/>
            <a:ext cx="4460769" cy="4855394"/>
          </a:xfrm>
          <a:prstGeom prst="rect">
            <a:avLst/>
          </a:prstGeom>
        </p:spPr>
      </p:pic>
    </p:spTree>
    <p:extLst>
      <p:ext uri="{BB962C8B-B14F-4D97-AF65-F5344CB8AC3E}">
        <p14:creationId xmlns:p14="http://schemas.microsoft.com/office/powerpoint/2010/main" val="3623283703"/>
      </p:ext>
    </p:extLst>
  </p:cSld>
  <p:clrMapOvr>
    <a:masterClrMapping/>
  </p:clrMapOvr>
  <p:transition spd="slow">
    <p:wipe/>
    <p:sndAc>
      <p:stSnd>
        <p:snd r:embed="rId2"/>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p>
            <a:endParaRPr lang="en-IN"/>
          </a:p>
        </p:txBody>
      </p:sp>
      <p:pic>
        <p:nvPicPr>
          <p:cNvPr id="2097166" name="Content Placeholder 4"/>
          <p:cNvPicPr>
            <a:picLocks noGrp="1" noChangeAspect="1"/>
          </p:cNvPicPr>
          <p:nvPr>
            <p:ph sz="quarter" idx="1"/>
          </p:nvPr>
        </p:nvPicPr>
        <p:blipFill>
          <a:blip r:embed="rId3"/>
          <a:srcRect b="12029"/>
          <a:stretch>
            <a:fillRect/>
          </a:stretch>
        </p:blipFill>
        <p:spPr>
          <a:xfrm>
            <a:off x="0" y="0"/>
            <a:ext cx="12191999" cy="6857999"/>
          </a:xfrm>
        </p:spPr>
      </p:pic>
      <p:sp>
        <p:nvSpPr>
          <p:cNvPr id="1048648" name="TextBox 2"/>
          <p:cNvSpPr txBox="1"/>
          <p:nvPr/>
        </p:nvSpPr>
        <p:spPr>
          <a:xfrm>
            <a:off x="186813" y="188145"/>
            <a:ext cx="6489290" cy="646331"/>
          </a:xfrm>
          <a:prstGeom prst="rect">
            <a:avLst/>
          </a:prstGeom>
          <a:noFill/>
        </p:spPr>
        <p:txBody>
          <a:bodyPr wrap="square" rtlCol="0">
            <a:spAutoFit/>
          </a:bodyPr>
          <a:lstStyle/>
          <a:p>
            <a:r>
              <a:rPr lang="en-IN" sz="3600" dirty="0">
                <a:latin typeface="Algerian" panose="04020705040A02060702" pitchFamily="82" charset="0"/>
              </a:rPr>
              <a:t>REFERENCE</a:t>
            </a:r>
          </a:p>
        </p:txBody>
      </p:sp>
      <p:sp>
        <p:nvSpPr>
          <p:cNvPr id="1048649" name="TextBox 5"/>
          <p:cNvSpPr txBox="1"/>
          <p:nvPr/>
        </p:nvSpPr>
        <p:spPr>
          <a:xfrm>
            <a:off x="186813" y="1027906"/>
            <a:ext cx="11847871" cy="5234940"/>
          </a:xfrm>
          <a:prstGeom prst="rect">
            <a:avLst/>
          </a:prstGeom>
          <a:noFill/>
        </p:spPr>
        <p:txBody>
          <a:bodyPr wrap="square" rtlCol="0">
            <a:spAutoFit/>
          </a:bodyPr>
          <a:lstStyle/>
          <a:p>
            <a:pPr algn="just">
              <a:lnSpc>
                <a:spcPct val="150000"/>
              </a:lnSpc>
              <a:spcAft>
                <a:spcPts val="1000"/>
              </a:spcAft>
            </a:pPr>
            <a:r>
              <a:rPr lang="en-US" sz="1800" dirty="0">
                <a:effectLst/>
                <a:latin typeface="URWPalladioL-Roma"/>
                <a:ea typeface="Times New Roman" panose="02020603050405020304" pitchFamily="18" charset="0"/>
                <a:cs typeface="URWPalladioL-Roma"/>
              </a:rPr>
              <a:t>[1] X. Chen, J. Li, J. Weng, J. Ma, and W. Lou, “Verifiable computation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URWPalladioL-Roma"/>
                <a:ea typeface="Times New Roman" panose="02020603050405020304" pitchFamily="18" charset="0"/>
                <a:cs typeface="URWPalladioL-Roma"/>
              </a:rPr>
              <a:t>over large database with incremental updates,” </a:t>
            </a:r>
            <a:r>
              <a:rPr lang="en-US" sz="1800" dirty="0">
                <a:effectLst/>
                <a:latin typeface="URWPalladioL-Ital"/>
                <a:ea typeface="Times New Roman" panose="02020603050405020304" pitchFamily="18" charset="0"/>
                <a:cs typeface="URWPalladioL-Ital"/>
              </a:rPr>
              <a:t>IEEE transactions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URWPalladioL-Ital"/>
                <a:ea typeface="Times New Roman" panose="02020603050405020304" pitchFamily="18" charset="0"/>
                <a:cs typeface="URWPalladioL-Ital"/>
              </a:rPr>
              <a:t>on Computers</a:t>
            </a:r>
            <a:r>
              <a:rPr lang="en-US" sz="1800" dirty="0">
                <a:effectLst/>
                <a:latin typeface="URWPalladioL-Roma"/>
                <a:ea typeface="Times New Roman" panose="02020603050405020304" pitchFamily="18" charset="0"/>
                <a:cs typeface="URWPalladioL-Roma"/>
              </a:rPr>
              <a:t>, vol. 65, no. 10, pp. 3184–3195, 2016.</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URWPalladioL-Roma"/>
                <a:ea typeface="Times New Roman" panose="02020603050405020304" pitchFamily="18" charset="0"/>
                <a:cs typeface="URWPalladioL-Roma"/>
              </a:rPr>
              <a:t>[2] X. Chen, J. Li, X. Huang, J. Ma, and W. Lou, “New publicly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URWPalladioL-Roma"/>
                <a:ea typeface="Times New Roman" panose="02020603050405020304" pitchFamily="18" charset="0"/>
                <a:cs typeface="URWPalladioL-Roma"/>
              </a:rPr>
              <a:t>verifiable databases with efficient updates,” </a:t>
            </a:r>
            <a:r>
              <a:rPr lang="en-US" sz="1800" dirty="0">
                <a:effectLst/>
                <a:latin typeface="URWPalladioL-Ital"/>
                <a:ea typeface="Times New Roman" panose="02020603050405020304" pitchFamily="18" charset="0"/>
                <a:cs typeface="URWPalladioL-Ital"/>
              </a:rPr>
              <a:t>IEEE Transactions 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URWPalladioL-Ital"/>
                <a:ea typeface="Times New Roman" panose="02020603050405020304" pitchFamily="18" charset="0"/>
                <a:cs typeface="URWPalladioL-Ital"/>
              </a:rPr>
              <a:t>Dependable and Secure Computing</a:t>
            </a:r>
            <a:r>
              <a:rPr lang="en-US" sz="1800" dirty="0">
                <a:effectLst/>
                <a:latin typeface="URWPalladioL-Roma"/>
                <a:ea typeface="Times New Roman" panose="02020603050405020304" pitchFamily="18" charset="0"/>
                <a:cs typeface="URWPalladioL-Roma"/>
              </a:rPr>
              <a:t>, vol. 12, no. 5, pp. 546–556, 2015.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URWPalladioL-Roma"/>
                <a:ea typeface="Times New Roman" panose="02020603050405020304" pitchFamily="18" charset="0"/>
                <a:cs typeface="URWPalladioL-Roma"/>
              </a:rPr>
              <a:t>[3] X. Chen, X. Huang, J. Li, J. Ma, W. Lou, and D. S. Wong, “New</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URWPalladioL-Roma"/>
                <a:ea typeface="Times New Roman" panose="02020603050405020304" pitchFamily="18" charset="0"/>
                <a:cs typeface="URWPalladioL-Roma"/>
              </a:rPr>
              <a:t>algorithms for secure outsourcing of large-scale systems of linear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URWPalladioL-Roma"/>
                <a:ea typeface="Times New Roman" panose="02020603050405020304" pitchFamily="18" charset="0"/>
                <a:cs typeface="URWPalladioL-Roma"/>
              </a:rPr>
              <a:t>equations,” </a:t>
            </a:r>
            <a:r>
              <a:rPr lang="en-US" sz="1800" dirty="0">
                <a:effectLst/>
                <a:latin typeface="URWPalladioL-Ital"/>
                <a:ea typeface="Times New Roman" panose="02020603050405020304" pitchFamily="18" charset="0"/>
                <a:cs typeface="URWPalladioL-Ital"/>
              </a:rPr>
              <a:t>IEEE transactions on information forensics and security</a:t>
            </a:r>
            <a:r>
              <a:rPr lang="en-US" sz="1800" dirty="0">
                <a:effectLst/>
                <a:latin typeface="URWPalladioL-Roma"/>
                <a:ea typeface="Times New Roman" panose="02020603050405020304" pitchFamily="18" charset="0"/>
                <a:cs typeface="URWPalladioL-Roma"/>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URWPalladioL-Roma"/>
                <a:ea typeface="Times New Roman" panose="02020603050405020304" pitchFamily="18" charset="0"/>
                <a:cs typeface="URWPalladioL-Roma"/>
              </a:rPr>
              <a:t>vol. 10, no. 1, pp. 69–78, 2015.</a:t>
            </a:r>
            <a:endParaRPr lang="en-IN" dirty="0"/>
          </a:p>
        </p:txBody>
      </p:sp>
    </p:spTree>
  </p:cSld>
  <p:clrMapOvr>
    <a:masterClrMapping/>
  </p:clrMapOvr>
  <p:transition spd="slow">
    <p:wipe/>
    <p:sndAc>
      <p:stSnd>
        <p:snd r:embed="rId2"/>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p:txBody>
          <a:bodyPr/>
          <a:lstStyle/>
          <a:p>
            <a:endParaRPr lang="en-IN"/>
          </a:p>
        </p:txBody>
      </p:sp>
      <p:pic>
        <p:nvPicPr>
          <p:cNvPr id="2097167" name="Content Placeholder 4"/>
          <p:cNvPicPr>
            <a:picLocks noGrp="1" noChangeAspect="1"/>
          </p:cNvPicPr>
          <p:nvPr>
            <p:ph sz="quarter" idx="1"/>
          </p:nvPr>
        </p:nvPicPr>
        <p:blipFill>
          <a:blip r:embed="rId3"/>
          <a:srcRect b="12029"/>
          <a:stretch>
            <a:fillRect/>
          </a:stretch>
        </p:blipFill>
        <p:spPr>
          <a:xfrm>
            <a:off x="0" y="0"/>
            <a:ext cx="12191999" cy="6857999"/>
          </a:xfrm>
        </p:spPr>
      </p:pic>
      <p:sp>
        <p:nvSpPr>
          <p:cNvPr id="1048651" name="TextBox 2"/>
          <p:cNvSpPr txBox="1"/>
          <p:nvPr/>
        </p:nvSpPr>
        <p:spPr>
          <a:xfrm>
            <a:off x="127819" y="245806"/>
            <a:ext cx="11729884" cy="6155691"/>
          </a:xfrm>
          <a:prstGeom prst="rect">
            <a:avLst/>
          </a:prstGeom>
          <a:noFill/>
        </p:spPr>
        <p:txBody>
          <a:bodyPr wrap="square" rtlCol="0">
            <a:spAutoFit/>
          </a:bodyPr>
          <a:lstStyle/>
          <a:p>
            <a:pPr algn="just">
              <a:lnSpc>
                <a:spcPct val="150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URWPalladioL-Roma"/>
                <a:ea typeface="Times New Roman" panose="02020603050405020304" pitchFamily="18" charset="0"/>
                <a:cs typeface="URWPalladioL-Roma"/>
              </a:rPr>
              <a:t>[4] X. Chen, J. Li, J. Ma, Q. Tang, and W. Lou, “New algorithms for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URWPalladioL-Roma"/>
                <a:ea typeface="Times New Roman" panose="02020603050405020304" pitchFamily="18" charset="0"/>
                <a:cs typeface="URWPalladioL-Roma"/>
              </a:rPr>
              <a:t>secure outsourcing of modular exponentiations,” </a:t>
            </a:r>
            <a:r>
              <a:rPr lang="en-US" sz="1800" dirty="0">
                <a:effectLst/>
                <a:latin typeface="URWPalladioL-Ital"/>
                <a:ea typeface="Times New Roman" panose="02020603050405020304" pitchFamily="18" charset="0"/>
                <a:cs typeface="URWPalladioL-Ital"/>
              </a:rPr>
              <a:t>IEEE Transactions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URWPalladioL-Ital"/>
                <a:ea typeface="Times New Roman" panose="02020603050405020304" pitchFamily="18" charset="0"/>
                <a:cs typeface="URWPalladioL-Ital"/>
              </a:rPr>
              <a:t>on Parallel and Distributed Systems</a:t>
            </a:r>
            <a:r>
              <a:rPr lang="en-US" sz="1800" dirty="0">
                <a:effectLst/>
                <a:latin typeface="URWPalladioL-Roma"/>
                <a:ea typeface="Times New Roman" panose="02020603050405020304" pitchFamily="18" charset="0"/>
                <a:cs typeface="URWPalladioL-Roma"/>
              </a:rPr>
              <a:t>, vol. 25, no. 9, pp. 2386–2396,</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URWPalladioL-Roma"/>
                <a:ea typeface="Times New Roman" panose="02020603050405020304" pitchFamily="18" charset="0"/>
                <a:cs typeface="URWPalladioL-Roma"/>
              </a:rPr>
              <a:t>2014.</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URWPalladioL-Roma"/>
                <a:ea typeface="Times New Roman" panose="02020603050405020304" pitchFamily="18" charset="0"/>
                <a:cs typeface="URWPalladioL-Roma"/>
              </a:rPr>
              <a:t>[5] J. Wang, X. Chen, X. Huang, I. You, and Y. Xiang, “Verifiable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URWPalladioL-Roma"/>
                <a:ea typeface="Times New Roman" panose="02020603050405020304" pitchFamily="18" charset="0"/>
                <a:cs typeface="URWPalladioL-Roma"/>
              </a:rPr>
              <a:t>auditing for outsourced database in cloud computing,” </a:t>
            </a:r>
            <a:r>
              <a:rPr lang="en-US" sz="1800" dirty="0">
                <a:effectLst/>
                <a:latin typeface="URWPalladioL-Ital"/>
                <a:ea typeface="Times New Roman" panose="02020603050405020304" pitchFamily="18" charset="0"/>
                <a:cs typeface="URWPalladioL-Ital"/>
              </a:rPr>
              <a:t>IEEE transactions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URWPalladioL-Ital"/>
                <a:ea typeface="Times New Roman" panose="02020603050405020304" pitchFamily="18" charset="0"/>
                <a:cs typeface="URWPalladioL-Ital"/>
              </a:rPr>
              <a:t>on computers</a:t>
            </a:r>
            <a:r>
              <a:rPr lang="en-US" sz="1800" dirty="0">
                <a:effectLst/>
                <a:latin typeface="URWPalladioL-Roma"/>
                <a:ea typeface="Times New Roman" panose="02020603050405020304" pitchFamily="18" charset="0"/>
                <a:cs typeface="URWPalladioL-Roma"/>
              </a:rPr>
              <a:t>, no. 1, pp. 1–1, 2015.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URWPalladioL-Roma"/>
                <a:ea typeface="Times New Roman" panose="02020603050405020304" pitchFamily="18" charset="0"/>
                <a:cs typeface="URWPalladioL-Roma"/>
              </a:rPr>
              <a:t>[6] T. Jiang, X. Chen, and J. Ma, “Public integrity auditing for shared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URWPalladioL-Roma"/>
                <a:ea typeface="Times New Roman" panose="02020603050405020304" pitchFamily="18" charset="0"/>
                <a:cs typeface="URWPalladioL-Roma"/>
              </a:rPr>
              <a:t>dynamic cloud data with group user revocation,” </a:t>
            </a:r>
            <a:r>
              <a:rPr lang="en-US" sz="1800" dirty="0">
                <a:effectLst/>
                <a:latin typeface="URWPalladioL-Ital"/>
                <a:ea typeface="Times New Roman" panose="02020603050405020304" pitchFamily="18" charset="0"/>
                <a:cs typeface="URWPalladioL-Ital"/>
              </a:rPr>
              <a:t>IEEE Transactions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dirty="0">
                <a:effectLst/>
                <a:latin typeface="URWPalladioL-Ital"/>
                <a:ea typeface="Times New Roman" panose="02020603050405020304" pitchFamily="18" charset="0"/>
                <a:cs typeface="URWPalladioL-Ital"/>
              </a:rPr>
              <a:t>on Computers</a:t>
            </a:r>
            <a:r>
              <a:rPr lang="en-US" sz="1800" dirty="0">
                <a:effectLst/>
                <a:latin typeface="URWPalladioL-Roma"/>
                <a:ea typeface="Times New Roman" panose="02020603050405020304" pitchFamily="18" charset="0"/>
                <a:cs typeface="URWPalladioL-Roma"/>
              </a:rPr>
              <a:t>, vol. 65, no. 8, pp. 2363–2373, 2016.</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spd="slow">
    <p:wipe/>
    <p:sndAc>
      <p:stSnd>
        <p:snd r:embed="rId2"/>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latin typeface="Algerian" panose="04020705040A02060702" pitchFamily="82" charset="0"/>
              </a:rPr>
              <a:t>CONCLUSION</a:t>
            </a:r>
            <a:endParaRPr lang="en-US" dirty="0">
              <a:solidFill>
                <a:schemeClr val="tx1"/>
              </a:solidFill>
            </a:endParaRPr>
          </a:p>
        </p:txBody>
      </p:sp>
      <p:sp>
        <p:nvSpPr>
          <p:cNvPr id="3" name="Content Placeholder 2"/>
          <p:cNvSpPr>
            <a:spLocks noGrp="1"/>
          </p:cNvSpPr>
          <p:nvPr>
            <p:ph sz="quarter" idx="1"/>
          </p:nvPr>
        </p:nvSpPr>
        <p:spPr/>
        <p:txBody>
          <a:bodyPr>
            <a:noAutofit/>
          </a:bodyPr>
          <a:lstStyle/>
          <a:p>
            <a:r>
              <a:rPr lang="en-US" sz="2200" dirty="0">
                <a:latin typeface="Times New Roman" pitchFamily="18" charset="0"/>
                <a:cs typeface="Times New Roman" pitchFamily="18" charset="0"/>
              </a:rPr>
              <a:t>The electronic health system represents a transformative shift in healthcare delivery, facilitating improved access to patient information and enhancing the quality of care. The integration of electronic health records (EHRs) streamlines data management, enabling healthcare providers to make informed decisions based on comprehensive patient histories. However, as the reliance on digital systems grows, so does the need for robust security and privacy measures to protect sensitive medical </a:t>
            </a:r>
            <a:r>
              <a:rPr lang="en-US" sz="2200" dirty="0" err="1">
                <a:latin typeface="Times New Roman" pitchFamily="18" charset="0"/>
                <a:cs typeface="Times New Roman" pitchFamily="18" charset="0"/>
              </a:rPr>
              <a:t>information.Effective</a:t>
            </a:r>
            <a:r>
              <a:rPr lang="en-US" sz="2200" dirty="0">
                <a:latin typeface="Times New Roman" pitchFamily="18" charset="0"/>
                <a:cs typeface="Times New Roman" pitchFamily="18" charset="0"/>
              </a:rPr>
              <a:t> validation of medical documents within these systems is essential to maintain data integrity and uphold patient confidentiality. By addressing the challenges of interoperability, compliance with regulations, and user training, the electronic health system can realize its full potential. Future advancements, such as incorporating artificial intelligence and </a:t>
            </a:r>
            <a:r>
              <a:rPr lang="en-US" sz="2200" dirty="0" err="1">
                <a:latin typeface="Times New Roman" pitchFamily="18" charset="0"/>
                <a:cs typeface="Times New Roman" pitchFamily="18" charset="0"/>
              </a:rPr>
              <a:t>blockchain</a:t>
            </a:r>
            <a:r>
              <a:rPr lang="en-US" sz="2200" dirty="0">
                <a:latin typeface="Times New Roman" pitchFamily="18" charset="0"/>
                <a:cs typeface="Times New Roman" pitchFamily="18" charset="0"/>
              </a:rPr>
              <a:t> technology, may further enhance the reliability and security of </a:t>
            </a:r>
            <a:r>
              <a:rPr lang="en-US" sz="2200" dirty="0" err="1">
                <a:latin typeface="Times New Roman" pitchFamily="18" charset="0"/>
                <a:cs typeface="Times New Roman" pitchFamily="18" charset="0"/>
              </a:rPr>
              <a:t>EHRs.Ultimately</a:t>
            </a:r>
            <a:r>
              <a:rPr lang="en-US" sz="2200" dirty="0">
                <a:latin typeface="Times New Roman" pitchFamily="18" charset="0"/>
                <a:cs typeface="Times New Roman" pitchFamily="18" charset="0"/>
              </a:rPr>
              <a:t>, the success of electronic health systems hinges on a commitment to safeguarding patient privacy while fostering collaboration among stakeholders, paving the way for a more efficient and effective healthcare </a:t>
            </a:r>
            <a:r>
              <a:rPr lang="en-US" sz="2200" smtClean="0">
                <a:latin typeface="Times New Roman" pitchFamily="18" charset="0"/>
                <a:cs typeface="Times New Roman" pitchFamily="18" charset="0"/>
              </a:rPr>
              <a:t>landscape.</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571626846"/>
      </p:ext>
    </p:extLst>
  </p:cSld>
  <p:clrMapOvr>
    <a:masterClrMapping/>
  </p:clrMapOvr>
  <p:transition spd="slow">
    <p:wipe/>
    <p:sndAc>
      <p:stSnd>
        <p:snd r:embed="rId2"/>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Subtitle 2"/>
          <p:cNvSpPr>
            <a:spLocks noGrp="1"/>
          </p:cNvSpPr>
          <p:nvPr>
            <p:ph type="subTitle" idx="1"/>
          </p:nvPr>
        </p:nvSpPr>
        <p:spPr/>
        <p:txBody>
          <a:bodyPr/>
          <a:lstStyle/>
          <a:p>
            <a:endParaRPr lang="en-IN"/>
          </a:p>
        </p:txBody>
      </p:sp>
      <p:sp>
        <p:nvSpPr>
          <p:cNvPr id="1048591" name="Title 1"/>
          <p:cNvSpPr>
            <a:spLocks noGrp="1"/>
          </p:cNvSpPr>
          <p:nvPr>
            <p:ph type="ctrTitle"/>
          </p:nvPr>
        </p:nvSpPr>
        <p:spPr/>
        <p:txBody>
          <a:bodyPr/>
          <a:lstStyle/>
          <a:p>
            <a:endParaRPr lang="en-IN" dirty="0"/>
          </a:p>
        </p:txBody>
      </p:sp>
      <p:pic>
        <p:nvPicPr>
          <p:cNvPr id="2097153" name="Picture 4"/>
          <p:cNvPicPr>
            <a:picLocks noChangeAspect="1"/>
          </p:cNvPicPr>
          <p:nvPr/>
        </p:nvPicPr>
        <p:blipFill>
          <a:blip r:embed="rId3"/>
          <a:srcRect b="11541"/>
          <a:stretch>
            <a:fillRect/>
          </a:stretch>
        </p:blipFill>
        <p:spPr>
          <a:xfrm>
            <a:off x="-36871" y="0"/>
            <a:ext cx="12265741" cy="7177548"/>
          </a:xfrm>
          <a:prstGeom prst="rect">
            <a:avLst/>
          </a:prstGeom>
        </p:spPr>
      </p:pic>
      <p:sp>
        <p:nvSpPr>
          <p:cNvPr id="1048593" name="TextBox 7"/>
          <p:cNvSpPr txBox="1"/>
          <p:nvPr/>
        </p:nvSpPr>
        <p:spPr>
          <a:xfrm>
            <a:off x="648929" y="284287"/>
            <a:ext cx="6066503"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600" dirty="0">
                <a:latin typeface="Algerian" panose="04020705040A02060702" pitchFamily="82" charset="0"/>
              </a:rPr>
              <a:t>INTRODUCTION</a:t>
            </a:r>
            <a:endParaRPr lang="en-IN" sz="3600" dirty="0">
              <a:latin typeface="Algerian" panose="04020705040A02060702" pitchFamily="82" charset="0"/>
            </a:endParaRPr>
          </a:p>
        </p:txBody>
      </p:sp>
      <p:sp>
        <p:nvSpPr>
          <p:cNvPr id="1048594" name="TextBox 8"/>
          <p:cNvSpPr txBox="1"/>
          <p:nvPr/>
        </p:nvSpPr>
        <p:spPr>
          <a:xfrm>
            <a:off x="-19665" y="1078153"/>
            <a:ext cx="6366389" cy="435864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Medical Document Validation Is Crucial To Ensure The Accuracy, Authenticity, And Integrity Of Patient Records. </a:t>
            </a:r>
          </a:p>
          <a:p>
            <a:pPr marL="342900" indent="-342900">
              <a:buFont typeface="Wingdings" panose="05000000000000000000" pitchFamily="2" charset="2"/>
              <a:buChar char="Ø"/>
            </a:pPr>
            <a:r>
              <a:rPr lang="en-US" sz="2000" dirty="0"/>
              <a:t>In Healthcare, These Documents, Such As Prescriptions, Test Results, And Treatment Plans, Guide Critical Decisions, And Any Errors Or Tampering Can Lead To Misdiagnosis, Incorrect Treatments, And Even Legal Issues.</a:t>
            </a:r>
          </a:p>
          <a:p>
            <a:pPr marL="342900" indent="-342900">
              <a:buFont typeface="Wingdings" panose="05000000000000000000" pitchFamily="2" charset="2"/>
              <a:buChar char="Ø"/>
            </a:pPr>
            <a:r>
              <a:rPr lang="en-US" sz="2000" dirty="0"/>
              <a:t> Validating These Records Ensures Trust Between Healthcare Providers, Patients, And Insurance Companies, While Also Protecting Sensitive Patient Information.</a:t>
            </a:r>
          </a:p>
          <a:p>
            <a:pPr marL="342900" indent="-342900">
              <a:buFont typeface="Wingdings" panose="05000000000000000000" pitchFamily="2" charset="2"/>
              <a:buChar char="Ø"/>
            </a:pPr>
            <a:r>
              <a:rPr lang="en-US" sz="2000" dirty="0"/>
              <a:t> It Plays A Key Role In Maintaining Compliance With Regulations Like HIPAA And GDPR, Helping To Prevent Fraud And Safeguard Privacy.</a:t>
            </a:r>
            <a:endParaRPr lang="en-IN" sz="2000" dirty="0"/>
          </a:p>
        </p:txBody>
      </p:sp>
    </p:spTree>
  </p:cSld>
  <p:clrMapOvr>
    <a:masterClrMapping/>
  </p:clrMapOvr>
  <p:transition spd="slow">
    <p:wipe/>
    <p:sndAc>
      <p:stSnd>
        <p:snd r:embed="rId2"/>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endParaRPr lang="en-IN"/>
          </a:p>
        </p:txBody>
      </p:sp>
      <p:pic>
        <p:nvPicPr>
          <p:cNvPr id="2097154" name="Content Placeholder 4"/>
          <p:cNvPicPr>
            <a:picLocks noGrp="1" noChangeAspect="1"/>
          </p:cNvPicPr>
          <p:nvPr>
            <p:ph sz="quarter" idx="1"/>
          </p:nvPr>
        </p:nvPicPr>
        <p:blipFill>
          <a:blip r:embed="rId3"/>
          <a:srcRect b="12029"/>
          <a:stretch>
            <a:fillRect/>
          </a:stretch>
        </p:blipFill>
        <p:spPr>
          <a:xfrm>
            <a:off x="0" y="0"/>
            <a:ext cx="12191999" cy="6858000"/>
          </a:xfrm>
        </p:spPr>
      </p:pic>
      <p:sp>
        <p:nvSpPr>
          <p:cNvPr id="1048601" name="TextBox 2"/>
          <p:cNvSpPr txBox="1"/>
          <p:nvPr/>
        </p:nvSpPr>
        <p:spPr>
          <a:xfrm>
            <a:off x="609600" y="459165"/>
            <a:ext cx="2487561" cy="646331"/>
          </a:xfrm>
          <a:prstGeom prst="rect">
            <a:avLst/>
          </a:prstGeom>
          <a:noFill/>
        </p:spPr>
        <p:txBody>
          <a:bodyPr wrap="square" rtlCol="0">
            <a:spAutoFit/>
          </a:bodyPr>
          <a:lstStyle/>
          <a:p>
            <a:r>
              <a:rPr lang="en-US" sz="3600" spc="-150" dirty="0">
                <a:latin typeface="Algerian" panose="04020705040A02060702" pitchFamily="82" charset="0"/>
              </a:rPr>
              <a:t>ABSTRACT</a:t>
            </a:r>
            <a:endParaRPr lang="en-IN" sz="3600" spc="-150" dirty="0">
              <a:latin typeface="Algerian" panose="04020705040A02060702" pitchFamily="82" charset="0"/>
            </a:endParaRPr>
          </a:p>
        </p:txBody>
      </p:sp>
      <p:sp>
        <p:nvSpPr>
          <p:cNvPr id="1048602" name="TextBox 5"/>
          <p:cNvSpPr txBox="1"/>
          <p:nvPr/>
        </p:nvSpPr>
        <p:spPr>
          <a:xfrm>
            <a:off x="117988" y="1199535"/>
            <a:ext cx="7216878" cy="3825240"/>
          </a:xfrm>
          <a:prstGeom prst="rect">
            <a:avLst/>
          </a:prstGeom>
          <a:noFill/>
        </p:spPr>
        <p:txBody>
          <a:bodyPr wrap="square" rtlCol="0">
            <a:spAutoFit/>
          </a:bodyPr>
          <a:lstStyle/>
          <a:p>
            <a:pPr marL="285750" indent="-285750">
              <a:buFont typeface="Wingdings" panose="05000000000000000000" pitchFamily="2" charset="2"/>
              <a:buChar char="Ø"/>
            </a:pPr>
            <a:r>
              <a:rPr lang="en-US" dirty="0"/>
              <a:t>The Increasing Reliance On Digital Medical Records Has Brought New Challenges Related To Data Integrity, Privacy, And Secure Access. This Paper Explores The Importance Of Validating Medical Documents To Ensure Their Accuracy, Authenticity, And Protection Against Tampering.</a:t>
            </a:r>
          </a:p>
          <a:p>
            <a:pPr marL="285750" indent="-285750">
              <a:buFont typeface="Wingdings" panose="05000000000000000000" pitchFamily="2" charset="2"/>
              <a:buChar char="Ø"/>
            </a:pPr>
            <a:r>
              <a:rPr lang="en-US" dirty="0"/>
              <a:t> It Highlights The Critical Role Privacy Plays In Safeguarding Sensitive Patient Information And Discusses Mechanisms For Release Control That Allow For Regulated Access To Medical Data.</a:t>
            </a:r>
          </a:p>
          <a:p>
            <a:pPr marL="285750" indent="-285750">
              <a:buFont typeface="Wingdings" panose="05000000000000000000" pitchFamily="2" charset="2"/>
              <a:buChar char="Ø"/>
            </a:pPr>
            <a:r>
              <a:rPr lang="en-US" dirty="0"/>
              <a:t> By Implementing Robust Validation Processes, Encryption, And Access Control Measures, Healthcare Providers Can Prevent Fraud, Maintain Patient Trust, And Comply With Legal Standards Like </a:t>
            </a:r>
            <a:r>
              <a:rPr lang="en-US" dirty="0" err="1"/>
              <a:t>Hipaa</a:t>
            </a:r>
            <a:r>
              <a:rPr lang="en-US" dirty="0"/>
              <a:t> And </a:t>
            </a:r>
            <a:r>
              <a:rPr lang="en-US" dirty="0" err="1"/>
              <a:t>Gdpr</a:t>
            </a:r>
            <a:r>
              <a:rPr lang="en-US" dirty="0"/>
              <a:t>. </a:t>
            </a:r>
          </a:p>
          <a:p>
            <a:pPr marL="285750" indent="-285750">
              <a:buFont typeface="Wingdings" panose="05000000000000000000" pitchFamily="2" charset="2"/>
              <a:buChar char="Ø"/>
            </a:pPr>
            <a:r>
              <a:rPr lang="en-US" dirty="0"/>
              <a:t>Emerging Technologies Such As Blockchain And Ai-based Validation Tools Are Examined For Their Potential To Enhance The Security And Reliability Of Medical Documentation Systems, Paving The Way For A More Secure And Efficient Healthcare Ecosystem.</a:t>
            </a:r>
            <a:endParaRPr lang="en-IN" dirty="0"/>
          </a:p>
        </p:txBody>
      </p:sp>
    </p:spTree>
  </p:cSld>
  <p:clrMapOvr>
    <a:masterClrMapping/>
  </p:clrMapOvr>
  <p:transition spd="slow">
    <p:wipe/>
    <p:sndAc>
      <p:stSnd>
        <p:snd r:embed="rId2"/>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endParaRPr lang="en-IN"/>
          </a:p>
        </p:txBody>
      </p:sp>
      <p:pic>
        <p:nvPicPr>
          <p:cNvPr id="2097155" name="Content Placeholder 4"/>
          <p:cNvPicPr>
            <a:picLocks noGrp="1" noChangeAspect="1"/>
          </p:cNvPicPr>
          <p:nvPr>
            <p:ph sz="quarter" idx="1"/>
          </p:nvPr>
        </p:nvPicPr>
        <p:blipFill>
          <a:blip r:embed="rId3"/>
          <a:srcRect b="12029"/>
          <a:stretch>
            <a:fillRect/>
          </a:stretch>
        </p:blipFill>
        <p:spPr>
          <a:xfrm>
            <a:off x="0" y="0"/>
            <a:ext cx="12191999" cy="6857999"/>
          </a:xfrm>
        </p:spPr>
      </p:pic>
      <p:sp>
        <p:nvSpPr>
          <p:cNvPr id="1048604" name="TextBox 2"/>
          <p:cNvSpPr txBox="1"/>
          <p:nvPr/>
        </p:nvSpPr>
        <p:spPr>
          <a:xfrm>
            <a:off x="206477" y="442452"/>
            <a:ext cx="4375355" cy="646331"/>
          </a:xfrm>
          <a:prstGeom prst="rect">
            <a:avLst/>
          </a:prstGeom>
          <a:noFill/>
        </p:spPr>
        <p:txBody>
          <a:bodyPr wrap="square" rtlCol="0">
            <a:spAutoFit/>
          </a:bodyPr>
          <a:lstStyle/>
          <a:p>
            <a:r>
              <a:rPr lang="en-US" sz="3600" dirty="0">
                <a:latin typeface="Algerian" panose="04020705040A02060702" pitchFamily="82" charset="0"/>
              </a:rPr>
              <a:t>EXISTING</a:t>
            </a:r>
            <a:r>
              <a:rPr lang="en-US" sz="3600" b="1" dirty="0">
                <a:latin typeface="Algerian" panose="04020705040A02060702" pitchFamily="82" charset="0"/>
              </a:rPr>
              <a:t> SYSTEM</a:t>
            </a:r>
            <a:endParaRPr lang="en-IN" sz="3600" b="1" dirty="0">
              <a:latin typeface="Algerian" panose="04020705040A02060702" pitchFamily="82" charset="0"/>
            </a:endParaRPr>
          </a:p>
        </p:txBody>
      </p:sp>
      <p:sp>
        <p:nvSpPr>
          <p:cNvPr id="1048605" name="TextBox 3"/>
          <p:cNvSpPr txBox="1"/>
          <p:nvPr/>
        </p:nvSpPr>
        <p:spPr>
          <a:xfrm>
            <a:off x="206477" y="1268361"/>
            <a:ext cx="7482349" cy="4091941"/>
          </a:xfrm>
          <a:prstGeom prst="rect">
            <a:avLst/>
          </a:prstGeom>
          <a:noFill/>
        </p:spPr>
        <p:txBody>
          <a:bodyPr wrap="square" rtlCol="0">
            <a:spAutoFit/>
          </a:bodyPr>
          <a:lstStyle/>
          <a:p>
            <a:pPr marL="285750" indent="-285750">
              <a:buFont typeface="Wingdings" panose="05000000000000000000" pitchFamily="2" charset="2"/>
              <a:buChar char="Ø"/>
            </a:pPr>
            <a:r>
              <a:rPr lang="en-US" dirty="0"/>
              <a:t>In the current healthcare landscape, many medical institutions still rely on fragmented and sometimes manual processes for managing patient records. </a:t>
            </a:r>
          </a:p>
          <a:p>
            <a:pPr marL="285750" indent="-285750">
              <a:buFont typeface="Wingdings" panose="05000000000000000000" pitchFamily="2" charset="2"/>
              <a:buChar char="Ø"/>
            </a:pPr>
            <a:r>
              <a:rPr lang="en-US" dirty="0"/>
              <a:t>Medical documents are stored in electronic health record (EHR) systems, but these systems often lack seamless integration across different providers, making it difficult to validate documents efficiently.</a:t>
            </a:r>
          </a:p>
          <a:p>
            <a:pPr marL="285750" indent="-285750">
              <a:buFont typeface="Wingdings" panose="05000000000000000000" pitchFamily="2" charset="2"/>
              <a:buChar char="Ø"/>
            </a:pPr>
            <a:r>
              <a:rPr lang="en-US" dirty="0"/>
              <a:t> The validation process in existing systems typically includes verifying entries manually, which increases the risk of human error, tampering, or fraudulent activity.</a:t>
            </a:r>
          </a:p>
          <a:p>
            <a:pPr marL="285750" indent="-285750">
              <a:buFont typeface="Wingdings" panose="05000000000000000000" pitchFamily="2" charset="2"/>
              <a:buChar char="Ø"/>
            </a:pPr>
            <a:r>
              <a:rPr lang="en-US" dirty="0"/>
              <a:t>Privacy and release control mechanisms are often inadequate in the existing systems.</a:t>
            </a:r>
          </a:p>
          <a:p>
            <a:pPr marL="285750" indent="-285750">
              <a:buFont typeface="Wingdings" panose="05000000000000000000" pitchFamily="2" charset="2"/>
              <a:buChar char="Ø"/>
            </a:pPr>
            <a:r>
              <a:rPr lang="en-US" dirty="0"/>
              <a:t> While basic authentication methods are in place, they are frequently insufficient to guarantee patient confidentiality. </a:t>
            </a:r>
          </a:p>
          <a:p>
            <a:pPr marL="285750" indent="-285750">
              <a:buFont typeface="Wingdings" panose="05000000000000000000" pitchFamily="2" charset="2"/>
              <a:buChar char="Ø"/>
            </a:pPr>
            <a:r>
              <a:rPr lang="en-US" dirty="0"/>
              <a:t>Data breaches remain a major concern, and the release of sensitive information is often poorly controlled, with limited or no ability for patients to regulate who can access their data.</a:t>
            </a:r>
            <a:endParaRPr lang="en-IN" dirty="0"/>
          </a:p>
        </p:txBody>
      </p:sp>
    </p:spTree>
  </p:cSld>
  <p:clrMapOvr>
    <a:masterClrMapping/>
  </p:clrMapOvr>
  <p:transition spd="slow">
    <p:wipe/>
    <p:sndAc>
      <p:stSnd>
        <p:snd r:embed="rId2"/>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endParaRPr lang="en-IN"/>
          </a:p>
        </p:txBody>
      </p:sp>
      <p:pic>
        <p:nvPicPr>
          <p:cNvPr id="2097156" name="Content Placeholder 4"/>
          <p:cNvPicPr>
            <a:picLocks noGrp="1" noChangeAspect="1"/>
          </p:cNvPicPr>
          <p:nvPr>
            <p:ph sz="quarter" idx="1"/>
          </p:nvPr>
        </p:nvPicPr>
        <p:blipFill>
          <a:blip r:embed="rId3"/>
          <a:srcRect b="12029"/>
          <a:stretch>
            <a:fillRect/>
          </a:stretch>
        </p:blipFill>
        <p:spPr>
          <a:xfrm>
            <a:off x="0" y="0"/>
            <a:ext cx="12191999" cy="6857999"/>
          </a:xfrm>
        </p:spPr>
      </p:pic>
      <p:sp>
        <p:nvSpPr>
          <p:cNvPr id="1048607" name="TextBox 2"/>
          <p:cNvSpPr txBox="1"/>
          <p:nvPr/>
        </p:nvSpPr>
        <p:spPr>
          <a:xfrm>
            <a:off x="147484" y="275303"/>
            <a:ext cx="7098890" cy="1077218"/>
          </a:xfrm>
          <a:prstGeom prst="rect">
            <a:avLst/>
          </a:prstGeom>
          <a:noFill/>
        </p:spPr>
        <p:txBody>
          <a:bodyPr wrap="square" rtlCol="0">
            <a:spAutoFit/>
          </a:bodyPr>
          <a:lstStyle/>
          <a:p>
            <a:r>
              <a:rPr lang="en-US" sz="3200" dirty="0">
                <a:latin typeface="Algerian" panose="04020705040A02060702" pitchFamily="82" charset="0"/>
              </a:rPr>
              <a:t>ADVANTAGES AND DISADVANTAGES OF EXISTING SYSTEM</a:t>
            </a:r>
            <a:endParaRPr lang="en-IN" sz="3200" dirty="0">
              <a:latin typeface="Algerian" panose="04020705040A02060702" pitchFamily="82" charset="0"/>
            </a:endParaRPr>
          </a:p>
        </p:txBody>
      </p:sp>
      <p:sp>
        <p:nvSpPr>
          <p:cNvPr id="1048608" name="TextBox 8"/>
          <p:cNvSpPr txBox="1"/>
          <p:nvPr/>
        </p:nvSpPr>
        <p:spPr>
          <a:xfrm>
            <a:off x="147484" y="1894572"/>
            <a:ext cx="11828206" cy="2225040"/>
          </a:xfrm>
          <a:prstGeom prst="rect">
            <a:avLst/>
          </a:prstGeom>
          <a:noFill/>
        </p:spPr>
        <p:txBody>
          <a:bodyPr wrap="square" rtlCol="0">
            <a:spAutoFit/>
          </a:bodyPr>
          <a:lstStyle/>
          <a:p>
            <a:pPr marL="285750" indent="-285750">
              <a:buFont typeface="Wingdings" panose="05000000000000000000" pitchFamily="2" charset="2"/>
              <a:buChar char="Ø"/>
            </a:pPr>
            <a:r>
              <a:rPr lang="en-US" b="1" dirty="0"/>
              <a:t>Widespread Adoption:</a:t>
            </a:r>
            <a:endParaRPr lang="en-US" dirty="0"/>
          </a:p>
          <a:p>
            <a:pPr>
              <a:buFont typeface="Arial" panose="020B0604020202020204" pitchFamily="34" charset="0"/>
              <a:buChar char="•"/>
            </a:pPr>
            <a:r>
              <a:rPr lang="en-US" dirty="0"/>
              <a:t>Many healthcare providers already use Electronic Health Record (EHR) systems, which offer a centralized location for storing medical documents. These systems are widely accepted in the healthcare industry, making them accessible and familiar.</a:t>
            </a:r>
          </a:p>
          <a:p>
            <a:pPr marL="285750" indent="-285750">
              <a:buFont typeface="Wingdings" panose="05000000000000000000" pitchFamily="2" charset="2"/>
              <a:buChar char="Ø"/>
            </a:pPr>
            <a:r>
              <a:rPr lang="en-US" b="1" dirty="0"/>
              <a:t>Basic Functionality:</a:t>
            </a:r>
            <a:endParaRPr lang="en-US" dirty="0"/>
          </a:p>
          <a:p>
            <a:pPr>
              <a:buFont typeface="Arial" panose="020B0604020202020204" pitchFamily="34" charset="0"/>
              <a:buChar char="•"/>
            </a:pPr>
            <a:r>
              <a:rPr lang="en-US" dirty="0"/>
              <a:t>Existing systems provide core functionalities such as storing patient data, accessing medical history, and sharing records within a network of healthcare providers. This allows for improved coordination of patient care compared to paper-based systems.</a:t>
            </a:r>
          </a:p>
          <a:p>
            <a:endParaRPr lang="en-IN" dirty="0"/>
          </a:p>
        </p:txBody>
      </p:sp>
      <p:sp>
        <p:nvSpPr>
          <p:cNvPr id="1048609" name="TextBox 9"/>
          <p:cNvSpPr txBox="1"/>
          <p:nvPr/>
        </p:nvSpPr>
        <p:spPr>
          <a:xfrm>
            <a:off x="147484" y="1580455"/>
            <a:ext cx="2064774" cy="400110"/>
          </a:xfrm>
          <a:prstGeom prst="rect">
            <a:avLst/>
          </a:prstGeom>
          <a:noFill/>
        </p:spPr>
        <p:txBody>
          <a:bodyPr wrap="square" rtlCol="0">
            <a:spAutoFit/>
          </a:bodyPr>
          <a:lstStyle/>
          <a:p>
            <a:r>
              <a:rPr lang="en-US" sz="2000" b="1" i="1" u="sng" dirty="0">
                <a:latin typeface="Arial Rounded MT Bold" panose="020F0704030504030204" pitchFamily="34" charset="0"/>
              </a:rPr>
              <a:t>ADVANTAGE</a:t>
            </a:r>
            <a:endParaRPr lang="en-IN" sz="2000" b="1" i="1" u="sng" dirty="0">
              <a:latin typeface="Arial Rounded MT Bold" panose="020F0704030504030204" pitchFamily="34" charset="0"/>
            </a:endParaRPr>
          </a:p>
        </p:txBody>
      </p:sp>
      <p:sp>
        <p:nvSpPr>
          <p:cNvPr id="1048610" name="TextBox 11"/>
          <p:cNvSpPr txBox="1"/>
          <p:nvPr/>
        </p:nvSpPr>
        <p:spPr>
          <a:xfrm>
            <a:off x="147484" y="3888975"/>
            <a:ext cx="2300748" cy="400110"/>
          </a:xfrm>
          <a:prstGeom prst="rect">
            <a:avLst/>
          </a:prstGeom>
          <a:noFill/>
        </p:spPr>
        <p:txBody>
          <a:bodyPr wrap="square" rtlCol="0">
            <a:spAutoFit/>
          </a:bodyPr>
          <a:lstStyle/>
          <a:p>
            <a:r>
              <a:rPr lang="en-US" sz="2000" b="1" i="1" u="sng" dirty="0"/>
              <a:t>DISADVANTAGE</a:t>
            </a:r>
            <a:endParaRPr lang="en-IN" sz="2000" b="1" i="1" u="sng" dirty="0"/>
          </a:p>
        </p:txBody>
      </p:sp>
      <p:sp>
        <p:nvSpPr>
          <p:cNvPr id="1048611" name="TextBox 12"/>
          <p:cNvSpPr txBox="1"/>
          <p:nvPr/>
        </p:nvSpPr>
        <p:spPr>
          <a:xfrm>
            <a:off x="181896" y="4287023"/>
            <a:ext cx="11828206" cy="1424940"/>
          </a:xfrm>
          <a:prstGeom prst="rect">
            <a:avLst/>
          </a:prstGeom>
          <a:noFill/>
        </p:spPr>
        <p:txBody>
          <a:bodyPr wrap="square" rtlCol="0">
            <a:spAutoFit/>
          </a:bodyPr>
          <a:lstStyle/>
          <a:p>
            <a:pPr marL="285750" indent="-285750">
              <a:buFont typeface="Wingdings" panose="05000000000000000000" pitchFamily="2" charset="2"/>
              <a:buChar char="Ø"/>
            </a:pPr>
            <a:r>
              <a:rPr lang="en-US" b="1" dirty="0"/>
              <a:t>Manual Errors and Data Inconsistencies:</a:t>
            </a:r>
            <a:endParaRPr lang="en-US" dirty="0"/>
          </a:p>
          <a:p>
            <a:pPr>
              <a:buFont typeface="Arial" panose="020B0604020202020204" pitchFamily="34" charset="0"/>
              <a:buChar char="•"/>
            </a:pPr>
            <a:r>
              <a:rPr lang="en-US" dirty="0"/>
              <a:t>Many existing systems rely on manual data entry and validation processes, increasing the risk of human error, inaccurate information, and data inconsistency across different healthcare providers.</a:t>
            </a:r>
          </a:p>
          <a:p>
            <a:pPr marL="285750" indent="-285750">
              <a:buFont typeface="Wingdings" panose="05000000000000000000" pitchFamily="2" charset="2"/>
              <a:buChar char="Ø"/>
            </a:pPr>
            <a:endParaRPr lang="en-US" dirty="0"/>
          </a:p>
          <a:p>
            <a:endParaRPr lang="en-IN" dirty="0"/>
          </a:p>
        </p:txBody>
      </p:sp>
    </p:spTree>
  </p:cSld>
  <p:clrMapOvr>
    <a:masterClrMapping/>
  </p:clrMapOvr>
  <p:transition spd="slow">
    <p:wipe/>
    <p:sndAc>
      <p:stSnd>
        <p:snd r:embed="rId2"/>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endParaRPr lang="en-IN"/>
          </a:p>
        </p:txBody>
      </p:sp>
      <p:pic>
        <p:nvPicPr>
          <p:cNvPr id="2097157" name="Content Placeholder 4"/>
          <p:cNvPicPr>
            <a:picLocks noGrp="1" noChangeAspect="1"/>
          </p:cNvPicPr>
          <p:nvPr>
            <p:ph sz="quarter" idx="1"/>
          </p:nvPr>
        </p:nvPicPr>
        <p:blipFill>
          <a:blip r:embed="rId4"/>
          <a:srcRect b="12029"/>
          <a:stretch>
            <a:fillRect/>
          </a:stretch>
        </p:blipFill>
        <p:spPr>
          <a:xfrm>
            <a:off x="1" y="0"/>
            <a:ext cx="12192000" cy="6858000"/>
          </a:xfrm>
        </p:spPr>
      </p:pic>
      <p:sp>
        <p:nvSpPr>
          <p:cNvPr id="1048613" name="TextBox 2"/>
          <p:cNvSpPr txBox="1"/>
          <p:nvPr/>
        </p:nvSpPr>
        <p:spPr>
          <a:xfrm>
            <a:off x="255640" y="381575"/>
            <a:ext cx="4542503" cy="646331"/>
          </a:xfrm>
          <a:prstGeom prst="rect">
            <a:avLst/>
          </a:prstGeom>
          <a:noFill/>
        </p:spPr>
        <p:txBody>
          <a:bodyPr wrap="square" rtlCol="0">
            <a:spAutoFit/>
          </a:bodyPr>
          <a:lstStyle/>
          <a:p>
            <a:r>
              <a:rPr lang="en-IN" sz="3600" dirty="0">
                <a:latin typeface="Algerian" panose="04020705040A02060702" pitchFamily="82" charset="0"/>
              </a:rPr>
              <a:t>PROPOSED</a:t>
            </a:r>
            <a:r>
              <a:rPr lang="en-IN" sz="3600" b="1" dirty="0">
                <a:latin typeface="Algerian" panose="04020705040A02060702" pitchFamily="82" charset="0"/>
              </a:rPr>
              <a:t> </a:t>
            </a:r>
            <a:r>
              <a:rPr lang="en-IN" sz="3600" dirty="0">
                <a:latin typeface="Algerian" panose="04020705040A02060702" pitchFamily="82" charset="0"/>
              </a:rPr>
              <a:t>SYSTEM</a:t>
            </a:r>
          </a:p>
        </p:txBody>
      </p:sp>
      <p:sp>
        <p:nvSpPr>
          <p:cNvPr id="1048614" name="Rectangle 1"/>
          <p:cNvSpPr>
            <a:spLocks noChangeArrowheads="1"/>
          </p:cNvSpPr>
          <p:nvPr/>
        </p:nvSpPr>
        <p:spPr bwMode="auto">
          <a:xfrm rot="10800000" flipH="1" flipV="1">
            <a:off x="11818373" y="3750008"/>
            <a:ext cx="108155" cy="400110"/>
          </a:xfrm>
          <a:prstGeom prst="rect">
            <a:avLst/>
          </a:prstGeom>
          <a:solidFill>
            <a:srgbClr val="F8F4F2"/>
          </a:solidFill>
          <a:ln>
            <a:noFill/>
          </a:ln>
          <a:effectLst/>
        </p:spPr>
        <p:txBody>
          <a:bodyPr vert="horz" wrap="square" lIns="0" tIns="45720" rIns="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48615" name="TextBox 2"/>
          <p:cNvSpPr txBox="1"/>
          <p:nvPr/>
        </p:nvSpPr>
        <p:spPr>
          <a:xfrm>
            <a:off x="265472" y="1044356"/>
            <a:ext cx="11179277" cy="5170646"/>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200" b="1" i="0" u="none" strike="noStrike" cap="none" normalizeH="0" baseline="0" dirty="0">
                <a:ln>
                  <a:noFill/>
                </a:ln>
                <a:effectLst/>
                <a:latin typeface="Ginto"/>
              </a:rPr>
              <a:t>Interoperability</a:t>
            </a:r>
            <a:r>
              <a:rPr kumimoji="0" lang="en-US" altLang="en-US" sz="2200" b="0" i="0" u="none" strike="noStrike" cap="none" normalizeH="0" baseline="0" dirty="0">
                <a:ln>
                  <a:noFill/>
                </a:ln>
                <a:effectLst/>
                <a:latin typeface="Ginto"/>
              </a:rPr>
              <a:t>: Implement standardized data formats and protocols to ensure seamless data exchange between different healthcare providers and systems.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200" b="1" i="0" u="none" strike="noStrike" cap="none" normalizeH="0" baseline="0" dirty="0">
                <a:ln>
                  <a:noFill/>
                </a:ln>
                <a:effectLst/>
                <a:latin typeface="Ginto"/>
              </a:rPr>
              <a:t>Blockchain Technology</a:t>
            </a:r>
            <a:r>
              <a:rPr kumimoji="0" lang="en-US" altLang="en-US" sz="2200" b="0" i="0" u="none" strike="noStrike" cap="none" normalizeH="0" baseline="0" dirty="0">
                <a:ln>
                  <a:noFill/>
                </a:ln>
                <a:effectLst/>
                <a:latin typeface="Ginto"/>
              </a:rPr>
              <a:t>: Use blockchain to enhance data security, privacy, and integrity. Blockchain can also address issues like single points of failure and data breaches.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200" b="1" i="0" u="none" strike="noStrike" cap="none" normalizeH="0" baseline="0" dirty="0">
                <a:ln>
                  <a:noFill/>
                </a:ln>
                <a:effectLst/>
                <a:latin typeface="Ginto"/>
              </a:rPr>
              <a:t>Advanced Encryption</a:t>
            </a:r>
            <a:r>
              <a:rPr kumimoji="0" lang="en-US" altLang="en-US" sz="2200" b="0" i="0" u="none" strike="noStrike" cap="none" normalizeH="0" baseline="0" dirty="0">
                <a:ln>
                  <a:noFill/>
                </a:ln>
                <a:effectLst/>
                <a:latin typeface="Ginto"/>
              </a:rPr>
              <a:t>: Employ advanced encryption methods, such as </a:t>
            </a:r>
            <a:r>
              <a:rPr kumimoji="0" lang="en-US" altLang="en-US" sz="2200" b="0" i="0" u="none" strike="noStrike" cap="none" normalizeH="0" baseline="0" dirty="0">
                <a:ln>
                  <a:noFill/>
                </a:ln>
                <a:effectLst>
                  <a:outerShdw blurRad="38100" dist="38100" dir="2700000" algn="tl">
                    <a:srgbClr val="000000">
                      <a:alpha val="43137"/>
                    </a:srgbClr>
                  </a:outerShdw>
                </a:effectLst>
                <a:latin typeface="Ginto"/>
              </a:rPr>
              <a:t>homomorphic</a:t>
            </a:r>
            <a:r>
              <a:rPr kumimoji="0" lang="en-US" altLang="en-US" sz="2200" b="0" i="0" u="none" strike="noStrike" cap="none" normalizeH="0" baseline="0" dirty="0">
                <a:ln>
                  <a:noFill/>
                </a:ln>
                <a:effectLst/>
                <a:latin typeface="Ginto"/>
              </a:rPr>
              <a:t> encryption and zero-knowledge proof, to protect sensitive patient data.</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200" b="1" i="0" u="none" strike="noStrike" cap="none" normalizeH="0" baseline="0" dirty="0">
                <a:ln>
                  <a:noFill/>
                </a:ln>
                <a:effectLst/>
                <a:latin typeface="Ginto"/>
              </a:rPr>
              <a:t>User-Friendly Interface</a:t>
            </a:r>
            <a:r>
              <a:rPr kumimoji="0" lang="en-US" altLang="en-US" sz="2200" b="0" i="0" u="none" strike="noStrike" cap="none" normalizeH="0" baseline="0" dirty="0">
                <a:ln>
                  <a:noFill/>
                </a:ln>
                <a:effectLst/>
                <a:latin typeface="Ginto"/>
              </a:rPr>
              <a:t>: Design an intuitive and easy-to-use interface for both healthcare providers and patients, enabling efficient access and management of health records.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200" b="1" i="0" u="none" strike="noStrike" cap="none" normalizeH="0" baseline="0" dirty="0">
                <a:ln>
                  <a:noFill/>
                </a:ln>
                <a:effectLst/>
                <a:latin typeface="Ginto"/>
              </a:rPr>
              <a:t>Real-Time Data Access</a:t>
            </a:r>
            <a:r>
              <a:rPr kumimoji="0" lang="en-US" altLang="en-US" sz="2200" b="0" i="0" u="none" strike="noStrike" cap="none" normalizeH="0" baseline="0" dirty="0">
                <a:ln>
                  <a:noFill/>
                </a:ln>
                <a:effectLst/>
                <a:latin typeface="Ginto"/>
              </a:rPr>
              <a:t>: Enable real-time access to patient records, allowing healthcare providers to make informed decisions quickly.</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200" b="1" i="0" u="none" strike="noStrike" cap="none" normalizeH="0" baseline="0" dirty="0">
                <a:ln>
                  <a:noFill/>
                </a:ln>
                <a:effectLst/>
                <a:latin typeface="Ginto"/>
              </a:rPr>
              <a:t>Predictive Analytics</a:t>
            </a:r>
            <a:r>
              <a:rPr kumimoji="0" lang="en-US" altLang="en-US" sz="2200" b="0" i="0" u="none" strike="noStrike" cap="none" normalizeH="0" baseline="0" dirty="0">
                <a:ln>
                  <a:noFill/>
                </a:ln>
                <a:effectLst/>
                <a:latin typeface="Ginto"/>
              </a:rPr>
              <a:t>: Integrate predictive analytics to help identify potential health issues and provide proactive care</a:t>
            </a:r>
            <a:endParaRPr kumimoji="0" lang="en-US" altLang="en-US" sz="2200" b="0" i="0" u="none" strike="noStrike" cap="none" normalizeH="0" baseline="0" dirty="0">
              <a:ln>
                <a:noFill/>
              </a:ln>
              <a:solidFill>
                <a:schemeClr val="tx1"/>
              </a:solidFill>
              <a:effectLst/>
              <a:latin typeface="Arial" panose="020B0604020202020204" pitchFamily="34" charset="0"/>
            </a:endParaRPr>
          </a:p>
          <a:p>
            <a:endParaRPr lang="en-US" sz="2200" dirty="0"/>
          </a:p>
        </p:txBody>
      </p:sp>
    </p:spTree>
  </p:cSld>
  <p:clrMapOvr>
    <a:masterClrMapping/>
  </p:clrMapOvr>
  <mc:AlternateContent xmlns:mc="http://schemas.openxmlformats.org/markup-compatibility/2006" xmlns:p14="http://schemas.microsoft.com/office/powerpoint/2010/main">
    <mc:Choice Requires="p14">
      <p:transition p14:dur="0" advClick="0" advTm="5000">
        <p:sndAc>
          <p:stSnd>
            <p:snd r:embed="rId3"/>
          </p:stSnd>
        </p:sndAc>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endParaRPr lang="en-IN"/>
          </a:p>
        </p:txBody>
      </p:sp>
      <p:pic>
        <p:nvPicPr>
          <p:cNvPr id="2097158" name="Content Placeholder 4"/>
          <p:cNvPicPr>
            <a:picLocks noGrp="1" noChangeAspect="1"/>
          </p:cNvPicPr>
          <p:nvPr>
            <p:ph sz="quarter" idx="1"/>
          </p:nvPr>
        </p:nvPicPr>
        <p:blipFill>
          <a:blip r:embed="rId3"/>
          <a:srcRect b="12029"/>
          <a:stretch>
            <a:fillRect/>
          </a:stretch>
        </p:blipFill>
        <p:spPr>
          <a:xfrm>
            <a:off x="0" y="0"/>
            <a:ext cx="12191999" cy="6857999"/>
          </a:xfrm>
        </p:spPr>
      </p:pic>
      <p:sp>
        <p:nvSpPr>
          <p:cNvPr id="1048620" name="TextBox 2"/>
          <p:cNvSpPr txBox="1"/>
          <p:nvPr/>
        </p:nvSpPr>
        <p:spPr>
          <a:xfrm>
            <a:off x="186813" y="265471"/>
            <a:ext cx="7128387" cy="646331"/>
          </a:xfrm>
          <a:prstGeom prst="rect">
            <a:avLst/>
          </a:prstGeom>
          <a:noFill/>
        </p:spPr>
        <p:txBody>
          <a:bodyPr wrap="square" rtlCol="0">
            <a:spAutoFit/>
          </a:bodyPr>
          <a:lstStyle/>
          <a:p>
            <a:r>
              <a:rPr lang="en-IN" sz="3600" dirty="0">
                <a:latin typeface="Algerian" panose="04020705040A02060702" pitchFamily="82" charset="0"/>
              </a:rPr>
              <a:t>HARDWARE</a:t>
            </a:r>
            <a:r>
              <a:rPr lang="en-IN" sz="3600" b="1" dirty="0">
                <a:latin typeface="Algerian" panose="04020705040A02060702" pitchFamily="82" charset="0"/>
              </a:rPr>
              <a:t> </a:t>
            </a:r>
            <a:r>
              <a:rPr lang="en-IN" sz="3600" dirty="0">
                <a:latin typeface="Algerian" panose="04020705040A02060702" pitchFamily="82" charset="0"/>
              </a:rPr>
              <a:t>REQUIREMENT</a:t>
            </a:r>
          </a:p>
        </p:txBody>
      </p:sp>
      <p:sp>
        <p:nvSpPr>
          <p:cNvPr id="1048621" name="TextBox 3"/>
          <p:cNvSpPr txBox="1"/>
          <p:nvPr/>
        </p:nvSpPr>
        <p:spPr>
          <a:xfrm>
            <a:off x="186813" y="1130710"/>
            <a:ext cx="11552903" cy="5425440"/>
          </a:xfrm>
          <a:prstGeom prst="rect">
            <a:avLst/>
          </a:prstGeom>
          <a:noFill/>
        </p:spPr>
        <p:txBody>
          <a:bodyPr wrap="square" rtlCol="0">
            <a:spAutoFit/>
          </a:bodyPr>
          <a:lstStyle/>
          <a:p>
            <a:pPr marL="285750" indent="-285750">
              <a:buFont typeface="Wingdings" panose="05000000000000000000" pitchFamily="2" charset="2"/>
              <a:buChar char="Ø"/>
            </a:pPr>
            <a:r>
              <a:rPr lang="en-US" b="1" dirty="0"/>
              <a:t>Server Hardware</a:t>
            </a:r>
          </a:p>
          <a:p>
            <a:pPr>
              <a:buFont typeface="Arial" panose="020B0604020202020204" pitchFamily="34" charset="0"/>
              <a:buChar char="•"/>
            </a:pPr>
            <a:r>
              <a:rPr lang="en-US" b="1" dirty="0"/>
              <a:t>Purpose:</a:t>
            </a:r>
            <a:r>
              <a:rPr lang="en-US" dirty="0"/>
              <a:t> To host the application, database, and other services.</a:t>
            </a:r>
          </a:p>
          <a:p>
            <a:pPr>
              <a:buFont typeface="Arial" panose="020B0604020202020204" pitchFamily="34" charset="0"/>
              <a:buChar char="•"/>
            </a:pPr>
            <a:r>
              <a:rPr lang="en-US" b="1" dirty="0"/>
              <a:t>Specifications:</a:t>
            </a:r>
            <a:endParaRPr lang="en-US" dirty="0"/>
          </a:p>
          <a:p>
            <a:pPr marL="742950" lvl="1" indent="-285750">
              <a:buFont typeface="Arial" panose="020B0604020202020204" pitchFamily="34" charset="0"/>
              <a:buChar char="•"/>
            </a:pPr>
            <a:r>
              <a:rPr lang="en-US" b="1" dirty="0"/>
              <a:t>Processor:</a:t>
            </a:r>
            <a:r>
              <a:rPr lang="en-US" dirty="0"/>
              <a:t> Multi-core processors (e.g., Intel Xeon or AMD EPYC) for high performance.</a:t>
            </a:r>
          </a:p>
          <a:p>
            <a:pPr marL="742950" lvl="1" indent="-285750">
              <a:buFont typeface="Arial" panose="020B0604020202020204" pitchFamily="34" charset="0"/>
              <a:buChar char="•"/>
            </a:pPr>
            <a:r>
              <a:rPr lang="en-US" b="1" dirty="0"/>
              <a:t>RAM:</a:t>
            </a:r>
            <a:r>
              <a:rPr lang="en-US" dirty="0"/>
              <a:t> Minimum 16-32 GB (or more depending on the scale) for efficient data processing.</a:t>
            </a:r>
          </a:p>
          <a:p>
            <a:pPr marL="742950" lvl="1" indent="-285750">
              <a:buFont typeface="Arial" panose="020B0604020202020204" pitchFamily="34" charset="0"/>
              <a:buChar char="•"/>
            </a:pPr>
            <a:r>
              <a:rPr lang="en-US" b="1" dirty="0"/>
              <a:t>Storage:</a:t>
            </a:r>
            <a:r>
              <a:rPr lang="en-US" dirty="0"/>
              <a:t> SSDs for faster data access (1 TB or more, scalable as needed).</a:t>
            </a:r>
          </a:p>
          <a:p>
            <a:pPr marL="742950" lvl="1" indent="-285750">
              <a:buFont typeface="Arial" panose="020B0604020202020204" pitchFamily="34" charset="0"/>
              <a:buChar char="•"/>
            </a:pPr>
            <a:r>
              <a:rPr lang="en-US" b="1" dirty="0"/>
              <a:t>Network Interface:</a:t>
            </a:r>
            <a:r>
              <a:rPr lang="en-US" dirty="0"/>
              <a:t> Gigabit Ethernet for high-speed connectivity.</a:t>
            </a:r>
          </a:p>
          <a:p>
            <a:pPr marL="285750" indent="-285750">
              <a:buFont typeface="Wingdings" panose="05000000000000000000" pitchFamily="2" charset="2"/>
              <a:buChar char="Ø"/>
            </a:pPr>
            <a:r>
              <a:rPr lang="en-US" b="1" dirty="0"/>
              <a:t>Network Infrastructure</a:t>
            </a:r>
          </a:p>
          <a:p>
            <a:pPr>
              <a:buFont typeface="Arial" panose="020B0604020202020204" pitchFamily="34" charset="0"/>
              <a:buChar char="•"/>
            </a:pPr>
            <a:r>
              <a:rPr lang="en-US" b="1" dirty="0"/>
              <a:t>Purpose:</a:t>
            </a:r>
            <a:r>
              <a:rPr lang="en-US" dirty="0"/>
              <a:t> To facilitate secure communication between devices and the server.</a:t>
            </a:r>
          </a:p>
          <a:p>
            <a:pPr>
              <a:buFont typeface="Arial" panose="020B0604020202020204" pitchFamily="34" charset="0"/>
              <a:buChar char="•"/>
            </a:pPr>
            <a:r>
              <a:rPr lang="en-US" b="1" dirty="0"/>
              <a:t>Components:</a:t>
            </a:r>
            <a:endParaRPr lang="en-US" dirty="0"/>
          </a:p>
          <a:p>
            <a:pPr marL="742950" lvl="1" indent="-285750">
              <a:buFont typeface="Arial" panose="020B0604020202020204" pitchFamily="34" charset="0"/>
              <a:buChar char="•"/>
            </a:pPr>
            <a:r>
              <a:rPr lang="en-US" b="1" dirty="0"/>
              <a:t>Routers:</a:t>
            </a:r>
            <a:r>
              <a:rPr lang="en-US" dirty="0"/>
              <a:t> For directing data traffic between the network and the internet.</a:t>
            </a:r>
          </a:p>
          <a:p>
            <a:pPr marL="742950" lvl="1" indent="-285750">
              <a:buFont typeface="Arial" panose="020B0604020202020204" pitchFamily="34" charset="0"/>
              <a:buChar char="•"/>
            </a:pPr>
            <a:r>
              <a:rPr lang="en-US" b="1" dirty="0"/>
              <a:t>Switches:</a:t>
            </a:r>
            <a:r>
              <a:rPr lang="en-US" dirty="0"/>
              <a:t> To connect multiple devices within the local network.</a:t>
            </a:r>
          </a:p>
          <a:p>
            <a:pPr marL="742950" lvl="1" indent="-285750">
              <a:buFont typeface="Arial" panose="020B0604020202020204" pitchFamily="34" charset="0"/>
              <a:buChar char="•"/>
            </a:pPr>
            <a:r>
              <a:rPr lang="en-US" b="1" dirty="0"/>
              <a:t>Firewall:</a:t>
            </a:r>
            <a:r>
              <a:rPr lang="en-US" dirty="0"/>
              <a:t> Hardware firewall for enhanced security against external threats.</a:t>
            </a:r>
          </a:p>
          <a:p>
            <a:pPr marL="285750" indent="-285750">
              <a:buFont typeface="Wingdings" panose="05000000000000000000" pitchFamily="2" charset="2"/>
              <a:buChar char="Ø"/>
            </a:pPr>
            <a:r>
              <a:rPr lang="en-US" b="1" dirty="0"/>
              <a:t> Workstations/Client Devices</a:t>
            </a:r>
          </a:p>
          <a:p>
            <a:pPr>
              <a:buFont typeface="Arial" panose="020B0604020202020204" pitchFamily="34" charset="0"/>
              <a:buChar char="•"/>
            </a:pPr>
            <a:r>
              <a:rPr lang="en-US" b="1" dirty="0"/>
              <a:t>Purpose:</a:t>
            </a:r>
            <a:r>
              <a:rPr lang="en-US" dirty="0"/>
              <a:t> For healthcare professionals to access the system.</a:t>
            </a:r>
          </a:p>
          <a:p>
            <a:pPr>
              <a:buFont typeface="Arial" panose="020B0604020202020204" pitchFamily="34" charset="0"/>
              <a:buChar char="•"/>
            </a:pPr>
            <a:r>
              <a:rPr lang="en-US" b="1" dirty="0"/>
              <a:t>Specifications:</a:t>
            </a:r>
            <a:endParaRPr lang="en-US" dirty="0"/>
          </a:p>
          <a:p>
            <a:pPr marL="742950" lvl="1" indent="-285750">
              <a:buFont typeface="Arial" panose="020B0604020202020204" pitchFamily="34" charset="0"/>
              <a:buChar char="•"/>
            </a:pPr>
            <a:r>
              <a:rPr lang="en-US" b="1" dirty="0"/>
              <a:t>Computers:</a:t>
            </a:r>
            <a:r>
              <a:rPr lang="en-US" dirty="0"/>
              <a:t> Desktops or laptops with at least 8 GB of RAM and a modern processor (e.g., Intel i5 or AMD Ryzen 5).</a:t>
            </a:r>
          </a:p>
          <a:p>
            <a:pPr marL="742950" lvl="1" indent="-285750">
              <a:buFont typeface="Arial" panose="020B0604020202020204" pitchFamily="34" charset="0"/>
              <a:buChar char="•"/>
            </a:pPr>
            <a:r>
              <a:rPr lang="en-US" b="1" dirty="0"/>
              <a:t>Monitors:</a:t>
            </a:r>
            <a:r>
              <a:rPr lang="en-US" dirty="0"/>
              <a:t> Dual monitors recommended for improved productivity.</a:t>
            </a:r>
          </a:p>
          <a:p>
            <a:endParaRPr lang="en-IN" dirty="0"/>
          </a:p>
        </p:txBody>
      </p:sp>
    </p:spTree>
  </p:cSld>
  <p:clrMapOvr>
    <a:masterClrMapping/>
  </p:clrMapOvr>
  <p:transition spd="slow">
    <p:wipe/>
    <p:sndAc>
      <p:stSnd>
        <p:snd r:embed="rId2"/>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endParaRPr lang="en-IN"/>
          </a:p>
        </p:txBody>
      </p:sp>
      <p:pic>
        <p:nvPicPr>
          <p:cNvPr id="2097159" name="Content Placeholder 4"/>
          <p:cNvPicPr>
            <a:picLocks noGrp="1" noChangeAspect="1"/>
          </p:cNvPicPr>
          <p:nvPr>
            <p:ph sz="quarter" idx="1"/>
          </p:nvPr>
        </p:nvPicPr>
        <p:blipFill>
          <a:blip r:embed="rId3"/>
          <a:srcRect b="12029"/>
          <a:stretch>
            <a:fillRect/>
          </a:stretch>
        </p:blipFill>
        <p:spPr>
          <a:xfrm>
            <a:off x="0" y="0"/>
            <a:ext cx="12191999" cy="6857999"/>
          </a:xfrm>
        </p:spPr>
      </p:pic>
      <p:sp>
        <p:nvSpPr>
          <p:cNvPr id="1048623" name="TextBox 5"/>
          <p:cNvSpPr txBox="1"/>
          <p:nvPr/>
        </p:nvSpPr>
        <p:spPr>
          <a:xfrm>
            <a:off x="265471" y="1027906"/>
            <a:ext cx="11592232" cy="4524315"/>
          </a:xfrm>
          <a:prstGeom prst="rect">
            <a:avLst/>
          </a:prstGeom>
          <a:noFill/>
        </p:spPr>
        <p:txBody>
          <a:bodyPr wrap="square" rtlCol="0">
            <a:spAutoFit/>
          </a:bodyPr>
          <a:lstStyle/>
          <a:p>
            <a:pPr marL="285750" indent="-285750">
              <a:buFont typeface="Wingdings" panose="05000000000000000000" pitchFamily="2" charset="2"/>
              <a:buChar char="Ø"/>
            </a:pPr>
            <a:r>
              <a:rPr lang="en-US" b="1" dirty="0"/>
              <a:t> Scanners</a:t>
            </a:r>
          </a:p>
          <a:p>
            <a:pPr>
              <a:buFont typeface="Arial" panose="020B0604020202020204" pitchFamily="34" charset="0"/>
              <a:buChar char="•"/>
            </a:pPr>
            <a:r>
              <a:rPr lang="en-US" b="1" dirty="0"/>
              <a:t>Purpose:</a:t>
            </a:r>
            <a:r>
              <a:rPr lang="en-US" dirty="0"/>
              <a:t> To digitize paper-based medical documents for validation.</a:t>
            </a:r>
          </a:p>
          <a:p>
            <a:pPr>
              <a:buFont typeface="Arial" panose="020B0604020202020204" pitchFamily="34" charset="0"/>
              <a:buChar char="•"/>
            </a:pPr>
            <a:r>
              <a:rPr lang="en-US" b="1" dirty="0"/>
              <a:t>Specifications:</a:t>
            </a:r>
            <a:endParaRPr lang="en-US" dirty="0"/>
          </a:p>
          <a:p>
            <a:pPr marL="742950" lvl="1" indent="-285750">
              <a:buFont typeface="Arial" panose="020B0604020202020204" pitchFamily="34" charset="0"/>
              <a:buChar char="•"/>
            </a:pPr>
            <a:r>
              <a:rPr lang="en-US" b="1" dirty="0"/>
              <a:t>Type:</a:t>
            </a:r>
            <a:r>
              <a:rPr lang="en-US" dirty="0"/>
              <a:t> High-speed document scanners with OCR capabilities.</a:t>
            </a:r>
          </a:p>
          <a:p>
            <a:pPr marL="742950" lvl="1" indent="-285750">
              <a:buFont typeface="Arial" panose="020B0604020202020204" pitchFamily="34" charset="0"/>
              <a:buChar char="•"/>
            </a:pPr>
            <a:r>
              <a:rPr lang="en-US" b="1" dirty="0"/>
              <a:t>Features:</a:t>
            </a:r>
            <a:r>
              <a:rPr lang="en-US" dirty="0"/>
              <a:t> Duplex scanning and high resolution (at least 300 DPI).</a:t>
            </a:r>
          </a:p>
          <a:p>
            <a:pPr marL="285750" indent="-285750">
              <a:buFont typeface="Wingdings" panose="05000000000000000000" pitchFamily="2" charset="2"/>
              <a:buChar char="Ø"/>
            </a:pPr>
            <a:r>
              <a:rPr lang="en-US" b="1" dirty="0"/>
              <a:t>Backup and Storage Solutions</a:t>
            </a:r>
          </a:p>
          <a:p>
            <a:pPr>
              <a:buFont typeface="Arial" panose="020B0604020202020204" pitchFamily="34" charset="0"/>
              <a:buChar char="•"/>
            </a:pPr>
            <a:r>
              <a:rPr lang="en-US" b="1" dirty="0"/>
              <a:t>Purpose:</a:t>
            </a:r>
            <a:r>
              <a:rPr lang="en-US" dirty="0"/>
              <a:t> To securely store backups of medical documents and data.</a:t>
            </a:r>
          </a:p>
          <a:p>
            <a:pPr>
              <a:buFont typeface="Arial" panose="020B0604020202020204" pitchFamily="34" charset="0"/>
              <a:buChar char="•"/>
            </a:pPr>
            <a:r>
              <a:rPr lang="en-US" b="1" dirty="0"/>
              <a:t>Components:</a:t>
            </a:r>
            <a:endParaRPr lang="en-US" dirty="0"/>
          </a:p>
          <a:p>
            <a:pPr marL="742950" lvl="1" indent="-285750">
              <a:buFont typeface="Arial" panose="020B0604020202020204" pitchFamily="34" charset="0"/>
              <a:buChar char="•"/>
            </a:pPr>
            <a:r>
              <a:rPr lang="en-US" b="1" dirty="0"/>
              <a:t>NAS (Network Attached Storage):</a:t>
            </a:r>
            <a:r>
              <a:rPr lang="en-US" dirty="0"/>
              <a:t> For centralized backup and data storage.</a:t>
            </a:r>
          </a:p>
          <a:p>
            <a:pPr marL="742950" lvl="1" indent="-285750">
              <a:buFont typeface="Arial" panose="020B0604020202020204" pitchFamily="34" charset="0"/>
              <a:buChar char="•"/>
            </a:pPr>
            <a:r>
              <a:rPr lang="en-US" b="1" dirty="0"/>
              <a:t>External Backup Drives:</a:t>
            </a:r>
            <a:r>
              <a:rPr lang="en-US" dirty="0"/>
              <a:t> For off-site backup options</a:t>
            </a:r>
          </a:p>
          <a:p>
            <a:pPr marL="285750" indent="-285750">
              <a:buFont typeface="Wingdings" panose="05000000000000000000" pitchFamily="2" charset="2"/>
              <a:buChar char="Ø"/>
            </a:pPr>
            <a:r>
              <a:rPr lang="en-US" b="1" dirty="0"/>
              <a:t>Security Hardware</a:t>
            </a:r>
          </a:p>
          <a:p>
            <a:pPr>
              <a:buFont typeface="Arial" panose="020B0604020202020204" pitchFamily="34" charset="0"/>
              <a:buChar char="•"/>
            </a:pPr>
            <a:r>
              <a:rPr lang="en-US" b="1" dirty="0"/>
              <a:t>Purpose:</a:t>
            </a:r>
            <a:r>
              <a:rPr lang="en-US" dirty="0"/>
              <a:t> To enhance the security of the infrastructure.</a:t>
            </a:r>
          </a:p>
          <a:p>
            <a:pPr>
              <a:buFont typeface="Arial" panose="020B0604020202020204" pitchFamily="34" charset="0"/>
              <a:buChar char="•"/>
            </a:pPr>
            <a:r>
              <a:rPr lang="en-US" b="1" dirty="0"/>
              <a:t>Components:</a:t>
            </a:r>
            <a:endParaRPr lang="en-US" dirty="0"/>
          </a:p>
          <a:p>
            <a:pPr marL="742950" lvl="1" indent="-285750">
              <a:buFont typeface="Arial" panose="020B0604020202020204" pitchFamily="34" charset="0"/>
              <a:buChar char="•"/>
            </a:pPr>
            <a:r>
              <a:rPr lang="en-US" b="1" dirty="0"/>
              <a:t>Surge Protectors:</a:t>
            </a:r>
            <a:r>
              <a:rPr lang="en-US" dirty="0"/>
              <a:t> To protect hardware from power surges.</a:t>
            </a:r>
          </a:p>
          <a:p>
            <a:pPr marL="742950" lvl="1" indent="-285750">
              <a:buFont typeface="Arial" panose="020B0604020202020204" pitchFamily="34" charset="0"/>
              <a:buChar char="•"/>
            </a:pPr>
            <a:r>
              <a:rPr lang="en-US" b="1" dirty="0"/>
              <a:t>Uninterruptible Power Supply (UPS):</a:t>
            </a:r>
            <a:r>
              <a:rPr lang="en-US" dirty="0"/>
              <a:t> To provide backup power during outages.</a:t>
            </a:r>
          </a:p>
          <a:p>
            <a:endParaRPr lang="en-IN" dirty="0"/>
          </a:p>
        </p:txBody>
      </p:sp>
    </p:spTree>
  </p:cSld>
  <p:clrMapOvr>
    <a:masterClrMapping/>
  </p:clrMapOvr>
  <p:transition spd="slow">
    <p:wipe/>
    <p:sndAc>
      <p:stSnd>
        <p:snd r:embed="rId2"/>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p:txBody>
          <a:bodyPr/>
          <a:lstStyle/>
          <a:p>
            <a:endParaRPr lang="en-IN"/>
          </a:p>
        </p:txBody>
      </p:sp>
      <p:pic>
        <p:nvPicPr>
          <p:cNvPr id="2097160" name="Content Placeholder 4"/>
          <p:cNvPicPr>
            <a:picLocks noGrp="1" noChangeAspect="1"/>
          </p:cNvPicPr>
          <p:nvPr>
            <p:ph sz="quarter" idx="1"/>
          </p:nvPr>
        </p:nvPicPr>
        <p:blipFill>
          <a:blip r:embed="rId3"/>
          <a:srcRect b="12029"/>
          <a:stretch>
            <a:fillRect/>
          </a:stretch>
        </p:blipFill>
        <p:spPr>
          <a:xfrm>
            <a:off x="0" y="0"/>
            <a:ext cx="12191999" cy="6857999"/>
          </a:xfrm>
        </p:spPr>
      </p:pic>
      <p:sp>
        <p:nvSpPr>
          <p:cNvPr id="1048625" name="TextBox 3"/>
          <p:cNvSpPr txBox="1"/>
          <p:nvPr/>
        </p:nvSpPr>
        <p:spPr>
          <a:xfrm>
            <a:off x="299884" y="325904"/>
            <a:ext cx="7541342" cy="646331"/>
          </a:xfrm>
          <a:prstGeom prst="rect">
            <a:avLst/>
          </a:prstGeom>
          <a:noFill/>
        </p:spPr>
        <p:txBody>
          <a:bodyPr wrap="square" rtlCol="0">
            <a:spAutoFit/>
          </a:bodyPr>
          <a:lstStyle/>
          <a:p>
            <a:r>
              <a:rPr lang="en-IN" sz="3600" dirty="0">
                <a:latin typeface="Algerian" panose="04020705040A02060702" pitchFamily="82" charset="0"/>
              </a:rPr>
              <a:t>SOFTWARE</a:t>
            </a:r>
            <a:r>
              <a:rPr lang="en-IN" sz="3600" b="1" dirty="0"/>
              <a:t> </a:t>
            </a:r>
            <a:r>
              <a:rPr lang="en-IN" sz="3600" dirty="0">
                <a:latin typeface="Algerian" panose="04020705040A02060702" pitchFamily="82" charset="0"/>
              </a:rPr>
              <a:t>REQUIREMENT</a:t>
            </a:r>
          </a:p>
        </p:txBody>
      </p:sp>
      <p:sp>
        <p:nvSpPr>
          <p:cNvPr id="1048626" name="TextBox 11"/>
          <p:cNvSpPr txBox="1"/>
          <p:nvPr/>
        </p:nvSpPr>
        <p:spPr>
          <a:xfrm>
            <a:off x="299884" y="1371600"/>
            <a:ext cx="11729884" cy="358140"/>
          </a:xfrm>
          <a:prstGeom prst="rect">
            <a:avLst/>
          </a:prstGeom>
          <a:noFill/>
        </p:spPr>
        <p:txBody>
          <a:bodyPr wrap="square" rtlCol="0">
            <a:spAutoFit/>
          </a:bodyPr>
          <a:lstStyle/>
          <a:p>
            <a:endParaRPr lang="en-IN" dirty="0"/>
          </a:p>
        </p:txBody>
      </p:sp>
      <p:sp>
        <p:nvSpPr>
          <p:cNvPr id="1048627" name="TextBox 12"/>
          <p:cNvSpPr txBox="1"/>
          <p:nvPr/>
        </p:nvSpPr>
        <p:spPr>
          <a:xfrm>
            <a:off x="452284" y="1524000"/>
            <a:ext cx="11729884" cy="358140"/>
          </a:xfrm>
          <a:prstGeom prst="rect">
            <a:avLst/>
          </a:prstGeom>
          <a:noFill/>
        </p:spPr>
        <p:txBody>
          <a:bodyPr wrap="square" rtlCol="0">
            <a:spAutoFit/>
          </a:bodyPr>
          <a:lstStyle/>
          <a:p>
            <a:endParaRPr lang="en-IN" dirty="0"/>
          </a:p>
        </p:txBody>
      </p:sp>
      <p:sp>
        <p:nvSpPr>
          <p:cNvPr id="1048628" name="TextBox 13"/>
          <p:cNvSpPr txBox="1"/>
          <p:nvPr/>
        </p:nvSpPr>
        <p:spPr>
          <a:xfrm>
            <a:off x="604684" y="1676400"/>
            <a:ext cx="11729884" cy="358140"/>
          </a:xfrm>
          <a:prstGeom prst="rect">
            <a:avLst/>
          </a:prstGeom>
          <a:noFill/>
        </p:spPr>
        <p:txBody>
          <a:bodyPr wrap="square" rtlCol="0">
            <a:spAutoFit/>
          </a:bodyPr>
          <a:lstStyle/>
          <a:p>
            <a:endParaRPr lang="en-IN" dirty="0"/>
          </a:p>
        </p:txBody>
      </p:sp>
      <p:sp>
        <p:nvSpPr>
          <p:cNvPr id="1048629" name="TextBox 14"/>
          <p:cNvSpPr txBox="1"/>
          <p:nvPr/>
        </p:nvSpPr>
        <p:spPr>
          <a:xfrm>
            <a:off x="757084" y="1828800"/>
            <a:ext cx="11729884" cy="358140"/>
          </a:xfrm>
          <a:prstGeom prst="rect">
            <a:avLst/>
          </a:prstGeom>
          <a:noFill/>
        </p:spPr>
        <p:txBody>
          <a:bodyPr wrap="square" rtlCol="0">
            <a:spAutoFit/>
          </a:bodyPr>
          <a:lstStyle/>
          <a:p>
            <a:endParaRPr lang="en-IN" dirty="0"/>
          </a:p>
        </p:txBody>
      </p:sp>
      <p:sp>
        <p:nvSpPr>
          <p:cNvPr id="1048630" name="TextBox 15"/>
          <p:cNvSpPr txBox="1"/>
          <p:nvPr/>
        </p:nvSpPr>
        <p:spPr>
          <a:xfrm>
            <a:off x="909484" y="1981200"/>
            <a:ext cx="11729884" cy="358140"/>
          </a:xfrm>
          <a:prstGeom prst="rect">
            <a:avLst/>
          </a:prstGeom>
          <a:noFill/>
        </p:spPr>
        <p:txBody>
          <a:bodyPr wrap="square" rtlCol="0">
            <a:spAutoFit/>
          </a:bodyPr>
          <a:lstStyle/>
          <a:p>
            <a:endParaRPr lang="en-IN" dirty="0"/>
          </a:p>
        </p:txBody>
      </p:sp>
      <p:sp>
        <p:nvSpPr>
          <p:cNvPr id="1048631" name="TextBox 16"/>
          <p:cNvSpPr txBox="1"/>
          <p:nvPr/>
        </p:nvSpPr>
        <p:spPr>
          <a:xfrm>
            <a:off x="1061884" y="2133600"/>
            <a:ext cx="11729884" cy="358140"/>
          </a:xfrm>
          <a:prstGeom prst="rect">
            <a:avLst/>
          </a:prstGeom>
          <a:noFill/>
        </p:spPr>
        <p:txBody>
          <a:bodyPr wrap="square" rtlCol="0">
            <a:spAutoFit/>
          </a:bodyPr>
          <a:lstStyle/>
          <a:p>
            <a:endParaRPr lang="en-IN" dirty="0"/>
          </a:p>
        </p:txBody>
      </p:sp>
      <p:sp>
        <p:nvSpPr>
          <p:cNvPr id="1048632" name="TextBox 17"/>
          <p:cNvSpPr txBox="1"/>
          <p:nvPr/>
        </p:nvSpPr>
        <p:spPr>
          <a:xfrm>
            <a:off x="1214284" y="2286000"/>
            <a:ext cx="11729884" cy="358140"/>
          </a:xfrm>
          <a:prstGeom prst="rect">
            <a:avLst/>
          </a:prstGeom>
          <a:noFill/>
        </p:spPr>
        <p:txBody>
          <a:bodyPr wrap="square" rtlCol="0">
            <a:spAutoFit/>
          </a:bodyPr>
          <a:lstStyle/>
          <a:p>
            <a:endParaRPr lang="en-IN" dirty="0"/>
          </a:p>
        </p:txBody>
      </p:sp>
      <p:sp>
        <p:nvSpPr>
          <p:cNvPr id="1048633" name="TextBox 18"/>
          <p:cNvSpPr txBox="1"/>
          <p:nvPr/>
        </p:nvSpPr>
        <p:spPr>
          <a:xfrm>
            <a:off x="1366684" y="2438400"/>
            <a:ext cx="11729884" cy="358140"/>
          </a:xfrm>
          <a:prstGeom prst="rect">
            <a:avLst/>
          </a:prstGeom>
          <a:noFill/>
        </p:spPr>
        <p:txBody>
          <a:bodyPr wrap="square" rtlCol="0">
            <a:spAutoFit/>
          </a:bodyPr>
          <a:lstStyle/>
          <a:p>
            <a:endParaRPr lang="en-IN" dirty="0"/>
          </a:p>
        </p:txBody>
      </p:sp>
      <p:sp>
        <p:nvSpPr>
          <p:cNvPr id="1048634" name="TextBox 19"/>
          <p:cNvSpPr txBox="1"/>
          <p:nvPr/>
        </p:nvSpPr>
        <p:spPr>
          <a:xfrm>
            <a:off x="1519084" y="2590800"/>
            <a:ext cx="11729884" cy="358140"/>
          </a:xfrm>
          <a:prstGeom prst="rect">
            <a:avLst/>
          </a:prstGeom>
          <a:noFill/>
        </p:spPr>
        <p:txBody>
          <a:bodyPr wrap="square" rtlCol="0">
            <a:spAutoFit/>
          </a:bodyPr>
          <a:lstStyle/>
          <a:p>
            <a:endParaRPr lang="en-IN" dirty="0"/>
          </a:p>
        </p:txBody>
      </p:sp>
      <p:sp>
        <p:nvSpPr>
          <p:cNvPr id="1048635" name="TextBox 20"/>
          <p:cNvSpPr txBox="1"/>
          <p:nvPr/>
        </p:nvSpPr>
        <p:spPr>
          <a:xfrm>
            <a:off x="186813" y="1219200"/>
            <a:ext cx="11631561" cy="4892041"/>
          </a:xfrm>
          <a:prstGeom prst="rect">
            <a:avLst/>
          </a:prstGeom>
          <a:noFill/>
        </p:spPr>
        <p:txBody>
          <a:bodyPr wrap="square" rtlCol="0">
            <a:spAutoFit/>
          </a:bodyPr>
          <a:lstStyle/>
          <a:p>
            <a:pPr marL="285750" indent="-285750">
              <a:buFont typeface="Wingdings" panose="05000000000000000000" pitchFamily="2" charset="2"/>
              <a:buChar char="Ø"/>
            </a:pPr>
            <a:r>
              <a:rPr lang="en-IN" b="1" dirty="0"/>
              <a:t>Operating System</a:t>
            </a:r>
            <a:endParaRPr lang="en-IN" dirty="0"/>
          </a:p>
          <a:p>
            <a:pPr>
              <a:buFont typeface="Arial" panose="020B0604020202020204" pitchFamily="34" charset="0"/>
              <a:buChar char="•"/>
            </a:pPr>
            <a:r>
              <a:rPr lang="en-IN" b="1" dirty="0"/>
              <a:t>Server OS:</a:t>
            </a:r>
            <a:r>
              <a:rPr lang="en-IN" dirty="0"/>
              <a:t> Windows Server or Linux (e.g., Ubuntu Server, CentOS)</a:t>
            </a:r>
          </a:p>
          <a:p>
            <a:pPr>
              <a:buFont typeface="Arial" panose="020B0604020202020204" pitchFamily="34" charset="0"/>
              <a:buChar char="•"/>
            </a:pPr>
            <a:r>
              <a:rPr lang="en-IN" b="1" dirty="0"/>
              <a:t>Client OS:</a:t>
            </a:r>
            <a:r>
              <a:rPr lang="en-IN" dirty="0"/>
              <a:t> Windows, macOS, or Linux for user workstations</a:t>
            </a:r>
          </a:p>
          <a:p>
            <a:pPr marL="285750" indent="-285750">
              <a:buFont typeface="Wingdings" panose="05000000000000000000" pitchFamily="2" charset="2"/>
              <a:buChar char="Ø"/>
            </a:pPr>
            <a:r>
              <a:rPr lang="en-IN" b="1" dirty="0"/>
              <a:t>Database Management System (DBMS)</a:t>
            </a:r>
            <a:endParaRPr lang="en-IN" dirty="0"/>
          </a:p>
          <a:p>
            <a:pPr>
              <a:buFont typeface="Arial" panose="020B0604020202020204" pitchFamily="34" charset="0"/>
              <a:buChar char="•"/>
            </a:pPr>
            <a:r>
              <a:rPr lang="en-IN" b="1" dirty="0"/>
              <a:t>Options:</a:t>
            </a:r>
            <a:endParaRPr lang="en-IN" dirty="0"/>
          </a:p>
          <a:p>
            <a:pPr marL="742950" lvl="1" indent="-285750">
              <a:buFont typeface="Arial" panose="020B0604020202020204" pitchFamily="34" charset="0"/>
              <a:buChar char="•"/>
            </a:pPr>
            <a:r>
              <a:rPr lang="en-IN" dirty="0"/>
              <a:t>SQL Database: PostgreSQL or MySQL</a:t>
            </a:r>
          </a:p>
          <a:p>
            <a:pPr marL="742950" lvl="1" indent="-285750">
              <a:buFont typeface="Arial" panose="020B0604020202020204" pitchFamily="34" charset="0"/>
              <a:buChar char="•"/>
            </a:pPr>
            <a:r>
              <a:rPr lang="en-IN" dirty="0"/>
              <a:t>NoSQL Database: MongoDB (for unstructured data)</a:t>
            </a:r>
          </a:p>
          <a:p>
            <a:pPr marL="285750" indent="-285750">
              <a:buFont typeface="Wingdings" panose="05000000000000000000" pitchFamily="2" charset="2"/>
              <a:buChar char="Ø"/>
            </a:pPr>
            <a:r>
              <a:rPr lang="en-US" b="1" dirty="0"/>
              <a:t>Web Server</a:t>
            </a:r>
            <a:endParaRPr lang="en-US" dirty="0"/>
          </a:p>
          <a:p>
            <a:pPr>
              <a:buFont typeface="Arial" panose="020B0604020202020204" pitchFamily="34" charset="0"/>
              <a:buChar char="•"/>
            </a:pPr>
            <a:r>
              <a:rPr lang="en-US" b="1" dirty="0"/>
              <a:t>Options:</a:t>
            </a:r>
            <a:r>
              <a:rPr lang="en-US" dirty="0"/>
              <a:t> Apache or Nginx for hosting the application</a:t>
            </a:r>
          </a:p>
          <a:p>
            <a:pPr marL="285750" indent="-285750">
              <a:buFont typeface="Wingdings" panose="05000000000000000000" pitchFamily="2" charset="2"/>
              <a:buChar char="Ø"/>
            </a:pPr>
            <a:r>
              <a:rPr lang="en-IN" b="1" dirty="0"/>
              <a:t>Application Framework</a:t>
            </a:r>
            <a:endParaRPr lang="en-IN" dirty="0"/>
          </a:p>
          <a:p>
            <a:pPr>
              <a:buFont typeface="Arial" panose="020B0604020202020204" pitchFamily="34" charset="0"/>
              <a:buChar char="•"/>
            </a:pPr>
            <a:r>
              <a:rPr lang="en-IN" b="1" dirty="0"/>
              <a:t>Frontend:</a:t>
            </a:r>
            <a:r>
              <a:rPr lang="en-IN" dirty="0"/>
              <a:t> React, Angular, or Vue.js for user interface development</a:t>
            </a:r>
          </a:p>
          <a:p>
            <a:pPr>
              <a:buFont typeface="Arial" panose="020B0604020202020204" pitchFamily="34" charset="0"/>
              <a:buChar char="•"/>
            </a:pPr>
            <a:r>
              <a:rPr lang="en-IN" b="1" dirty="0"/>
              <a:t>Backend:</a:t>
            </a:r>
            <a:r>
              <a:rPr lang="en-IN" dirty="0"/>
              <a:t> Node.js, Python Flask, or Django for server-side logic</a:t>
            </a:r>
          </a:p>
          <a:p>
            <a:pPr marL="285750" indent="-285750">
              <a:buFont typeface="Wingdings" panose="05000000000000000000" pitchFamily="2" charset="2"/>
              <a:buChar char="Ø"/>
            </a:pPr>
            <a:r>
              <a:rPr lang="en-US" b="1" dirty="0"/>
              <a:t>Document Management System (DMS)</a:t>
            </a:r>
            <a:endParaRPr lang="en-US" dirty="0"/>
          </a:p>
          <a:p>
            <a:pPr>
              <a:buFont typeface="Arial" panose="020B0604020202020204" pitchFamily="34" charset="0"/>
              <a:buChar char="•"/>
            </a:pPr>
            <a:r>
              <a:rPr lang="en-US" dirty="0"/>
              <a:t>Software for organizing, storing, and retrieving medical documents</a:t>
            </a:r>
          </a:p>
          <a:p>
            <a:pPr>
              <a:buFont typeface="Arial" panose="020B0604020202020204" pitchFamily="34" charset="0"/>
              <a:buChar char="•"/>
            </a:pPr>
            <a:r>
              <a:rPr lang="en-US" dirty="0"/>
              <a:t>Examples: M-Files, </a:t>
            </a:r>
            <a:r>
              <a:rPr lang="en-US" dirty="0" err="1"/>
              <a:t>DocuWare</a:t>
            </a:r>
            <a:r>
              <a:rPr lang="en-US" dirty="0"/>
              <a:t> (if integrating third-party solutions)</a:t>
            </a:r>
          </a:p>
          <a:p>
            <a:pPr marL="285750" indent="-285750">
              <a:buFont typeface="Wingdings" panose="05000000000000000000" pitchFamily="2" charset="2"/>
              <a:buChar char="Ø"/>
            </a:pPr>
            <a:r>
              <a:rPr lang="en-US" b="1" dirty="0"/>
              <a:t>Scanning and OCR Software</a:t>
            </a:r>
            <a:endParaRPr lang="en-US" dirty="0"/>
          </a:p>
          <a:p>
            <a:pPr>
              <a:buFont typeface="Arial" panose="020B0604020202020204" pitchFamily="34" charset="0"/>
              <a:buChar char="•"/>
            </a:pPr>
            <a:r>
              <a:rPr lang="en-US" b="1" dirty="0"/>
              <a:t>Examples:</a:t>
            </a:r>
            <a:r>
              <a:rPr lang="en-US" dirty="0"/>
              <a:t> ABBYY FineReader or Tesseract for optical character recognition</a:t>
            </a:r>
          </a:p>
          <a:p>
            <a:endParaRPr lang="en-IN" dirty="0"/>
          </a:p>
        </p:txBody>
      </p:sp>
    </p:spTree>
  </p:cSld>
  <p:clrMapOvr>
    <a:masterClrMapping/>
  </p:clrMapOvr>
  <p:transition spd="slow">
    <p:wipe/>
    <p:sndAc>
      <p:stSnd>
        <p:snd r:embed="rId2"/>
      </p:stSnd>
    </p:sndAc>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51</TotalTime>
  <Words>1870</Words>
  <Application>Microsoft Office PowerPoint</Application>
  <PresentationFormat>Custom</PresentationFormat>
  <Paragraphs>136</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Civic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Rithvik Nag</dc:creator>
  <cp:lastModifiedBy>Admin</cp:lastModifiedBy>
  <cp:revision>12</cp:revision>
  <dcterms:created xsi:type="dcterms:W3CDTF">2024-10-12T16:18:55Z</dcterms:created>
  <dcterms:modified xsi:type="dcterms:W3CDTF">2024-10-18T10:24:25Z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0fc57d606e864e68b7b21da5ccb4970e</vt:lpwstr>
  </property>
</Properties>
</file>