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67" r:id="rId2"/>
    <p:sldId id="257" r:id="rId3"/>
    <p:sldId id="287" r:id="rId4"/>
    <p:sldId id="259" r:id="rId5"/>
    <p:sldId id="261" r:id="rId6"/>
    <p:sldId id="268" r:id="rId7"/>
    <p:sldId id="262" r:id="rId8"/>
    <p:sldId id="263" r:id="rId9"/>
    <p:sldId id="269" r:id="rId10"/>
    <p:sldId id="270" r:id="rId11"/>
    <p:sldId id="271" r:id="rId12"/>
    <p:sldId id="296" r:id="rId13"/>
    <p:sldId id="297" r:id="rId14"/>
    <p:sldId id="298" r:id="rId15"/>
    <p:sldId id="272" r:id="rId16"/>
    <p:sldId id="277" r:id="rId17"/>
    <p:sldId id="278" r:id="rId18"/>
    <p:sldId id="279" r:id="rId19"/>
    <p:sldId id="276" r:id="rId20"/>
    <p:sldId id="280" r:id="rId21"/>
    <p:sldId id="281" r:id="rId22"/>
    <p:sldId id="282" r:id="rId23"/>
    <p:sldId id="283" r:id="rId24"/>
    <p:sldId id="284" r:id="rId25"/>
    <p:sldId id="285" r:id="rId26"/>
    <p:sldId id="286" r:id="rId27"/>
    <p:sldId id="273" r:id="rId28"/>
    <p:sldId id="288" r:id="rId29"/>
    <p:sldId id="289" r:id="rId30"/>
    <p:sldId id="290" r:id="rId31"/>
    <p:sldId id="291" r:id="rId32"/>
    <p:sldId id="292" r:id="rId33"/>
    <p:sldId id="293" r:id="rId34"/>
    <p:sldId id="294" r:id="rId35"/>
    <p:sldId id="295" r:id="rId36"/>
    <p:sldId id="300" r:id="rId37"/>
    <p:sldId id="301" r:id="rId38"/>
    <p:sldId id="302" r:id="rId39"/>
    <p:sldId id="303" r:id="rId40"/>
    <p:sldId id="265" r:id="rId41"/>
    <p:sldId id="275" r:id="rId42"/>
    <p:sldId id="274" r:id="rId43"/>
    <p:sldId id="26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A971C-6976-401B-98B6-B81F81B73958}" v="10" dt="2024-11-06T16:10:11.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36437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288981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983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150045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637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330331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3248507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5204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277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C6C0-A237-4B50-9DE7-8AF411AC79AF}"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293827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5C6C0-A237-4B50-9DE7-8AF411AC79AF}"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31986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5C6C0-A237-4B50-9DE7-8AF411AC79AF}"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267740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5C6C0-A237-4B50-9DE7-8AF411AC79AF}"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282795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5C6C0-A237-4B50-9DE7-8AF411AC79AF}"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47525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5C6C0-A237-4B50-9DE7-8AF411AC79AF}"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90B5E-C3BE-4667-B3A0-FFA802B1252E}" type="slidenum">
              <a:rPr lang="en-IN" smtClean="0"/>
              <a:t>‹#›</a:t>
            </a:fld>
            <a:endParaRPr lang="en-IN"/>
          </a:p>
        </p:txBody>
      </p:sp>
    </p:spTree>
    <p:extLst>
      <p:ext uri="{BB962C8B-B14F-4D97-AF65-F5344CB8AC3E}">
        <p14:creationId xmlns:p14="http://schemas.microsoft.com/office/powerpoint/2010/main" val="412167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90B5E-C3BE-4667-B3A0-FFA802B1252E}" type="slidenum">
              <a:rPr lang="en-IN" smtClean="0"/>
              <a:t>‹#›</a:t>
            </a:fld>
            <a:endParaRPr lang="en-IN"/>
          </a:p>
        </p:txBody>
      </p:sp>
      <p:sp>
        <p:nvSpPr>
          <p:cNvPr id="5" name="Date Placeholder 4"/>
          <p:cNvSpPr>
            <a:spLocks noGrp="1"/>
          </p:cNvSpPr>
          <p:nvPr>
            <p:ph type="dt" sz="half" idx="10"/>
          </p:nvPr>
        </p:nvSpPr>
        <p:spPr/>
        <p:txBody>
          <a:bodyPr/>
          <a:lstStyle/>
          <a:p>
            <a:fld id="{C4B5C6C0-A237-4B50-9DE7-8AF411AC79AF}" type="datetimeFigureOut">
              <a:rPr lang="en-IN" smtClean="0"/>
              <a:t>24-03-2025</a:t>
            </a:fld>
            <a:endParaRPr lang="en-IN"/>
          </a:p>
        </p:txBody>
      </p:sp>
    </p:spTree>
    <p:extLst>
      <p:ext uri="{BB962C8B-B14F-4D97-AF65-F5344CB8AC3E}">
        <p14:creationId xmlns:p14="http://schemas.microsoft.com/office/powerpoint/2010/main" val="179110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5C6C0-A237-4B50-9DE7-8AF411AC79AF}" type="datetimeFigureOut">
              <a:rPr lang="en-IN" smtClean="0"/>
              <a:t>24-03-2025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E90B5E-C3BE-4667-B3A0-FFA802B1252E}" type="slidenum">
              <a:rPr lang="en-IN" smtClean="0"/>
              <a:t>‹#›</a:t>
            </a:fld>
            <a:endParaRPr lang="en-IN"/>
          </a:p>
        </p:txBody>
      </p:sp>
    </p:spTree>
    <p:extLst>
      <p:ext uri="{BB962C8B-B14F-4D97-AF65-F5344CB8AC3E}">
        <p14:creationId xmlns:p14="http://schemas.microsoft.com/office/powerpoint/2010/main" val="357603943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8000/index.htm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4ED47-9271-0A94-C212-46A07A273BE3}"/>
              </a:ext>
            </a:extLst>
          </p:cNvPr>
          <p:cNvSpPr>
            <a:spLocks noGrp="1" noChangeArrowheads="1"/>
          </p:cNvSpPr>
          <p:nvPr>
            <p:ph type="title"/>
          </p:nvPr>
        </p:nvSpPr>
        <p:spPr bwMode="auto">
          <a:xfrm>
            <a:off x="2674373" y="-636227"/>
            <a:ext cx="6331975" cy="3001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3976370" algn="l"/>
              </a:tabLst>
              <a:defRPr>
                <a:solidFill>
                  <a:schemeClr val="tx1"/>
                </a:solidFill>
                <a:latin typeface="Arial" panose="020B0604020202020204" pitchFamily="34" charset="0"/>
              </a:defRPr>
            </a:lvl1pPr>
            <a:lvl2pPr eaLnBrk="0" fontAlgn="base" hangingPunct="0">
              <a:spcBef>
                <a:spcPct val="0"/>
              </a:spcBef>
              <a:spcAft>
                <a:spcPct val="0"/>
              </a:spcAft>
              <a:tabLst>
                <a:tab pos="3976370" algn="l"/>
              </a:tabLst>
              <a:defRPr>
                <a:solidFill>
                  <a:schemeClr val="tx1"/>
                </a:solidFill>
                <a:latin typeface="Arial" panose="020B0604020202020204" pitchFamily="34" charset="0"/>
              </a:defRPr>
            </a:lvl2pPr>
            <a:lvl3pPr eaLnBrk="0" fontAlgn="base" hangingPunct="0">
              <a:spcBef>
                <a:spcPct val="0"/>
              </a:spcBef>
              <a:spcAft>
                <a:spcPct val="0"/>
              </a:spcAft>
              <a:tabLst>
                <a:tab pos="3976370" algn="l"/>
              </a:tabLst>
              <a:defRPr>
                <a:solidFill>
                  <a:schemeClr val="tx1"/>
                </a:solidFill>
                <a:latin typeface="Arial" panose="020B0604020202020204" pitchFamily="34" charset="0"/>
              </a:defRPr>
            </a:lvl3pPr>
            <a:lvl4pPr eaLnBrk="0" fontAlgn="base" hangingPunct="0">
              <a:spcBef>
                <a:spcPct val="0"/>
              </a:spcBef>
              <a:spcAft>
                <a:spcPct val="0"/>
              </a:spcAft>
              <a:tabLst>
                <a:tab pos="3976370" algn="l"/>
              </a:tabLst>
              <a:defRPr>
                <a:solidFill>
                  <a:schemeClr val="tx1"/>
                </a:solidFill>
                <a:latin typeface="Arial" panose="020B0604020202020204" pitchFamily="34" charset="0"/>
              </a:defRPr>
            </a:lvl4pPr>
            <a:lvl5pPr eaLnBrk="0" fontAlgn="base" hangingPunct="0">
              <a:spcBef>
                <a:spcPct val="0"/>
              </a:spcBef>
              <a:spcAft>
                <a:spcPct val="0"/>
              </a:spcAft>
              <a:tabLst>
                <a:tab pos="3976370" algn="l"/>
              </a:tabLst>
              <a:defRPr>
                <a:solidFill>
                  <a:schemeClr val="tx1"/>
                </a:solidFill>
                <a:latin typeface="Arial" panose="020B0604020202020204" pitchFamily="34" charset="0"/>
              </a:defRPr>
            </a:lvl5pPr>
            <a:lvl6pPr eaLnBrk="0" fontAlgn="base" hangingPunct="0">
              <a:spcBef>
                <a:spcPct val="0"/>
              </a:spcBef>
              <a:spcAft>
                <a:spcPct val="0"/>
              </a:spcAft>
              <a:tabLst>
                <a:tab pos="3976370" algn="l"/>
              </a:tabLst>
              <a:defRPr>
                <a:solidFill>
                  <a:schemeClr val="tx1"/>
                </a:solidFill>
                <a:latin typeface="Arial" panose="020B0604020202020204" pitchFamily="34" charset="0"/>
              </a:defRPr>
            </a:lvl6pPr>
            <a:lvl7pPr eaLnBrk="0" fontAlgn="base" hangingPunct="0">
              <a:spcBef>
                <a:spcPct val="0"/>
              </a:spcBef>
              <a:spcAft>
                <a:spcPct val="0"/>
              </a:spcAft>
              <a:tabLst>
                <a:tab pos="3976370" algn="l"/>
              </a:tabLst>
              <a:defRPr>
                <a:solidFill>
                  <a:schemeClr val="tx1"/>
                </a:solidFill>
                <a:latin typeface="Arial" panose="020B0604020202020204" pitchFamily="34" charset="0"/>
              </a:defRPr>
            </a:lvl7pPr>
            <a:lvl8pPr eaLnBrk="0" fontAlgn="base" hangingPunct="0">
              <a:spcBef>
                <a:spcPct val="0"/>
              </a:spcBef>
              <a:spcAft>
                <a:spcPct val="0"/>
              </a:spcAft>
              <a:tabLst>
                <a:tab pos="3976370" algn="l"/>
              </a:tabLst>
              <a:defRPr>
                <a:solidFill>
                  <a:schemeClr val="tx1"/>
                </a:solidFill>
                <a:latin typeface="Arial" panose="020B0604020202020204" pitchFamily="34" charset="0"/>
              </a:defRPr>
            </a:lvl8pPr>
            <a:lvl9pPr eaLnBrk="0" fontAlgn="base" hangingPunct="0">
              <a:spcBef>
                <a:spcPct val="0"/>
              </a:spcBef>
              <a:spcAft>
                <a:spcPct val="0"/>
              </a:spcAft>
              <a:tabLst>
                <a:tab pos="3976370" algn="l"/>
              </a:tabLst>
              <a:defRPr>
                <a:solidFill>
                  <a:schemeClr val="tx1"/>
                </a:solidFill>
                <a:latin typeface="Arial" panose="020B0604020202020204" pitchFamily="34" charset="0"/>
              </a:defRPr>
            </a:lvl9p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CMR TECHNICAL CAMPUS</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UGC (Autonomous)</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Kandlakoya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Medchal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Road, Hyd-501 401</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Major Project Review</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altLang="en-US" sz="2000" b="1" dirty="0">
              <a:latin typeface="Times New Roman" panose="02020603050405020304" pitchFamily="18" charset="0"/>
              <a:cs typeface="Times New Roman" panose="02020603050405020304" pitchFamily="18" charset="0"/>
            </a:endParaRPr>
          </a:p>
        </p:txBody>
      </p:sp>
      <p:sp>
        <p:nvSpPr>
          <p:cNvPr id="8" name="TextBox 9">
            <a:extLst>
              <a:ext uri="{FF2B5EF4-FFF2-40B4-BE49-F238E27FC236}">
                <a16:creationId xmlns:a16="http://schemas.microsoft.com/office/drawing/2014/main" id="{71BF997D-504F-58D8-CE1A-843287BC16FA}"/>
              </a:ext>
            </a:extLst>
          </p:cNvPr>
          <p:cNvSpPr txBox="1">
            <a:spLocks noGrp="1"/>
          </p:cNvSpPr>
          <p:nvPr>
            <p:ph idx="1"/>
          </p:nvPr>
        </p:nvSpPr>
        <p:spPr>
          <a:xfrm>
            <a:off x="838200" y="1529509"/>
            <a:ext cx="10515600" cy="62765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07000"/>
              </a:lnSpc>
              <a:spcAft>
                <a:spcPts val="800"/>
              </a:spcAft>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ctr">
              <a:spcAft>
                <a:spcPts val="800"/>
              </a:spcAft>
              <a:buNone/>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DETECTION OF PHISHING WEBSITE USING SVM </a:t>
            </a:r>
          </a:p>
          <a:p>
            <a:pPr indent="0" algn="ctr">
              <a:spcAft>
                <a:spcPts val="800"/>
              </a:spcAft>
              <a:buNone/>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AND LIGHT GBM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ALGORITHM</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indent="0" algn="ctr">
              <a:lnSpc>
                <a:spcPct val="100000"/>
              </a:lnSpc>
              <a:spcAft>
                <a:spcPts val="800"/>
              </a:spcAft>
              <a:buNone/>
            </a:pPr>
            <a:r>
              <a:rPr lang="en-IN" sz="2800" b="1" dirty="0">
                <a:latin typeface="Times New Roman" panose="02020603050405020304" pitchFamily="18" charset="0"/>
                <a:ea typeface="Calibri" panose="020F0502020204030204" pitchFamily="34" charset="0"/>
                <a:cs typeface="Times New Roman" panose="02020603050405020304" pitchFamily="18" charset="0"/>
              </a:rPr>
              <a:t>Batch no:09</a:t>
            </a:r>
          </a:p>
          <a:p>
            <a:pPr indent="0">
              <a:buNone/>
            </a:pPr>
            <a:r>
              <a:rPr lang="en-IN" b="1" dirty="0">
                <a:latin typeface="Times New Roman" panose="02020603050405020304" pitchFamily="18" charset="0"/>
                <a:cs typeface="Times New Roman" panose="02020603050405020304" pitchFamily="18" charset="0"/>
              </a:rPr>
              <a:t>     Project Coordinator</a:t>
            </a:r>
            <a:r>
              <a:rPr lang="en-IN" dirty="0">
                <a:latin typeface="Times New Roman" panose="02020603050405020304" pitchFamily="18" charset="0"/>
                <a:cs typeface="Times New Roman" panose="02020603050405020304" pitchFamily="18" charset="0"/>
              </a:rPr>
              <a:t>:</a:t>
            </a:r>
          </a:p>
          <a:p>
            <a:pPr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Narsimharao</a:t>
            </a:r>
            <a:r>
              <a:rPr lang="en-IN" dirty="0">
                <a:latin typeface="Times New Roman" panose="02020603050405020304" pitchFamily="18" charset="0"/>
                <a:cs typeface="Times New Roman" panose="02020603050405020304" pitchFamily="18" charset="0"/>
              </a:rPr>
              <a:t> </a:t>
            </a:r>
          </a:p>
          <a:p>
            <a:pPr indent="0">
              <a:buNone/>
            </a:pPr>
            <a:r>
              <a:rPr lang="en-IN" dirty="0">
                <a:latin typeface="Times New Roman" panose="02020603050405020304" pitchFamily="18" charset="0"/>
                <a:cs typeface="Times New Roman" panose="02020603050405020304" pitchFamily="18" charset="0"/>
              </a:rPr>
              <a:t>     (Associate Professor)</a:t>
            </a:r>
          </a:p>
          <a:p>
            <a:pPr indent="0">
              <a:buNone/>
            </a:pPr>
            <a:endParaRPr lang="en-IN" dirty="0">
              <a:latin typeface="Times New Roman" panose="02020603050405020304" pitchFamily="18" charset="0"/>
              <a:cs typeface="Times New Roman" panose="02020603050405020304" pitchFamily="18" charset="0"/>
            </a:endParaRPr>
          </a:p>
          <a:p>
            <a:pPr indent="0">
              <a:buNone/>
            </a:pPr>
            <a:r>
              <a:rPr lang="en-IN" b="1" dirty="0">
                <a:latin typeface="Times New Roman" panose="02020603050405020304" pitchFamily="18" charset="0"/>
                <a:cs typeface="Times New Roman" panose="02020603050405020304" pitchFamily="18" charset="0"/>
              </a:rPr>
              <a:t>    Under the guidance:</a:t>
            </a:r>
          </a:p>
          <a:p>
            <a:pPr indent="0">
              <a:buNone/>
            </a:pPr>
            <a:r>
              <a:rPr lang="en-IN" dirty="0">
                <a:latin typeface="Times New Roman" panose="02020603050405020304" pitchFamily="18" charset="0"/>
                <a:cs typeface="Times New Roman" panose="02020603050405020304" pitchFamily="18" charset="0"/>
              </a:rPr>
              <a:t>      A. Kiran Kumar </a:t>
            </a:r>
          </a:p>
          <a:p>
            <a:pPr indent="0">
              <a:buNone/>
            </a:pPr>
            <a:r>
              <a:rPr lang="en-IN" dirty="0">
                <a:latin typeface="Times New Roman" panose="02020603050405020304" pitchFamily="18" charset="0"/>
                <a:cs typeface="Times New Roman" panose="02020603050405020304" pitchFamily="18" charset="0"/>
              </a:rPr>
              <a:t>     (Assistant Professor)</a:t>
            </a:r>
          </a:p>
          <a:p>
            <a:pPr indent="0">
              <a:buNone/>
            </a:pPr>
            <a:endParaRPr lang="en-IN" dirty="0">
              <a:latin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A097D6F-3633-082C-125E-D06BB316113E}"/>
              </a:ext>
            </a:extLst>
          </p:cNvPr>
          <p:cNvPicPr>
            <a:picLocks noChangeAspect="1"/>
          </p:cNvPicPr>
          <p:nvPr/>
        </p:nvPicPr>
        <p:blipFill>
          <a:blip r:embed="rId2"/>
          <a:stretch>
            <a:fillRect/>
          </a:stretch>
        </p:blipFill>
        <p:spPr>
          <a:xfrm>
            <a:off x="782328" y="412733"/>
            <a:ext cx="1432684" cy="1161934"/>
          </a:xfrm>
          <a:prstGeom prst="rect">
            <a:avLst/>
          </a:prstGeom>
        </p:spPr>
      </p:pic>
      <p:pic>
        <p:nvPicPr>
          <p:cNvPr id="6" name="Picture 5">
            <a:extLst>
              <a:ext uri="{FF2B5EF4-FFF2-40B4-BE49-F238E27FC236}">
                <a16:creationId xmlns:a16="http://schemas.microsoft.com/office/drawing/2014/main" id="{F59DB533-2D45-237B-1CB0-457D2999251F}"/>
              </a:ext>
            </a:extLst>
          </p:cNvPr>
          <p:cNvPicPr>
            <a:picLocks noChangeAspect="1"/>
          </p:cNvPicPr>
          <p:nvPr/>
        </p:nvPicPr>
        <p:blipFill>
          <a:blip r:embed="rId3"/>
          <a:stretch>
            <a:fillRect/>
          </a:stretch>
        </p:blipFill>
        <p:spPr>
          <a:xfrm>
            <a:off x="10172740" y="238480"/>
            <a:ext cx="929721" cy="495343"/>
          </a:xfrm>
          <a:prstGeom prst="rect">
            <a:avLst/>
          </a:prstGeom>
        </p:spPr>
      </p:pic>
      <p:pic>
        <p:nvPicPr>
          <p:cNvPr id="7" name="Picture 6">
            <a:extLst>
              <a:ext uri="{FF2B5EF4-FFF2-40B4-BE49-F238E27FC236}">
                <a16:creationId xmlns:a16="http://schemas.microsoft.com/office/drawing/2014/main" id="{66B7481D-2DEB-34AA-BFC9-6B95E5EF62E6}"/>
              </a:ext>
            </a:extLst>
          </p:cNvPr>
          <p:cNvPicPr>
            <a:picLocks noChangeAspect="1"/>
          </p:cNvPicPr>
          <p:nvPr/>
        </p:nvPicPr>
        <p:blipFill>
          <a:blip r:embed="rId4"/>
          <a:stretch>
            <a:fillRect/>
          </a:stretch>
        </p:blipFill>
        <p:spPr>
          <a:xfrm>
            <a:off x="9925070" y="591602"/>
            <a:ext cx="1425063" cy="983065"/>
          </a:xfrm>
          <a:prstGeom prst="rect">
            <a:avLst/>
          </a:prstGeom>
        </p:spPr>
      </p:pic>
      <p:sp>
        <p:nvSpPr>
          <p:cNvPr id="10" name="TextBox 3">
            <a:extLst>
              <a:ext uri="{FF2B5EF4-FFF2-40B4-BE49-F238E27FC236}">
                <a16:creationId xmlns:a16="http://schemas.microsoft.com/office/drawing/2014/main" id="{0DF66B6A-650F-8D10-BB9D-549F25FE49F1}"/>
              </a:ext>
            </a:extLst>
          </p:cNvPr>
          <p:cNvSpPr txBox="1"/>
          <p:nvPr/>
        </p:nvSpPr>
        <p:spPr>
          <a:xfrm>
            <a:off x="7568563" y="4451502"/>
            <a:ext cx="3785235" cy="147955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pt-BR" b="1" dirty="0">
                <a:latin typeface="Times New Roman" panose="02020603050405020304" pitchFamily="18" charset="0"/>
                <a:cs typeface="Times New Roman" panose="02020603050405020304" pitchFamily="18" charset="0"/>
              </a:rPr>
              <a:t>Presented By:</a:t>
            </a:r>
          </a:p>
          <a:p>
            <a:pPr lvl="1">
              <a:lnSpc>
                <a:spcPct val="150000"/>
              </a:lnSpc>
            </a:pPr>
            <a:r>
              <a:rPr lang="pt-BR" dirty="0">
                <a:latin typeface="Times New Roman" panose="02020603050405020304" pitchFamily="18" charset="0"/>
                <a:cs typeface="Times New Roman" panose="02020603050405020304" pitchFamily="18" charset="0"/>
              </a:rPr>
              <a:t>B.Bhavya Sri (227R5A0524) D.Vamshi (217R1A05M1) T.Vishwa Teja (217R1A05R2)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05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3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BF976E3E-E3CB-07FA-2C25-57ECBC5C9B79}"/>
              </a:ext>
            </a:extLst>
          </p:cNvPr>
          <p:cNvSpPr txBox="1"/>
          <p:nvPr/>
        </p:nvSpPr>
        <p:spPr>
          <a:xfrm>
            <a:off x="-167149" y="-156111"/>
            <a:ext cx="12192000" cy="1320800"/>
          </a:xfrm>
          <a:prstGeom prst="rect">
            <a:avLst/>
          </a:prstGeom>
        </p:spPr>
        <p:txBody>
          <a:bodyPr vert="horz" lIns="91440" tIns="45720" rIns="91440" bIns="45720" rtlCol="0" anchor="ctr">
            <a:normAutofit/>
          </a:bodyPr>
          <a:lstStyle/>
          <a:p>
            <a:pPr algn="ctr">
              <a:spcBef>
                <a:spcPct val="0"/>
              </a:spcBef>
              <a:spcAft>
                <a:spcPts val="600"/>
              </a:spcAft>
            </a:pPr>
            <a:r>
              <a:rPr lang="en-US" sz="3200" b="1" dirty="0">
                <a:solidFill>
                  <a:schemeClr val="accent1"/>
                </a:solidFill>
                <a:latin typeface="Times New Roman" panose="02020603050405020304" pitchFamily="18" charset="0"/>
                <a:ea typeface="+mj-ea"/>
                <a:cs typeface="Times New Roman" panose="02020603050405020304" pitchFamily="18" charset="0"/>
              </a:rPr>
              <a:t>MODULES</a:t>
            </a:r>
          </a:p>
        </p:txBody>
      </p:sp>
      <p:sp>
        <p:nvSpPr>
          <p:cNvPr id="3" name="TextBox 2">
            <a:extLst>
              <a:ext uri="{FF2B5EF4-FFF2-40B4-BE49-F238E27FC236}">
                <a16:creationId xmlns:a16="http://schemas.microsoft.com/office/drawing/2014/main" id="{D34851AB-19F6-1A98-2D15-2BE8E86C3F5D}"/>
              </a:ext>
            </a:extLst>
          </p:cNvPr>
          <p:cNvSpPr txBox="1"/>
          <p:nvPr/>
        </p:nvSpPr>
        <p:spPr>
          <a:xfrm>
            <a:off x="448733" y="1008899"/>
            <a:ext cx="11211385" cy="5857568"/>
          </a:xfrm>
          <a:prstGeom prst="rect">
            <a:avLst/>
          </a:prstGeom>
        </p:spPr>
        <p:txBody>
          <a:bodyPr vert="horz" lIns="91440" tIns="45720" rIns="91440" bIns="45720" rtlCol="0">
            <a:normAutofit lnSpcReduction="10000"/>
          </a:bodyPr>
          <a:lstStyle/>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Data Collection and </a:t>
            </a: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Preprocessing:</a:t>
            </a:r>
            <a:r>
              <a:rPr lang="en-US" sz="1600" dirty="0" err="1">
                <a:latin typeface="Times New Roman" panose="02020603050405020304" pitchFamily="18" charset="0"/>
                <a:cs typeface="Times New Roman" panose="02020603050405020304" pitchFamily="18" charset="0"/>
              </a:rPr>
              <a:t>Collect</a:t>
            </a:r>
            <a:r>
              <a:rPr lang="en-US" sz="1600" dirty="0">
                <a:latin typeface="Times New Roman" panose="02020603050405020304" pitchFamily="18" charset="0"/>
                <a:cs typeface="Times New Roman" panose="02020603050405020304" pitchFamily="18" charset="0"/>
              </a:rPr>
              <a:t> labeled datasets of phishing and legitimate URLs, clean and normalize data, handle missing values, and encode non-numeric attributes for machine learning compatibility.</a:t>
            </a:r>
            <a:endPar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Feature Extraction and </a:t>
            </a: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Engineering:</a:t>
            </a:r>
            <a:r>
              <a:rPr lang="en-US" sz="1600" dirty="0" err="1">
                <a:latin typeface="Times New Roman" panose="02020603050405020304" pitchFamily="18" charset="0"/>
                <a:cs typeface="Times New Roman" panose="02020603050405020304" pitchFamily="18" charset="0"/>
              </a:rPr>
              <a:t>Extract</a:t>
            </a:r>
            <a:r>
              <a:rPr lang="en-US" sz="1600" dirty="0">
                <a:latin typeface="Times New Roman" panose="02020603050405020304" pitchFamily="18" charset="0"/>
                <a:cs typeface="Times New Roman" panose="02020603050405020304" pitchFamily="18" charset="0"/>
              </a:rPr>
              <a:t> key features (e.g., URL length, HTTPS usage, SSL status, domain age) and normalize numerical values to improve model performance.</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Model Training with </a:t>
            </a: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SVM:</a:t>
            </a:r>
            <a:r>
              <a:rPr lang="en-US" sz="1600" dirty="0" err="1">
                <a:latin typeface="Times New Roman" panose="02020603050405020304" pitchFamily="18" charset="0"/>
                <a:cs typeface="Times New Roman" panose="02020603050405020304" pitchFamily="18" charset="0"/>
              </a:rPr>
              <a:t>Train</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LightGBM</a:t>
            </a:r>
            <a:r>
              <a:rPr lang="en-US" sz="1600" dirty="0">
                <a:latin typeface="Times New Roman" panose="02020603050405020304" pitchFamily="18" charset="0"/>
                <a:cs typeface="Times New Roman" panose="02020603050405020304" pitchFamily="18" charset="0"/>
              </a:rPr>
              <a:t> model with optimized hyperparameters to efficiently classify phishing URLs using gradient boosting and decision trees.</a:t>
            </a:r>
            <a:endPar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Model Training with </a:t>
            </a: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LightGBM:</a:t>
            </a:r>
            <a:r>
              <a:rPr lang="en-US" sz="1600" dirty="0" err="1">
                <a:latin typeface="Times New Roman" panose="02020603050405020304" pitchFamily="18" charset="0"/>
                <a:cs typeface="Times New Roman" panose="02020603050405020304" pitchFamily="18" charset="0"/>
              </a:rPr>
              <a:t>Train</a:t>
            </a:r>
            <a:r>
              <a:rPr lang="en-US" sz="1600" dirty="0">
                <a:latin typeface="Times New Roman" panose="02020603050405020304" pitchFamily="18" charset="0"/>
                <a:cs typeface="Times New Roman" panose="02020603050405020304" pitchFamily="18" charset="0"/>
              </a:rPr>
              <a:t> an SVM model with various kernel functions to maximize the separation between phishing and legitimate sites, ensuring high accuracy in high-dimensional data.</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Evaluation and Model </a:t>
            </a: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Selection:</a:t>
            </a:r>
            <a:r>
              <a:rPr lang="en-US" sz="1600" dirty="0" err="1">
                <a:latin typeface="Times New Roman" panose="02020603050405020304" pitchFamily="18" charset="0"/>
                <a:cs typeface="Times New Roman" panose="02020603050405020304" pitchFamily="18" charset="0"/>
              </a:rPr>
              <a:t>Assess</a:t>
            </a:r>
            <a:r>
              <a:rPr lang="en-US" sz="1600" dirty="0">
                <a:latin typeface="Times New Roman" panose="02020603050405020304" pitchFamily="18" charset="0"/>
                <a:cs typeface="Times New Roman" panose="02020603050405020304" pitchFamily="18" charset="0"/>
              </a:rPr>
              <a:t> models using accuracy, precision, recall, and F1-score. Optimize for speed and accuracy, considering ensemble approaches for better performance.</a:t>
            </a:r>
            <a:endPar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err="1">
                <a:solidFill>
                  <a:schemeClr val="tx1">
                    <a:lumMod val="75000"/>
                    <a:lumOff val="25000"/>
                  </a:schemeClr>
                </a:solidFill>
                <a:effectLst/>
                <a:latin typeface="Times New Roman" panose="02020603050405020304" pitchFamily="18" charset="0"/>
                <a:cs typeface="Times New Roman" panose="02020603050405020304" pitchFamily="18" charset="0"/>
              </a:rPr>
              <a:t>Deployment:</a:t>
            </a:r>
            <a:r>
              <a:rPr lang="en-US" sz="1600" dirty="0" err="1">
                <a:latin typeface="Times New Roman" panose="02020603050405020304" pitchFamily="18" charset="0"/>
                <a:cs typeface="Times New Roman" panose="02020603050405020304" pitchFamily="18" charset="0"/>
              </a:rPr>
              <a:t>Integrate</a:t>
            </a:r>
            <a:r>
              <a:rPr lang="en-US" sz="1600" dirty="0">
                <a:latin typeface="Times New Roman" panose="02020603050405020304" pitchFamily="18" charset="0"/>
                <a:cs typeface="Times New Roman" panose="02020603050405020304" pitchFamily="18" charset="0"/>
              </a:rPr>
              <a:t> the trained model into real-time applications (browser extensions, cybersecurity tools) for on-demand phishing detection.</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nSpc>
                <a:spcPct val="15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Monitoring and Maintenance:</a:t>
            </a:r>
            <a:r>
              <a:rPr lang="en-US" sz="1600" dirty="0">
                <a:latin typeface="Times New Roman" panose="02020603050405020304" pitchFamily="18" charset="0"/>
                <a:cs typeface="Times New Roman" panose="02020603050405020304" pitchFamily="18" charset="0"/>
              </a:rPr>
              <a:t>Continuously track performance, retrain with new data, and adapt to emerging phishing tactics to maintain high detection accuracy.</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04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208C2-36A9-FA1E-0A2E-DA566E6859BF}"/>
              </a:ext>
            </a:extLst>
          </p:cNvPr>
          <p:cNvSpPr txBox="1"/>
          <p:nvPr/>
        </p:nvSpPr>
        <p:spPr>
          <a:xfrm>
            <a:off x="0" y="599768"/>
            <a:ext cx="12192000"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t>
            </a:r>
            <a:r>
              <a:rPr lang="en-IN" sz="3200" b="1" dirty="0">
                <a:solidFill>
                  <a:schemeClr val="accent1">
                    <a:lumMod val="75000"/>
                  </a:schemeClr>
                </a:solidFill>
                <a:latin typeface="Times New Roman" panose="02020603050405020304" pitchFamily="18" charset="0"/>
                <a:cs typeface="Times New Roman" panose="02020603050405020304" pitchFamily="18" charset="0"/>
              </a:rPr>
              <a:t>LASS DIAGRAM</a:t>
            </a:r>
          </a:p>
        </p:txBody>
      </p:sp>
      <p:pic>
        <p:nvPicPr>
          <p:cNvPr id="5" name="Picture 4" descr="A diagram of a computer program&#10;&#10;AI-generated content may be incorrect.">
            <a:extLst>
              <a:ext uri="{FF2B5EF4-FFF2-40B4-BE49-F238E27FC236}">
                <a16:creationId xmlns:a16="http://schemas.microsoft.com/office/drawing/2014/main" id="{66FCC39A-F5A5-51F5-015E-730D284B222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663190" y="1205931"/>
            <a:ext cx="6480810" cy="4446137"/>
          </a:xfrm>
          <a:prstGeom prst="rect">
            <a:avLst/>
          </a:prstGeom>
        </p:spPr>
      </p:pic>
    </p:spTree>
    <p:extLst>
      <p:ext uri="{BB962C8B-B14F-4D97-AF65-F5344CB8AC3E}">
        <p14:creationId xmlns:p14="http://schemas.microsoft.com/office/powerpoint/2010/main" val="167579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8911D-3D03-0ABB-EFD0-1D3138316997}"/>
              </a:ext>
            </a:extLst>
          </p:cNvPr>
          <p:cNvSpPr txBox="1"/>
          <p:nvPr/>
        </p:nvSpPr>
        <p:spPr>
          <a:xfrm>
            <a:off x="-157316" y="541641"/>
            <a:ext cx="12192000"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USECASE DIAGRAM</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A diagram of a person&#10;&#10;AI-generated content may be incorrect.">
            <a:extLst>
              <a:ext uri="{FF2B5EF4-FFF2-40B4-BE49-F238E27FC236}">
                <a16:creationId xmlns:a16="http://schemas.microsoft.com/office/drawing/2014/main" id="{CFCBF9B7-1751-7DB3-5D84-CBBF25BB7AA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100619" y="1126416"/>
            <a:ext cx="5906324" cy="5487166"/>
          </a:xfrm>
          <a:prstGeom prst="rect">
            <a:avLst/>
          </a:prstGeom>
        </p:spPr>
      </p:pic>
    </p:spTree>
    <p:extLst>
      <p:ext uri="{BB962C8B-B14F-4D97-AF65-F5344CB8AC3E}">
        <p14:creationId xmlns:p14="http://schemas.microsoft.com/office/powerpoint/2010/main" val="206852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92E2E-B82E-CF0D-B61B-317B48E8EB07}"/>
              </a:ext>
            </a:extLst>
          </p:cNvPr>
          <p:cNvSpPr txBox="1"/>
          <p:nvPr/>
        </p:nvSpPr>
        <p:spPr>
          <a:xfrm>
            <a:off x="0" y="835742"/>
            <a:ext cx="12192000"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ACTIVITY DIAGRAM</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descr="A diagram of a program&#10;&#10;AI-generated content may be incorrect.">
            <a:extLst>
              <a:ext uri="{FF2B5EF4-FFF2-40B4-BE49-F238E27FC236}">
                <a16:creationId xmlns:a16="http://schemas.microsoft.com/office/drawing/2014/main" id="{F58C8C92-DB44-36C3-F3C0-679D3F82D9B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942079" y="1420517"/>
            <a:ext cx="3891281" cy="5310068"/>
          </a:xfrm>
          <a:prstGeom prst="rect">
            <a:avLst/>
          </a:prstGeom>
        </p:spPr>
      </p:pic>
    </p:spTree>
    <p:extLst>
      <p:ext uri="{BB962C8B-B14F-4D97-AF65-F5344CB8AC3E}">
        <p14:creationId xmlns:p14="http://schemas.microsoft.com/office/powerpoint/2010/main" val="183242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20565-9091-CA8C-797A-CCFA1830BD92}"/>
              </a:ext>
            </a:extLst>
          </p:cNvPr>
          <p:cNvSpPr txBox="1"/>
          <p:nvPr/>
        </p:nvSpPr>
        <p:spPr>
          <a:xfrm>
            <a:off x="0" y="658761"/>
            <a:ext cx="12191999"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SEQUENCE DIAGRAM</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63F7CBBC-2CB2-AE9C-25AA-E64D52AF5BA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54931" y="1326560"/>
            <a:ext cx="8484037" cy="4872679"/>
          </a:xfrm>
          <a:prstGeom prst="rect">
            <a:avLst/>
          </a:prstGeom>
        </p:spPr>
      </p:pic>
    </p:spTree>
    <p:extLst>
      <p:ext uri="{BB962C8B-B14F-4D97-AF65-F5344CB8AC3E}">
        <p14:creationId xmlns:p14="http://schemas.microsoft.com/office/powerpoint/2010/main" val="239320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B8966-BE1F-6A4F-4788-25A19461D99E}"/>
              </a:ext>
            </a:extLst>
          </p:cNvPr>
          <p:cNvSpPr txBox="1"/>
          <p:nvPr/>
        </p:nvSpPr>
        <p:spPr>
          <a:xfrm>
            <a:off x="983226" y="1248697"/>
            <a:ext cx="6685935" cy="5954707"/>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django.shortcuts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render</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django.template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RequestContext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django.contrib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messages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django.http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HttpResponse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os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pandas as pd</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np</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matplotlib.pyplot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pickle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sklearn.model_selection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sklearn.feature_extraction.text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TfidfVectorizer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LGBMClassifier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90891E-755C-8FA8-F132-E418E40F7F1E}"/>
              </a:ext>
            </a:extLst>
          </p:cNvPr>
          <p:cNvSpPr txBox="1"/>
          <p:nvPr/>
        </p:nvSpPr>
        <p:spPr>
          <a:xfrm>
            <a:off x="0" y="442451"/>
            <a:ext cx="12192000" cy="584775"/>
          </a:xfrm>
          <a:prstGeom prst="rect">
            <a:avLst/>
          </a:prstGeom>
          <a:noFill/>
        </p:spPr>
        <p:txBody>
          <a:bodyPr wrap="square" rtlCol="0">
            <a:sp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SAMPLE CODE</a:t>
            </a:r>
          </a:p>
        </p:txBody>
      </p:sp>
    </p:spTree>
    <p:extLst>
      <p:ext uri="{BB962C8B-B14F-4D97-AF65-F5344CB8AC3E}">
        <p14:creationId xmlns:p14="http://schemas.microsoft.com/office/powerpoint/2010/main" val="387392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D7C94-B19E-49C1-30AB-83986D6F7BD4}"/>
              </a:ext>
            </a:extLst>
          </p:cNvPr>
          <p:cNvSpPr txBox="1"/>
          <p:nvPr/>
        </p:nvSpPr>
        <p:spPr>
          <a:xfrm>
            <a:off x="993058" y="698090"/>
            <a:ext cx="7098890" cy="6353662"/>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precision_score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recall_score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f1_score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confusion_matrix</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seaborn as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global precision, recall,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X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np.load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X.txt.npy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np.load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Y.txt.npy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indices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np.arange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X.shape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a:t>
            </a: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np.random.shuffle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(indices)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X = X[indices]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 = Y[indices]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 open('model/tfidf.txt',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(file)</a:t>
            </a: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95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5FCDE-3039-9D4A-BA01-C2C5B2DFD22D}"/>
              </a:ext>
            </a:extLst>
          </p:cNvPr>
          <p:cNvSpPr txBox="1"/>
          <p:nvPr/>
        </p:nvSpPr>
        <p:spPr>
          <a:xfrm>
            <a:off x="1170039" y="914400"/>
            <a:ext cx="7216877" cy="6352893"/>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X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tfidf.fit_transform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toarray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print(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X.shape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(X, 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test_size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=0.2)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os.path.exists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('model/svm.txt'):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open('model/svm.txt',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svm.SVC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svm_cls.fit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open('model/svm.txt',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wb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pickle.dump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os.path.exists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('model/lgbm.txt'):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open('model/lgbm.txt',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5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1ED1D-4672-0BFA-67CF-44EB2C89572A}"/>
              </a:ext>
            </a:extLst>
          </p:cNvPr>
          <p:cNvSpPr txBox="1"/>
          <p:nvPr/>
        </p:nvSpPr>
        <p:spPr>
          <a:xfrm>
            <a:off x="1514168" y="501445"/>
            <a:ext cx="5545393" cy="6752618"/>
          </a:xfrm>
          <a:prstGeom prst="rect">
            <a:avLst/>
          </a:prstGeom>
          <a:noFill/>
        </p:spPr>
        <p:txBody>
          <a:bodyPr wrap="square" rtlCol="0">
            <a:spAutoFit/>
          </a:bodyPr>
          <a:lstStyle/>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LGBMClassifier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lgbm_cls.fit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open('model/lgbm.txt',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wb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pickle.dump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 open('model/rf.txt',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 file: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rf_cls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pickle.load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(file)</a:t>
            </a: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file.close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RunSVM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precision, recall,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precision =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17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37DDD-E504-7E79-A8FC-E4E23C8BCBEC}"/>
              </a:ext>
            </a:extLst>
          </p:cNvPr>
          <p:cNvSpPr txBox="1"/>
          <p:nvPr/>
        </p:nvSpPr>
        <p:spPr>
          <a:xfrm>
            <a:off x="1297858" y="491613"/>
            <a:ext cx="8544232" cy="6358407"/>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accuracy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recall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svm_cls.predict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precision_score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recall_score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 = f1_score(</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precision.append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recall.append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output+='&lt;tr&gt;&lt;td&gt;&lt;font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="black"&gt;SVM&lt;/td&gt;'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="black"&gt;'+str(accuracy[0])+'&lt;/td&gt;'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="black"&gt;'+str(precision[0])+'&lt;/td&gt;'</a:t>
            </a:r>
          </a:p>
        </p:txBody>
      </p:sp>
    </p:spTree>
    <p:extLst>
      <p:ext uri="{BB962C8B-B14F-4D97-AF65-F5344CB8AC3E}">
        <p14:creationId xmlns:p14="http://schemas.microsoft.com/office/powerpoint/2010/main" val="271674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9288-939F-C8B1-F29C-6B29C3DA9A8E}"/>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0716AAAD-64E7-4628-7BAE-27C9FDCA252F}"/>
              </a:ext>
            </a:extLst>
          </p:cNvPr>
          <p:cNvSpPr>
            <a:spLocks noGrp="1"/>
          </p:cNvSpPr>
          <p:nvPr>
            <p:ph idx="1"/>
          </p:nvPr>
        </p:nvSpPr>
        <p:spPr>
          <a:xfrm>
            <a:off x="677334" y="1258529"/>
            <a:ext cx="9823518" cy="4782833"/>
          </a:xfrm>
        </p:spPr>
        <p:txBody>
          <a:bodyPr>
            <a:normAutofit/>
          </a:bodyPr>
          <a:lstStyle/>
          <a:p>
            <a:pPr marL="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Phishing attacks are a common method for stealing sensitive user information, such as passwords and financial details. As phishing techniques evolve, cybersecurity professionals seek more effective detection methods. This project uses machine learning to identify phishing URLs by analyzing domain-based and structural features.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The system employs Decision Tree, Random Forest, SVM, and </a:t>
            </a:r>
            <a:r>
              <a:rPr lang="en-US" sz="2000"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 with </a:t>
            </a:r>
            <a:r>
              <a:rPr lang="en-US" sz="2000"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 enhancing accuracy and speed. By combining multiple models, it improves reliability, reduces false positives, and enables real-time detection, making it a robust solution against phishing threats.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6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787E5-6A1F-0E55-CF19-32DBC8E85BAA}"/>
              </a:ext>
            </a:extLst>
          </p:cNvPr>
          <p:cNvSpPr txBox="1"/>
          <p:nvPr/>
        </p:nvSpPr>
        <p:spPr>
          <a:xfrm>
            <a:off x="1091381" y="855406"/>
            <a:ext cx="8318090" cy="5457904"/>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="black"&gt;'+str(recall[0])+'&lt;/td&gt;'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LABELS = ['Normal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URL','Phishing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URL']</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confusion_matrix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plt.figure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figsize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=(6, 6))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sns.heatmap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xticklabels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LABELS,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yticklabels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LABELS,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annot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True,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cmap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viridis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fmt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ax.set_ylim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([0,2])</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plt.title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("SVM Confusion matrix")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plt.ylabel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('True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plt.xlabel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('Predicted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plt.show</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data':output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'ViewOutput.html', context)     </a:t>
            </a:r>
          </a:p>
        </p:txBody>
      </p:sp>
    </p:spTree>
    <p:extLst>
      <p:ext uri="{BB962C8B-B14F-4D97-AF65-F5344CB8AC3E}">
        <p14:creationId xmlns:p14="http://schemas.microsoft.com/office/powerpoint/2010/main" val="178943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B6FCE-2934-8CD2-7268-10446C686C26}"/>
              </a:ext>
            </a:extLst>
          </p:cNvPr>
          <p:cNvSpPr txBox="1"/>
          <p:nvPr/>
        </p:nvSpPr>
        <p:spPr>
          <a:xfrm>
            <a:off x="1140542" y="845574"/>
            <a:ext cx="9085006" cy="6353662"/>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RunLGBM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precision, recall,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lgbm_cls.predict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precision_score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recall_score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 = f1_score(</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y_test,predict,average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 * 100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precision.append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recall.append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output+='&lt;tr&gt;&lt;td&gt;&lt;font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="black"&gt;SVM&lt;/td&gt;'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71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A7E6A8-946B-136C-01F1-A35BC7F4BA09}"/>
              </a:ext>
            </a:extLst>
          </p:cNvPr>
          <p:cNvSpPr txBox="1"/>
          <p:nvPr/>
        </p:nvSpPr>
        <p:spPr>
          <a:xfrm>
            <a:off x="993058" y="550606"/>
            <a:ext cx="9566787" cy="5856860"/>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="black"&gt;'+str(accuracy[0])+'&lt;/td&gt;'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="black"&gt;'+str(precision[0])+'&lt;/td&gt;'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="black"&gt;'+str(recall[0])+'&lt;/td&gt;'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output+='&lt;tr&gt;&lt;td&gt;&lt;font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="black"&gt;Light GBM&lt;/td&gt;'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="black"&gt;'+str(accuracy[1])+'&lt;/td&gt;'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="black"&gt;'+str(precision[1])+'&lt;/td&gt;'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="black"&gt;'+str(recall[1])+'&lt;/td&gt;'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output+='&lt;td&gt;&lt;font size=""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="black"&gt;'+str(</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[1])+'&lt;/td&gt;'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LABELS = ['Normal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URL','Phishing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URL']</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confusion_matrix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y_test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plt.figure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figsize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=(6, 6))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sns.heatmap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conf_matrix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xticklabels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LABELS,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yticklabels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LABELS,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annot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True,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cmap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viridis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fmt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t>
            </a:r>
          </a:p>
        </p:txBody>
      </p:sp>
    </p:spTree>
    <p:extLst>
      <p:ext uri="{BB962C8B-B14F-4D97-AF65-F5344CB8AC3E}">
        <p14:creationId xmlns:p14="http://schemas.microsoft.com/office/powerpoint/2010/main" val="48792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7635A-B8A5-B29A-F1DD-7747B8FDCC3A}"/>
              </a:ext>
            </a:extLst>
          </p:cNvPr>
          <p:cNvSpPr txBox="1"/>
          <p:nvPr/>
        </p:nvSpPr>
        <p:spPr>
          <a:xfrm>
            <a:off x="1317522" y="914400"/>
            <a:ext cx="8327923" cy="5959452"/>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ax.set_ylim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([0,2])</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plt.title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("Decision Tree Confusion matrix")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plt.ylabel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('True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plt.xlabel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('Predicted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plt.show</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data':output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'ViewOutput.html', context)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getData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range(</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].strip()</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&gt; 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data.strip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2596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8ECA63-2505-2F91-6121-16CC5610E53C}"/>
              </a:ext>
            </a:extLst>
          </p:cNvPr>
          <p:cNvSpPr txBox="1"/>
          <p:nvPr/>
        </p:nvSpPr>
        <p:spPr>
          <a:xfrm>
            <a:off x="1229032" y="481781"/>
            <a:ext cx="8406581" cy="6752618"/>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PredictAction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'POST':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rf_cls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url_input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request.POST.get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('t1', False)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test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url_input.split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&gt; 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getData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print(data)</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test.append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test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tfidf.transform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(test).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toarray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print(test)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test.shape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rf_cls.predict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print(predict)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 = predict[0]</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08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79D28A-1B80-1DA3-A87C-037BC0C78F52}"/>
              </a:ext>
            </a:extLst>
          </p:cNvPr>
          <p:cNvSpPr txBox="1"/>
          <p:nvPr/>
        </p:nvSpPr>
        <p:spPr>
          <a:xfrm>
            <a:off x="1120877" y="489910"/>
            <a:ext cx="9350477" cy="6757363"/>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predict == 0:</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url_input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Given URL Predicted as Genuine"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predict == 1:</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url_input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PHISHING Detected in Given URL"</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data':output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'Predict.html', context)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data':"Entered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URL is not valid"}</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'Predict.html', context)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index(request):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'index.html',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Predict(request):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'Predict.html',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69689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004DC-EDC5-3018-BC11-99BF667BA279}"/>
              </a:ext>
            </a:extLst>
          </p:cNvPr>
          <p:cNvSpPr txBox="1"/>
          <p:nvPr/>
        </p:nvSpPr>
        <p:spPr>
          <a:xfrm>
            <a:off x="1199535" y="530942"/>
            <a:ext cx="8357420" cy="6353662"/>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AdminLogin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'AdminLogin.html', {})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AdminLoginAction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(request):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request.method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'POST':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global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userid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user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request.POST.get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('t1', False)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password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request.POST.get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('t2', False)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user == "admin" and password == "admin":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data':'Welcome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'+user}</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'AdminScreen.html', context)</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data':'Invalid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Login'}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render(request, 'AdminLogin.html', context)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62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3E8BC-4BE7-C549-DE59-518651481563}"/>
              </a:ext>
            </a:extLst>
          </p:cNvPr>
          <p:cNvSpPr txBox="1"/>
          <p:nvPr/>
        </p:nvSpPr>
        <p:spPr>
          <a:xfrm>
            <a:off x="4906297" y="501445"/>
            <a:ext cx="2113936" cy="584775"/>
          </a:xfrm>
          <a:prstGeom prst="rect">
            <a:avLst/>
          </a:prstGeom>
          <a:noFill/>
        </p:spPr>
        <p:txBody>
          <a:bodyPr wrap="square" rtlCol="0">
            <a:spAutoFit/>
          </a:bodyPr>
          <a:lstStyle/>
          <a:p>
            <a:r>
              <a:rPr lang="en-IN" sz="3200" dirty="0">
                <a:solidFill>
                  <a:schemeClr val="accent1">
                    <a:lumMod val="75000"/>
                  </a:schemeClr>
                </a:solidFill>
                <a:latin typeface="Times New Roman" panose="02020603050405020304" pitchFamily="18" charset="0"/>
                <a:cs typeface="Times New Roman" panose="02020603050405020304" pitchFamily="18" charset="0"/>
              </a:rPr>
              <a:t>RESULTS</a:t>
            </a:r>
          </a:p>
        </p:txBody>
      </p:sp>
      <p:pic>
        <p:nvPicPr>
          <p:cNvPr id="3" name="Picture 2">
            <a:extLst>
              <a:ext uri="{FF2B5EF4-FFF2-40B4-BE49-F238E27FC236}">
                <a16:creationId xmlns:a16="http://schemas.microsoft.com/office/drawing/2014/main" id="{04784DF1-B37D-745A-9F7E-0055756D4462}"/>
              </a:ext>
            </a:extLst>
          </p:cNvPr>
          <p:cNvPicPr>
            <a:picLocks noChangeAspect="1"/>
          </p:cNvPicPr>
          <p:nvPr/>
        </p:nvPicPr>
        <p:blipFill>
          <a:blip r:embed="rId2"/>
          <a:stretch>
            <a:fillRect/>
          </a:stretch>
        </p:blipFill>
        <p:spPr>
          <a:xfrm>
            <a:off x="922976" y="1188960"/>
            <a:ext cx="8458631" cy="3905554"/>
          </a:xfrm>
          <a:prstGeom prst="rect">
            <a:avLst/>
          </a:prstGeom>
        </p:spPr>
      </p:pic>
      <p:sp>
        <p:nvSpPr>
          <p:cNvPr id="4" name="TextBox 3">
            <a:extLst>
              <a:ext uri="{FF2B5EF4-FFF2-40B4-BE49-F238E27FC236}">
                <a16:creationId xmlns:a16="http://schemas.microsoft.com/office/drawing/2014/main" id="{DFF608B9-8656-5241-7808-F272E555F820}"/>
              </a:ext>
            </a:extLst>
          </p:cNvPr>
          <p:cNvSpPr txBox="1"/>
          <p:nvPr/>
        </p:nvSpPr>
        <p:spPr>
          <a:xfrm>
            <a:off x="994787" y="5586884"/>
            <a:ext cx="8058778"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a:t>
            </a:r>
            <a:r>
              <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WAMP</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webserver started and now open browser and enter URL </a:t>
            </a:r>
            <a:r>
              <a:rPr lang="en-IN" sz="1800"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http://127.0.0.1:8000/index.html</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press enter key to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57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6FEACD-821A-FA66-ADAC-3AC032DF7960}"/>
              </a:ext>
            </a:extLst>
          </p:cNvPr>
          <p:cNvPicPr>
            <a:picLocks noChangeAspect="1"/>
          </p:cNvPicPr>
          <p:nvPr/>
        </p:nvPicPr>
        <p:blipFill>
          <a:blip r:embed="rId2"/>
          <a:stretch>
            <a:fillRect/>
          </a:stretch>
        </p:blipFill>
        <p:spPr>
          <a:xfrm>
            <a:off x="1155561" y="921825"/>
            <a:ext cx="7457631" cy="4195088"/>
          </a:xfrm>
          <a:prstGeom prst="rect">
            <a:avLst/>
          </a:prstGeom>
        </p:spPr>
      </p:pic>
      <p:sp>
        <p:nvSpPr>
          <p:cNvPr id="3" name="TextBox 2">
            <a:extLst>
              <a:ext uri="{FF2B5EF4-FFF2-40B4-BE49-F238E27FC236}">
                <a16:creationId xmlns:a16="http://schemas.microsoft.com/office/drawing/2014/main" id="{A42D5735-3DFA-D07B-8CD9-52592B74D574}"/>
              </a:ext>
            </a:extLst>
          </p:cNvPr>
          <p:cNvSpPr txBox="1"/>
          <p:nvPr/>
        </p:nvSpPr>
        <p:spPr>
          <a:xfrm>
            <a:off x="1426866" y="5315578"/>
            <a:ext cx="6852976"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rPr>
              <a:t>In above screen click on ‘Admin Login Here’ link to get below login screen</a:t>
            </a:r>
            <a:endParaRPr lang="en-IN" dirty="0"/>
          </a:p>
        </p:txBody>
      </p:sp>
    </p:spTree>
    <p:extLst>
      <p:ext uri="{BB962C8B-B14F-4D97-AF65-F5344CB8AC3E}">
        <p14:creationId xmlns:p14="http://schemas.microsoft.com/office/powerpoint/2010/main" val="62696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8CB533-21DC-A83B-8620-FEF924249285}"/>
              </a:ext>
            </a:extLst>
          </p:cNvPr>
          <p:cNvPicPr>
            <a:picLocks noChangeAspect="1"/>
          </p:cNvPicPr>
          <p:nvPr/>
        </p:nvPicPr>
        <p:blipFill>
          <a:blip r:embed="rId2"/>
          <a:stretch>
            <a:fillRect/>
          </a:stretch>
        </p:blipFill>
        <p:spPr>
          <a:xfrm>
            <a:off x="1258065" y="845575"/>
            <a:ext cx="7432145" cy="4179170"/>
          </a:xfrm>
          <a:prstGeom prst="rect">
            <a:avLst/>
          </a:prstGeom>
        </p:spPr>
      </p:pic>
      <p:sp>
        <p:nvSpPr>
          <p:cNvPr id="3" name="TextBox 2">
            <a:extLst>
              <a:ext uri="{FF2B5EF4-FFF2-40B4-BE49-F238E27FC236}">
                <a16:creationId xmlns:a16="http://schemas.microsoft.com/office/drawing/2014/main" id="{CA03FA69-AAC1-DE06-969F-0B086BAF7D07}"/>
              </a:ext>
            </a:extLst>
          </p:cNvPr>
          <p:cNvSpPr txBox="1"/>
          <p:nvPr/>
        </p:nvSpPr>
        <p:spPr>
          <a:xfrm>
            <a:off x="1422045" y="5317199"/>
            <a:ext cx="7104184"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enter username and password as ‘admin’ and ‘admin’ and then press button to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7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 name="TextBox 3">
            <a:extLst>
              <a:ext uri="{FF2B5EF4-FFF2-40B4-BE49-F238E27FC236}">
                <a16:creationId xmlns:a16="http://schemas.microsoft.com/office/drawing/2014/main" id="{9F095DE5-618C-B867-D4CC-AB19D9083547}"/>
              </a:ext>
            </a:extLst>
          </p:cNvPr>
          <p:cNvSpPr txBox="1"/>
          <p:nvPr/>
        </p:nvSpPr>
        <p:spPr>
          <a:xfrm>
            <a:off x="677333" y="609600"/>
            <a:ext cx="11514667" cy="1320800"/>
          </a:xfrm>
          <a:prstGeom prst="rect">
            <a:avLst/>
          </a:prstGeom>
        </p:spPr>
        <p:txBody>
          <a:bodyPr vert="horz" lIns="91440" tIns="45720" rIns="91440" bIns="45720" rtlCol="0" anchor="t">
            <a:normAutofit/>
          </a:bodyPr>
          <a:lstStyle/>
          <a:p>
            <a:pPr algn="ctr">
              <a:spcBef>
                <a:spcPct val="0"/>
              </a:spcBef>
              <a:spcAft>
                <a:spcPts val="600"/>
              </a:spcAft>
            </a:pPr>
            <a:r>
              <a:rPr lang="en-US" sz="3600" b="1" dirty="0">
                <a:solidFill>
                  <a:schemeClr val="accent1"/>
                </a:solidFill>
                <a:effectLst/>
                <a:latin typeface="Times New Roman" panose="02020603050405020304" pitchFamily="18" charset="0"/>
                <a:ea typeface="+mj-ea"/>
                <a:cs typeface="Times New Roman" panose="02020603050405020304" pitchFamily="18" charset="0"/>
              </a:rPr>
              <a:t>EXISTING SYSTEM</a:t>
            </a:r>
          </a:p>
        </p:txBody>
      </p:sp>
      <p:sp>
        <p:nvSpPr>
          <p:cNvPr id="3" name="TextBox 2">
            <a:extLst>
              <a:ext uri="{FF2B5EF4-FFF2-40B4-BE49-F238E27FC236}">
                <a16:creationId xmlns:a16="http://schemas.microsoft.com/office/drawing/2014/main" id="{A2331E5B-153C-CF4D-8052-83D7A47D158C}"/>
              </a:ext>
            </a:extLst>
          </p:cNvPr>
          <p:cNvSpPr txBox="1"/>
          <p:nvPr/>
        </p:nvSpPr>
        <p:spPr>
          <a:xfrm>
            <a:off x="567098" y="1313937"/>
            <a:ext cx="9284825" cy="4934463"/>
          </a:xfrm>
          <a:prstGeom prst="rect">
            <a:avLst/>
          </a:prstGeom>
        </p:spPr>
        <p:txBody>
          <a:bodyPr vert="horz" lIns="91440" tIns="45720" rIns="91440" bIns="45720" rtlCol="0">
            <a:noAutofit/>
          </a:bodyPr>
          <a:lstStyle/>
          <a:p>
            <a:pPr marL="285750" indent="-285750">
              <a:lnSpc>
                <a:spcPct val="150000"/>
              </a:lnSpc>
              <a:spcBef>
                <a:spcPts val="1000"/>
              </a:spcBef>
              <a:buClr>
                <a:schemeClr val="accent1"/>
              </a:buClr>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Blacklist-based detection maintains a database of known phishing websites. When a user visits a site, its URL is compared against the blacklist. If the URL is found in the database, the website is flagged as phishing.</a:t>
            </a:r>
          </a:p>
          <a:p>
            <a:pPr marL="285750" indent="-285750">
              <a:lnSpc>
                <a:spcPct val="150000"/>
              </a:lnSpc>
              <a:spcBef>
                <a:spcPts val="1000"/>
              </a:spcBef>
              <a:buClr>
                <a:schemeClr val="accent1"/>
              </a:buClr>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Sources for Blacklists : Blacklists are updated using reports from users, cybersecurity organizations, and automated web crawlers that identify phishing sites. Common blacklists include Google's Safe Browsing and </a:t>
            </a:r>
            <a:r>
              <a:rPr lang="en-US" dirty="0" err="1">
                <a:latin typeface="Times New Roman" panose="02020603050405020304" pitchFamily="18" charset="0"/>
                <a:cs typeface="Times New Roman" panose="02020603050405020304" pitchFamily="18" charset="0"/>
              </a:rPr>
              <a:t>PhishTank</a:t>
            </a:r>
            <a:r>
              <a:rPr lang="en-US" dirty="0">
                <a:latin typeface="Times New Roman" panose="02020603050405020304" pitchFamily="18" charset="0"/>
                <a:cs typeface="Times New Roman" panose="02020603050405020304" pitchFamily="18" charset="0"/>
              </a:rPr>
              <a:t>.</a:t>
            </a:r>
          </a:p>
          <a:p>
            <a:pPr marL="285750" indent="-285750">
              <a:lnSpc>
                <a:spcPct val="150000"/>
              </a:lnSpc>
              <a:spcBef>
                <a:spcPts val="1000"/>
              </a:spcBef>
              <a:buClr>
                <a:schemeClr val="accent1"/>
              </a:buClr>
              <a:buSzPct val="8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Blacklists fail to detect new or modified phishing websites since they rely on previously identified URLs. Attackers can easily bypass this system by frequently changing domain names or using URL shorteners.</a:t>
            </a:r>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4678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59EFFC-E3B8-59D0-5AFB-8F42E9AF0010}"/>
              </a:ext>
            </a:extLst>
          </p:cNvPr>
          <p:cNvPicPr>
            <a:picLocks noChangeAspect="1"/>
          </p:cNvPicPr>
          <p:nvPr/>
        </p:nvPicPr>
        <p:blipFill>
          <a:blip r:embed="rId2"/>
          <a:stretch>
            <a:fillRect/>
          </a:stretch>
        </p:blipFill>
        <p:spPr>
          <a:xfrm>
            <a:off x="1145512" y="563557"/>
            <a:ext cx="7331227" cy="4365475"/>
          </a:xfrm>
          <a:prstGeom prst="rect">
            <a:avLst/>
          </a:prstGeom>
        </p:spPr>
      </p:pic>
      <p:sp>
        <p:nvSpPr>
          <p:cNvPr id="4" name="TextBox 3">
            <a:extLst>
              <a:ext uri="{FF2B5EF4-FFF2-40B4-BE49-F238E27FC236}">
                <a16:creationId xmlns:a16="http://schemas.microsoft.com/office/drawing/2014/main" id="{D1EA808A-C212-74CC-5A53-88F053A8BC62}"/>
              </a:ext>
            </a:extLst>
          </p:cNvPr>
          <p:cNvSpPr txBox="1"/>
          <p:nvPr/>
        </p:nvSpPr>
        <p:spPr>
          <a:xfrm>
            <a:off x="1145512" y="5371113"/>
            <a:ext cx="7331227"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click on ‘Run SVM Algorithm’ link to train SVM algorithm and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14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3F477-97CA-9264-9D2A-F6CBC8952373}"/>
              </a:ext>
            </a:extLst>
          </p:cNvPr>
          <p:cNvPicPr>
            <a:picLocks noChangeAspect="1"/>
          </p:cNvPicPr>
          <p:nvPr/>
        </p:nvPicPr>
        <p:blipFill>
          <a:blip r:embed="rId2"/>
          <a:stretch>
            <a:fillRect/>
          </a:stretch>
        </p:blipFill>
        <p:spPr>
          <a:xfrm>
            <a:off x="1111044" y="446903"/>
            <a:ext cx="7787149" cy="4378819"/>
          </a:xfrm>
          <a:prstGeom prst="rect">
            <a:avLst/>
          </a:prstGeom>
        </p:spPr>
      </p:pic>
      <p:sp>
        <p:nvSpPr>
          <p:cNvPr id="2" name="TextBox 1">
            <a:extLst>
              <a:ext uri="{FF2B5EF4-FFF2-40B4-BE49-F238E27FC236}">
                <a16:creationId xmlns:a16="http://schemas.microsoft.com/office/drawing/2014/main" id="{E664B94D-CBB2-0112-E6CB-35AE0EE6AC79}"/>
              </a:ext>
            </a:extLst>
          </p:cNvPr>
          <p:cNvSpPr txBox="1"/>
          <p:nvPr/>
        </p:nvSpPr>
        <p:spPr>
          <a:xfrm>
            <a:off x="993057" y="4732610"/>
            <a:ext cx="8259098" cy="2125390"/>
          </a:xfrm>
          <a:prstGeom prst="rect">
            <a:avLst/>
          </a:prstGeom>
          <a:noFill/>
        </p:spPr>
        <p:txBody>
          <a:bodyPr wrap="square" rtlCol="0">
            <a:spAutoFit/>
          </a:bodyPr>
          <a:lstStyle/>
          <a:p>
            <a:pPr algn="just">
              <a:lnSpc>
                <a:spcPct val="15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we can see SVM confusion matrix where x-axis represents predicted class and y-axis represents TRUE class and we can see SVM predict 2977 records correctly as NORMAL and only 145 are incorrect prediction and it predict 824 records as PHISHING URL and only 26 are incorrect prediction and now close above graph to get below output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454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D8BA41-C7F3-E974-6979-2F1708C1B8C8}"/>
              </a:ext>
            </a:extLst>
          </p:cNvPr>
          <p:cNvPicPr>
            <a:picLocks noChangeAspect="1"/>
          </p:cNvPicPr>
          <p:nvPr/>
        </p:nvPicPr>
        <p:blipFill>
          <a:blip r:embed="rId2"/>
          <a:stretch>
            <a:fillRect/>
          </a:stretch>
        </p:blipFill>
        <p:spPr>
          <a:xfrm>
            <a:off x="1494504" y="571411"/>
            <a:ext cx="7040214" cy="4372064"/>
          </a:xfrm>
          <a:prstGeom prst="rect">
            <a:avLst/>
          </a:prstGeom>
        </p:spPr>
      </p:pic>
      <p:sp>
        <p:nvSpPr>
          <p:cNvPr id="3" name="TextBox 2">
            <a:extLst>
              <a:ext uri="{FF2B5EF4-FFF2-40B4-BE49-F238E27FC236}">
                <a16:creationId xmlns:a16="http://schemas.microsoft.com/office/drawing/2014/main" id="{39E31B16-BD97-C744-C7CE-0C6C9B4CE5C0}"/>
              </a:ext>
            </a:extLst>
          </p:cNvPr>
          <p:cNvSpPr txBox="1"/>
          <p:nvPr/>
        </p:nvSpPr>
        <p:spPr>
          <a:xfrm>
            <a:off x="1494504" y="5129629"/>
            <a:ext cx="7393857"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with SVM we got 95% accuracy and now click on ‘Run Light GBM Algorithm’ link to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737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03EA8F-0E3D-6B84-BFFE-4F7B6D18E8A3}"/>
              </a:ext>
            </a:extLst>
          </p:cNvPr>
          <p:cNvPicPr>
            <a:picLocks noChangeAspect="1"/>
          </p:cNvPicPr>
          <p:nvPr/>
        </p:nvPicPr>
        <p:blipFill>
          <a:blip r:embed="rId2"/>
          <a:stretch>
            <a:fillRect/>
          </a:stretch>
        </p:blipFill>
        <p:spPr>
          <a:xfrm>
            <a:off x="1145758" y="695050"/>
            <a:ext cx="7463454" cy="4197174"/>
          </a:xfrm>
          <a:prstGeom prst="rect">
            <a:avLst/>
          </a:prstGeom>
        </p:spPr>
      </p:pic>
      <p:sp>
        <p:nvSpPr>
          <p:cNvPr id="5" name="TextBox 4">
            <a:extLst>
              <a:ext uri="{FF2B5EF4-FFF2-40B4-BE49-F238E27FC236}">
                <a16:creationId xmlns:a16="http://schemas.microsoft.com/office/drawing/2014/main" id="{1885D088-28CB-D2F8-40B5-9824263141AF}"/>
              </a:ext>
            </a:extLst>
          </p:cNvPr>
          <p:cNvSpPr txBox="1"/>
          <p:nvPr/>
        </p:nvSpPr>
        <p:spPr>
          <a:xfrm>
            <a:off x="1145758" y="5239620"/>
            <a:ext cx="6863025"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we can see Decision Tree confusion matrix graph and now close above graph to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867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507E7E-C95E-3AEB-DF55-D938F40EF362}"/>
              </a:ext>
            </a:extLst>
          </p:cNvPr>
          <p:cNvPicPr>
            <a:picLocks noChangeAspect="1"/>
          </p:cNvPicPr>
          <p:nvPr/>
        </p:nvPicPr>
        <p:blipFill>
          <a:blip r:embed="rId2"/>
          <a:stretch>
            <a:fillRect/>
          </a:stretch>
        </p:blipFill>
        <p:spPr>
          <a:xfrm>
            <a:off x="1504335" y="712420"/>
            <a:ext cx="7040434" cy="4331068"/>
          </a:xfrm>
          <a:prstGeom prst="rect">
            <a:avLst/>
          </a:prstGeom>
        </p:spPr>
      </p:pic>
      <p:sp>
        <p:nvSpPr>
          <p:cNvPr id="3" name="TextBox 2">
            <a:extLst>
              <a:ext uri="{FF2B5EF4-FFF2-40B4-BE49-F238E27FC236}">
                <a16:creationId xmlns:a16="http://schemas.microsoft.com/office/drawing/2014/main" id="{ACD05AE7-748C-2464-9389-EDA82AFF3467}"/>
              </a:ext>
            </a:extLst>
          </p:cNvPr>
          <p:cNvSpPr txBox="1"/>
          <p:nvPr/>
        </p:nvSpPr>
        <p:spPr>
          <a:xfrm>
            <a:off x="1415845" y="5230762"/>
            <a:ext cx="7416656"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with Light GBM also we got 96% accuracy and now click on ‘Test Your URL’ link to get below screen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886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B061B-2BF0-12F2-7CC7-67031F50F119}"/>
              </a:ext>
            </a:extLst>
          </p:cNvPr>
          <p:cNvPicPr>
            <a:picLocks noChangeAspect="1"/>
          </p:cNvPicPr>
          <p:nvPr/>
        </p:nvPicPr>
        <p:blipFill>
          <a:blip r:embed="rId2"/>
          <a:stretch>
            <a:fillRect/>
          </a:stretch>
        </p:blipFill>
        <p:spPr>
          <a:xfrm>
            <a:off x="1101213" y="620294"/>
            <a:ext cx="7755767" cy="4361281"/>
          </a:xfrm>
          <a:prstGeom prst="rect">
            <a:avLst/>
          </a:prstGeom>
        </p:spPr>
      </p:pic>
      <p:sp>
        <p:nvSpPr>
          <p:cNvPr id="3" name="TextBox 2">
            <a:extLst>
              <a:ext uri="{FF2B5EF4-FFF2-40B4-BE49-F238E27FC236}">
                <a16:creationId xmlns:a16="http://schemas.microsoft.com/office/drawing/2014/main" id="{727C46B9-4593-F494-E850-DBAF7DF61FEC}"/>
              </a:ext>
            </a:extLst>
          </p:cNvPr>
          <p:cNvSpPr txBox="1"/>
          <p:nvPr/>
        </p:nvSpPr>
        <p:spPr>
          <a:xfrm>
            <a:off x="1101213" y="5299588"/>
            <a:ext cx="7755767"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enter any URL and then press button and then Light GBM will predict whether that URL IS normal or phishing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778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12417-4CBA-4678-2D53-08E08AAACA0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E7CF42-4795-ED46-EA02-99FAC3ACB09F}"/>
              </a:ext>
            </a:extLst>
          </p:cNvPr>
          <p:cNvPicPr>
            <a:picLocks noChangeAspect="1"/>
          </p:cNvPicPr>
          <p:nvPr/>
        </p:nvPicPr>
        <p:blipFill>
          <a:blip r:embed="rId2"/>
          <a:stretch>
            <a:fillRect/>
          </a:stretch>
        </p:blipFill>
        <p:spPr>
          <a:xfrm>
            <a:off x="823396" y="524701"/>
            <a:ext cx="8019722" cy="4510337"/>
          </a:xfrm>
          <a:prstGeom prst="rect">
            <a:avLst/>
          </a:prstGeom>
        </p:spPr>
      </p:pic>
      <p:sp>
        <p:nvSpPr>
          <p:cNvPr id="3" name="TextBox 2">
            <a:extLst>
              <a:ext uri="{FF2B5EF4-FFF2-40B4-BE49-F238E27FC236}">
                <a16:creationId xmlns:a16="http://schemas.microsoft.com/office/drawing/2014/main" id="{C7C8F90B-3B24-4450-6568-2C937F7C5249}"/>
              </a:ext>
            </a:extLst>
          </p:cNvPr>
          <p:cNvSpPr txBox="1"/>
          <p:nvPr/>
        </p:nvSpPr>
        <p:spPr>
          <a:xfrm>
            <a:off x="823396" y="5191432"/>
            <a:ext cx="8019722"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I entered URL as </a:t>
            </a:r>
            <a:r>
              <a:rPr lang="en-IN" sz="1800"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https://mail.google.com</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then press button to get below 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156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1DDF3-1291-3F83-F38B-9F79228218E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2BE4E7A-3F48-175C-7BE8-805434E465E4}"/>
              </a:ext>
            </a:extLst>
          </p:cNvPr>
          <p:cNvPicPr>
            <a:picLocks noChangeAspect="1"/>
          </p:cNvPicPr>
          <p:nvPr/>
        </p:nvPicPr>
        <p:blipFill>
          <a:blip r:embed="rId2"/>
          <a:stretch>
            <a:fillRect/>
          </a:stretch>
        </p:blipFill>
        <p:spPr>
          <a:xfrm>
            <a:off x="1012024" y="560440"/>
            <a:ext cx="8115722" cy="4563464"/>
          </a:xfrm>
          <a:prstGeom prst="rect">
            <a:avLst/>
          </a:prstGeom>
        </p:spPr>
      </p:pic>
      <p:sp>
        <p:nvSpPr>
          <p:cNvPr id="3" name="TextBox 2">
            <a:extLst>
              <a:ext uri="{FF2B5EF4-FFF2-40B4-BE49-F238E27FC236}">
                <a16:creationId xmlns:a16="http://schemas.microsoft.com/office/drawing/2014/main" id="{F8276AB0-F49B-1A1A-3842-8A361BE66720}"/>
              </a:ext>
            </a:extLst>
          </p:cNvPr>
          <p:cNvSpPr txBox="1"/>
          <p:nvPr/>
        </p:nvSpPr>
        <p:spPr>
          <a:xfrm>
            <a:off x="1012024" y="5350045"/>
            <a:ext cx="8115722" cy="1200329"/>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in blue colour text we can see given URL predicted as GENUINE (normal) and now test other URL. Similarly now I will enter Google.com in below screen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925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0F1D9-309F-5412-6EA4-3DEC179A07D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186F5AC-91DD-859A-60C9-779C8C086917}"/>
              </a:ext>
            </a:extLst>
          </p:cNvPr>
          <p:cNvPicPr>
            <a:picLocks noChangeAspect="1"/>
          </p:cNvPicPr>
          <p:nvPr/>
        </p:nvPicPr>
        <p:blipFill>
          <a:blip r:embed="rId2"/>
          <a:stretch>
            <a:fillRect/>
          </a:stretch>
        </p:blipFill>
        <p:spPr>
          <a:xfrm>
            <a:off x="943897" y="531806"/>
            <a:ext cx="7989283" cy="4492631"/>
          </a:xfrm>
          <a:prstGeom prst="rect">
            <a:avLst/>
          </a:prstGeom>
        </p:spPr>
      </p:pic>
      <p:sp>
        <p:nvSpPr>
          <p:cNvPr id="3" name="TextBox 2">
            <a:extLst>
              <a:ext uri="{FF2B5EF4-FFF2-40B4-BE49-F238E27FC236}">
                <a16:creationId xmlns:a16="http://schemas.microsoft.com/office/drawing/2014/main" id="{5D2171DC-C161-40FE-FA10-421BACA5094F}"/>
              </a:ext>
            </a:extLst>
          </p:cNvPr>
          <p:cNvSpPr txBox="1"/>
          <p:nvPr/>
        </p:nvSpPr>
        <p:spPr>
          <a:xfrm>
            <a:off x="943897" y="5446207"/>
            <a:ext cx="80493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the above screen int the text field  entered phishing </a:t>
            </a:r>
            <a:r>
              <a:rPr lang="en-IN" dirty="0" err="1">
                <a:latin typeface="Times New Roman" panose="02020603050405020304" pitchFamily="18" charset="0"/>
                <a:cs typeface="Times New Roman" panose="02020603050405020304" pitchFamily="18" charset="0"/>
              </a:rPr>
              <a:t>url</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62609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4F76E-099C-B0F1-0317-E8898B5435B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FE8CD19-C702-A910-BD3E-E6BD5420D146}"/>
              </a:ext>
            </a:extLst>
          </p:cNvPr>
          <p:cNvPicPr>
            <a:picLocks noChangeAspect="1"/>
          </p:cNvPicPr>
          <p:nvPr/>
        </p:nvPicPr>
        <p:blipFill>
          <a:blip r:embed="rId2"/>
          <a:stretch>
            <a:fillRect/>
          </a:stretch>
        </p:blipFill>
        <p:spPr>
          <a:xfrm>
            <a:off x="796414" y="658504"/>
            <a:ext cx="8415214" cy="4399271"/>
          </a:xfrm>
          <a:prstGeom prst="rect">
            <a:avLst/>
          </a:prstGeom>
        </p:spPr>
      </p:pic>
      <p:sp>
        <p:nvSpPr>
          <p:cNvPr id="3" name="TextBox 2">
            <a:extLst>
              <a:ext uri="{FF2B5EF4-FFF2-40B4-BE49-F238E27FC236}">
                <a16:creationId xmlns:a16="http://schemas.microsoft.com/office/drawing/2014/main" id="{4C435E13-52D0-4546-0003-E285D00576EB}"/>
              </a:ext>
            </a:extLst>
          </p:cNvPr>
          <p:cNvSpPr txBox="1"/>
          <p:nvPr/>
        </p:nvSpPr>
        <p:spPr>
          <a:xfrm>
            <a:off x="796415" y="5289756"/>
            <a:ext cx="8534398" cy="923330"/>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above screen in blue colour text we can see application detected PHISHING in given URL and similarly you can enter any URL and detect it as NORMAL or phishing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43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562D-434A-D46C-7331-4C57220E92A8}"/>
              </a:ext>
            </a:extLst>
          </p:cNvPr>
          <p:cNvSpPr>
            <a:spLocks noGrp="1"/>
          </p:cNvSpPr>
          <p:nvPr>
            <p:ph type="title"/>
          </p:nvPr>
        </p:nvSpPr>
        <p:spPr>
          <a:xfrm>
            <a:off x="435077" y="155013"/>
            <a:ext cx="10515600" cy="705311"/>
          </a:xfrm>
        </p:spPr>
        <p:txBody>
          <a:bodyPr>
            <a:normAutofit fontScale="90000"/>
          </a:bodyPr>
          <a:lstStyle/>
          <a:p>
            <a:pPr algn="ct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DISADVANTAGES OF EXISTING SYSTEM</a:t>
            </a:r>
            <a:br>
              <a:rPr lang="en-IN" sz="4400" b="1" i="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77E0D2-2EBF-3FC9-0417-08A45232646E}"/>
              </a:ext>
            </a:extLst>
          </p:cNvPr>
          <p:cNvSpPr>
            <a:spLocks noGrp="1"/>
          </p:cNvSpPr>
          <p:nvPr>
            <p:ph idx="1"/>
          </p:nvPr>
        </p:nvSpPr>
        <p:spPr>
          <a:xfrm>
            <a:off x="709151" y="1775377"/>
            <a:ext cx="9967451" cy="4011561"/>
          </a:xfrm>
        </p:spPr>
        <p:txBody>
          <a:bodyPr>
            <a:noAutofit/>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Fails to Detect New Phishing Websites </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Dependency on Manual Updates </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Limited Coverage and Scalability</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False Negatives </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Easily Bypassed by Attackers</a:t>
            </a:r>
          </a:p>
        </p:txBody>
      </p:sp>
    </p:spTree>
    <p:extLst>
      <p:ext uri="{BB962C8B-B14F-4D97-AF65-F5344CB8AC3E}">
        <p14:creationId xmlns:p14="http://schemas.microsoft.com/office/powerpoint/2010/main" val="1823274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6384-EB68-0212-FF19-563E0AF68B3D}"/>
              </a:ext>
            </a:extLst>
          </p:cNvPr>
          <p:cNvSpPr>
            <a:spLocks noGrp="1"/>
          </p:cNvSpPr>
          <p:nvPr>
            <p:ph type="title"/>
          </p:nvPr>
        </p:nvSpPr>
        <p:spPr>
          <a:xfrm>
            <a:off x="902724" y="648075"/>
            <a:ext cx="10515600" cy="1099880"/>
          </a:xfrm>
        </p:spPr>
        <p:txBody>
          <a:bodyPr>
            <a:normAutofit/>
          </a:bodyPr>
          <a:lstStyle/>
          <a:p>
            <a:r>
              <a:rPr lang="en-US" sz="3200" b="1" dirty="0">
                <a:latin typeface="Times New Roman" panose="02020603050405020304" pitchFamily="18" charset="0"/>
                <a:cs typeface="Times New Roman" panose="02020603050405020304" pitchFamily="18" charset="0"/>
              </a:rPr>
              <a:t>                                 CONCLUSION</a:t>
            </a:r>
            <a:endParaRPr lang="en-IN" sz="3200" b="1" dirty="0"/>
          </a:p>
        </p:txBody>
      </p:sp>
      <p:sp>
        <p:nvSpPr>
          <p:cNvPr id="4" name="Rectangle 1">
            <a:extLst>
              <a:ext uri="{FF2B5EF4-FFF2-40B4-BE49-F238E27FC236}">
                <a16:creationId xmlns:a16="http://schemas.microsoft.com/office/drawing/2014/main" id="{9B0A3F8A-6B12-981D-141E-0A41982A115B}"/>
              </a:ext>
            </a:extLst>
          </p:cNvPr>
          <p:cNvSpPr>
            <a:spLocks noGrp="1" noChangeArrowheads="1"/>
          </p:cNvSpPr>
          <p:nvPr>
            <p:ph idx="1"/>
          </p:nvPr>
        </p:nvSpPr>
        <p:spPr bwMode="auto">
          <a:xfrm>
            <a:off x="560440" y="1330220"/>
            <a:ext cx="9399638"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p>
          <a:p>
            <a:pPr marL="0" indent="0" algn="just" defTabSz="914400" eaLnBrk="0" fontAlgn="base" hangingPunct="0">
              <a:lnSpc>
                <a:spcPct val="150000"/>
              </a:lnSpc>
              <a:spcBef>
                <a:spcPct val="0"/>
              </a:spcBef>
              <a:spcAft>
                <a:spcPct val="0"/>
              </a:spcAft>
              <a:buClrTx/>
              <a:buSzTx/>
              <a:buNone/>
            </a:pP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proposed phishing detection system effectively enhances security by leveraging machine learning techniques to identify malicious URLs with high accuracy. By integrating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Support Vector Machine (SVM), and Random Forest (RF), the system improves classification performance and reduces false positives. The use of domain name-based features and TF-IDF vectorization allows the model to detect phishing attempts more efficiently, even for newly generated URLs. Implemented using Django, the system provides a real-time, </a:t>
            </a:r>
            <a:r>
              <a:rPr lang="en-US" dirty="0" err="1">
                <a:latin typeface="Times New Roman" panose="02020603050405020304" pitchFamily="18" charset="0"/>
                <a:cs typeface="Times New Roman" panose="02020603050405020304" pitchFamily="18" charset="0"/>
              </a:rPr>
              <a:t>webbased</a:t>
            </a:r>
            <a:r>
              <a:rPr lang="en-US" dirty="0">
                <a:latin typeface="Times New Roman" panose="02020603050405020304" pitchFamily="18" charset="0"/>
                <a:cs typeface="Times New Roman" panose="02020603050405020304" pitchFamily="18" charset="0"/>
              </a:rPr>
              <a:t> detection platform, making it scalable and user-friendly. Overall, the proposed approach offers a fast, automated, and reliable solution for detecting phishing websites, helping to strengthen online security against evolving cyber threats.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053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Isosceles Triangle 51">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Isosceles Triangle 52">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769069D5-FC90-8105-1D0C-075C9B8D691B}"/>
              </a:ext>
            </a:extLst>
          </p:cNvPr>
          <p:cNvSpPr txBox="1"/>
          <p:nvPr/>
        </p:nvSpPr>
        <p:spPr>
          <a:xfrm>
            <a:off x="-140677" y="609600"/>
            <a:ext cx="12332677" cy="1320800"/>
          </a:xfrm>
          <a:prstGeom prst="rect">
            <a:avLst/>
          </a:prstGeom>
        </p:spPr>
        <p:txBody>
          <a:bodyPr vert="horz" lIns="91440" tIns="45720" rIns="91440" bIns="45720" rtlCol="0" anchor="t">
            <a:normAutofit/>
          </a:bodyPr>
          <a:lstStyle/>
          <a:p>
            <a:pPr algn="ctr">
              <a:spcBef>
                <a:spcPct val="0"/>
              </a:spcBef>
              <a:spcAft>
                <a:spcPts val="600"/>
              </a:spcAft>
            </a:pPr>
            <a:r>
              <a:rPr lang="en-US" sz="3600" b="1" dirty="0">
                <a:solidFill>
                  <a:schemeClr val="accent1"/>
                </a:solidFill>
                <a:latin typeface="+mj-lt"/>
                <a:ea typeface="+mj-ea"/>
                <a:cs typeface="+mj-cs"/>
              </a:rPr>
              <a:t>FUTURE SCOPE</a:t>
            </a:r>
          </a:p>
        </p:txBody>
      </p:sp>
      <p:sp>
        <p:nvSpPr>
          <p:cNvPr id="3" name="TextBox 2">
            <a:extLst>
              <a:ext uri="{FF2B5EF4-FFF2-40B4-BE49-F238E27FC236}">
                <a16:creationId xmlns:a16="http://schemas.microsoft.com/office/drawing/2014/main" id="{43A23F97-F94F-BF3A-CF73-DF097FE5FB98}"/>
              </a:ext>
            </a:extLst>
          </p:cNvPr>
          <p:cNvSpPr txBox="1"/>
          <p:nvPr/>
        </p:nvSpPr>
        <p:spPr>
          <a:xfrm>
            <a:off x="681163" y="1388933"/>
            <a:ext cx="9263079" cy="5346164"/>
          </a:xfrm>
          <a:prstGeom prst="rect">
            <a:avLst/>
          </a:prstGeom>
        </p:spPr>
        <p:txBody>
          <a:bodyPr vert="horz" lIns="91440" tIns="45720" rIns="91440" bIns="45720" rtlCol="0">
            <a:normAutofit/>
          </a:bodyPr>
          <a:lstStyle/>
          <a:p>
            <a:pPr marL="285750" indent="-285750">
              <a:lnSpc>
                <a:spcPct val="150000"/>
              </a:lnSpc>
              <a:spcBef>
                <a:spcPts val="1000"/>
              </a:spcBef>
              <a:buClr>
                <a:schemeClr val="accent1"/>
              </a:buClr>
              <a:buSzPct val="80000"/>
              <a:buFont typeface="Wingdings" panose="05000000000000000000" pitchFamily="2" charset="2"/>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Privacy-Preserving Feature Extraction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Domain name features are obtained without accessing user privacy-related data like network traffic.</a:t>
            </a:r>
          </a:p>
          <a:p>
            <a:pPr marL="285750" indent="-285750">
              <a:lnSpc>
                <a:spcPct val="150000"/>
              </a:lnSpc>
              <a:spcBef>
                <a:spcPts val="1000"/>
              </a:spcBef>
              <a:buClr>
                <a:schemeClr val="accent1"/>
              </a:buClr>
              <a:buSzPct val="80000"/>
              <a:buFont typeface="Wingdings" panose="05000000000000000000" pitchFamily="2" charset="2"/>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Character Feature Extraction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 Uses a local feature-extraction algorithm to analyze domain names without requiring external data.</a:t>
            </a:r>
          </a:p>
          <a:p>
            <a:pPr marL="285750" indent="-285750">
              <a:lnSpc>
                <a:spcPct val="150000"/>
              </a:lnSpc>
              <a:spcBef>
                <a:spcPts val="1000"/>
              </a:spcBef>
              <a:buClr>
                <a:schemeClr val="accent1"/>
              </a:buClr>
              <a:buSzPct val="80000"/>
              <a:buFont typeface="Wingdings" panose="05000000000000000000" pitchFamily="2" charset="2"/>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Information Feature Extraction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Requires website access or external queries to retrieve domain-related information.</a:t>
            </a:r>
          </a:p>
          <a:p>
            <a:pPr marL="285750" indent="-285750">
              <a:lnSpc>
                <a:spcPct val="15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Two Categories of Features : Domain name features are classified into:</a:t>
            </a:r>
          </a:p>
          <a:p>
            <a:pPr marL="285750" indent="-285750">
              <a:lnSpc>
                <a:spcPct val="150000"/>
              </a:lnSpc>
              <a:spcBef>
                <a:spcPts val="1000"/>
              </a:spcBef>
              <a:buClr>
                <a:schemeClr val="accent1"/>
              </a:buClr>
              <a:buSzPct val="80000"/>
              <a:buFont typeface="Wingdings" panose="05000000000000000000" pitchFamily="2" charset="2"/>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Character-Based Features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Extracted from the domain name structure without visiting the website.</a:t>
            </a:r>
          </a:p>
          <a:p>
            <a:pPr marL="285750" indent="-285750">
              <a:lnSpc>
                <a:spcPct val="150000"/>
              </a:lnSpc>
              <a:spcBef>
                <a:spcPts val="1000"/>
              </a:spcBef>
              <a:buClr>
                <a:schemeClr val="accent1"/>
              </a:buClr>
              <a:buSzPct val="80000"/>
              <a:buFont typeface="Wingdings" panose="05000000000000000000" pitchFamily="2" charset="2"/>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Information-Based Features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Obtained from the corresponding website or external query sources.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77831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 name="TextBox 3">
            <a:extLst>
              <a:ext uri="{FF2B5EF4-FFF2-40B4-BE49-F238E27FC236}">
                <a16:creationId xmlns:a16="http://schemas.microsoft.com/office/drawing/2014/main" id="{98FC3F2E-C9AE-187C-6CDE-2369EF385E91}"/>
              </a:ext>
            </a:extLst>
          </p:cNvPr>
          <p:cNvSpPr txBox="1"/>
          <p:nvPr/>
        </p:nvSpPr>
        <p:spPr>
          <a:xfrm>
            <a:off x="1" y="609600"/>
            <a:ext cx="12192000" cy="1320800"/>
          </a:xfrm>
          <a:prstGeom prst="rect">
            <a:avLst/>
          </a:prstGeom>
        </p:spPr>
        <p:txBody>
          <a:bodyPr vert="horz" lIns="91440" tIns="45720" rIns="91440" bIns="45720" rtlCol="0" anchor="t">
            <a:normAutofit/>
          </a:bodyPr>
          <a:lstStyle/>
          <a:p>
            <a:pPr algn="ctr">
              <a:spcBef>
                <a:spcPct val="0"/>
              </a:spcBef>
              <a:spcAft>
                <a:spcPts val="600"/>
              </a:spcAft>
            </a:pPr>
            <a:r>
              <a:rPr lang="en-US" sz="3600" b="1" dirty="0">
                <a:solidFill>
                  <a:schemeClr val="accent1"/>
                </a:solidFill>
                <a:effectLst/>
                <a:latin typeface="+mj-lt"/>
                <a:ea typeface="+mj-ea"/>
                <a:cs typeface="+mj-cs"/>
              </a:rPr>
              <a:t>REFERENCES</a:t>
            </a:r>
          </a:p>
        </p:txBody>
      </p:sp>
      <p:sp>
        <p:nvSpPr>
          <p:cNvPr id="3" name="TextBox 2">
            <a:extLst>
              <a:ext uri="{FF2B5EF4-FFF2-40B4-BE49-F238E27FC236}">
                <a16:creationId xmlns:a16="http://schemas.microsoft.com/office/drawing/2014/main" id="{C772E9ED-1329-D789-09B7-85BF12B9EE08}"/>
              </a:ext>
            </a:extLst>
          </p:cNvPr>
          <p:cNvSpPr txBox="1"/>
          <p:nvPr/>
        </p:nvSpPr>
        <p:spPr>
          <a:xfrm>
            <a:off x="494308" y="1741026"/>
            <a:ext cx="9691158" cy="3880773"/>
          </a:xfrm>
          <a:prstGeom prst="rect">
            <a:avLst/>
          </a:prstGeom>
        </p:spPr>
        <p:txBody>
          <a:bodyPr vert="horz" lIns="91440" tIns="45720" rIns="91440" bIns="45720" rtlCol="0">
            <a:normAutofit/>
          </a:bodyPr>
          <a:lstStyle/>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Ms.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Sophiya</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Shikalgar</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Mrs. Swati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Narwane</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(2019), Detecting of URL based Phishing Attack using Machine Learning. (vol. 8 Issue 11, November – 2019) </a:t>
            </a:r>
          </a:p>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Rashmi Karnik, Dr. Gayathri M Bhandari, Support Vector Machine Based Malware and Phishing Website Detection. </a:t>
            </a:r>
          </a:p>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Arun Kulkarni, Leonard L. Brown, III2 , Phishing Websites Detection using Machine Learning (vol. 10, No. 7,2019) </a:t>
            </a:r>
          </a:p>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R.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Kiruthiga</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D. Akila, Phishing Websites Detection using Machine Learning. </a:t>
            </a:r>
          </a:p>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Ademola Philip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Abidoye</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Boniface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Kabaso</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Hybrid Machine Learning: A Tool to detect Phishing Attacks in Communication Networks. (vol. 11 No. 6,2020) </a:t>
            </a:r>
          </a:p>
          <a:p>
            <a:pPr marL="285750" lvl="0"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Andrei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Butnaru</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Alexios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Mylonas</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and Nikolaos </a:t>
            </a:r>
            <a:r>
              <a:rPr lang="en-US" dirty="0" err="1">
                <a:solidFill>
                  <a:schemeClr val="tx1">
                    <a:lumMod val="75000"/>
                    <a:lumOff val="25000"/>
                  </a:schemeClr>
                </a:solidFill>
                <a:effectLst/>
                <a:latin typeface="Times New Roman" panose="02020603050405020304" pitchFamily="18" charset="0"/>
                <a:cs typeface="Times New Roman" panose="02020603050405020304" pitchFamily="18" charset="0"/>
              </a:rPr>
              <a:t>Pitropakis</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 Article Towards Lightweight URL-Based Phishing Detection.13 June 2021 </a:t>
            </a:r>
          </a:p>
          <a:p>
            <a:pPr>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65318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8FE64-9B13-9D1A-26E6-4B98FD6D91BC}"/>
              </a:ext>
            </a:extLst>
          </p:cNvPr>
          <p:cNvSpPr>
            <a:spLocks noGrp="1"/>
          </p:cNvSpPr>
          <p:nvPr>
            <p:ph idx="1"/>
          </p:nvPr>
        </p:nvSpPr>
        <p:spPr>
          <a:xfrm>
            <a:off x="838200" y="2506662"/>
            <a:ext cx="10515600" cy="1013286"/>
          </a:xfrm>
        </p:spPr>
        <p:txBody>
          <a:bodyPr>
            <a:normAutofit/>
          </a:bodyPr>
          <a:lstStyle/>
          <a:p>
            <a:pPr marL="0" indent="0" algn="ctr">
              <a:buNone/>
            </a:pPr>
            <a:r>
              <a:rPr lang="en-US" sz="5400" b="1" dirty="0">
                <a:solidFill>
                  <a:schemeClr val="accent1">
                    <a:lumMod val="60000"/>
                    <a:lumOff val="40000"/>
                  </a:schemeClr>
                </a:solidFill>
                <a:latin typeface="Times New Roman" panose="02020603050405020304" pitchFamily="18" charset="0"/>
                <a:cs typeface="Times New Roman" panose="02020603050405020304" pitchFamily="18" charset="0"/>
              </a:rPr>
              <a:t>THANK YOU</a:t>
            </a:r>
            <a:endParaRPr lang="en-IN" sz="54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15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5DC3-F27F-C279-3B91-4301C991AE0F}"/>
              </a:ext>
            </a:extLst>
          </p:cNvPr>
          <p:cNvSpPr>
            <a:spLocks noGrp="1"/>
          </p:cNvSpPr>
          <p:nvPr>
            <p:ph type="title"/>
          </p:nvPr>
        </p:nvSpPr>
        <p:spPr>
          <a:xfrm>
            <a:off x="0" y="609600"/>
            <a:ext cx="12192000" cy="1320800"/>
          </a:xfrm>
        </p:spPr>
        <p:txBody>
          <a:bodyPr>
            <a:normAutofit/>
          </a:bodyPr>
          <a:lstStyle/>
          <a:p>
            <a:pPr algn="ctr"/>
            <a:r>
              <a:rPr lang="en-IN" sz="3200" b="1" dirty="0">
                <a:effectLst/>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A5BBE-AA6F-1F5E-CE78-51E93AC29C71}"/>
              </a:ext>
            </a:extLst>
          </p:cNvPr>
          <p:cNvSpPr>
            <a:spLocks noGrp="1"/>
          </p:cNvSpPr>
          <p:nvPr>
            <p:ph idx="1"/>
          </p:nvPr>
        </p:nvSpPr>
        <p:spPr>
          <a:xfrm>
            <a:off x="828367" y="1270000"/>
            <a:ext cx="8974394" cy="5388998"/>
          </a:xfrm>
        </p:spPr>
        <p:txBody>
          <a:bodyPr>
            <a:noAutofit/>
          </a:bodyPr>
          <a:lstStyle/>
          <a:p>
            <a:pPr algn="just">
              <a:lnSpc>
                <a:spcPct val="160000"/>
              </a:lnSpc>
              <a:spcAft>
                <a:spcPts val="0"/>
              </a:spcAf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Machine Learning-Based Phishing Detection </a:t>
            </a:r>
            <a:r>
              <a:rPr lang="en-IN" dirty="0">
                <a:latin typeface="Times New Roman" panose="02020603050405020304" pitchFamily="18" charset="0"/>
                <a:cs typeface="Times New Roman" panose="02020603050405020304" pitchFamily="18" charset="0"/>
              </a:rPr>
              <a:t>: The system enhances phishing detection accuracy using Support Vector Machine (SVM), Light Gradient Boosting Machine (</a:t>
            </a:r>
            <a:r>
              <a:rPr lang="en-IN" dirty="0" err="1">
                <a:latin typeface="Times New Roman" panose="02020603050405020304" pitchFamily="18" charset="0"/>
                <a:cs typeface="Times New Roman" panose="02020603050405020304" pitchFamily="18" charset="0"/>
              </a:rPr>
              <a:t>LightGBM</a:t>
            </a:r>
            <a:r>
              <a:rPr lang="en-IN" dirty="0">
                <a:latin typeface="Times New Roman" panose="02020603050405020304" pitchFamily="18" charset="0"/>
                <a:cs typeface="Times New Roman" panose="02020603050405020304" pitchFamily="18" charset="0"/>
              </a:rPr>
              <a:t>), and Random Forest (RF) to classify URLs as phishing or legitimate. Each model plays a role: </a:t>
            </a:r>
            <a:r>
              <a:rPr lang="en-IN" dirty="0" err="1">
                <a:latin typeface="Times New Roman" panose="02020603050405020304" pitchFamily="18" charset="0"/>
                <a:cs typeface="Times New Roman" panose="02020603050405020304" pitchFamily="18" charset="0"/>
              </a:rPr>
              <a:t>LightGBM</a:t>
            </a:r>
            <a:r>
              <a:rPr lang="en-IN" dirty="0">
                <a:latin typeface="Times New Roman" panose="02020603050405020304" pitchFamily="18" charset="0"/>
                <a:cs typeface="Times New Roman" panose="02020603050405020304" pitchFamily="18" charset="0"/>
              </a:rPr>
              <a:t> for speed and accuracy, SVM for handling complex data, and Random Forest for reliable decision-making.</a:t>
            </a:r>
            <a:endParaRPr lang="en-US" dirty="0">
              <a:effectLst/>
              <a:latin typeface="Times New Roman" panose="02020603050405020304" pitchFamily="18" charset="0"/>
              <a:ea typeface="MTSYN"/>
              <a:cs typeface="Times New Roman" panose="02020603050405020304" pitchFamily="18" charset="0"/>
            </a:endParaRPr>
          </a:p>
          <a:p>
            <a:pPr algn="just">
              <a:lnSpc>
                <a:spcPct val="160000"/>
              </a:lnSpc>
              <a:spcAft>
                <a:spcPts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Feature Extraction &amp; Processing </a:t>
            </a:r>
            <a:r>
              <a:rPr lang="en-US" dirty="0">
                <a:latin typeface="Times New Roman" panose="02020603050405020304" pitchFamily="18" charset="0"/>
                <a:cs typeface="Times New Roman" panose="02020603050405020304" pitchFamily="18" charset="0"/>
              </a:rPr>
              <a:t>: The system analyzes domain name-based features and uses TF-IDF vectorization to process URL data, improving phishing classification by extracting meaningful patterns.</a:t>
            </a:r>
          </a:p>
          <a:p>
            <a:pPr algn="just">
              <a:lnSpc>
                <a:spcPct val="160000"/>
              </a:lnSpc>
              <a:spcAft>
                <a:spcPts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Web-Based Platform &amp; Performance </a:t>
            </a:r>
            <a:r>
              <a:rPr lang="en-US" dirty="0">
                <a:latin typeface="Times New Roman" panose="02020603050405020304" pitchFamily="18" charset="0"/>
                <a:cs typeface="Times New Roman" panose="02020603050405020304" pitchFamily="18" charset="0"/>
              </a:rPr>
              <a:t>: Developed with Django, the system provides a real-time, scalable phishing detection solution. Testing shows that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achieves the highest accuracy, and the combination of models outperforms single-model approaches.</a:t>
            </a:r>
            <a:endParaRPr lang="en-US" dirty="0">
              <a:effectLst/>
              <a:latin typeface="Times New Roman" panose="02020603050405020304" pitchFamily="18" charset="0"/>
              <a:ea typeface="MTSYN"/>
              <a:cs typeface="Times New Roman" panose="02020603050405020304" pitchFamily="18" charset="0"/>
            </a:endParaRPr>
          </a:p>
        </p:txBody>
      </p:sp>
    </p:spTree>
    <p:extLst>
      <p:ext uri="{BB962C8B-B14F-4D97-AF65-F5344CB8AC3E}">
        <p14:creationId xmlns:p14="http://schemas.microsoft.com/office/powerpoint/2010/main" val="249277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75B6-9795-71B4-922C-89570BD5EBB2}"/>
              </a:ext>
            </a:extLst>
          </p:cNvPr>
          <p:cNvSpPr>
            <a:spLocks noGrp="1"/>
          </p:cNvSpPr>
          <p:nvPr>
            <p:ph type="title"/>
          </p:nvPr>
        </p:nvSpPr>
        <p:spPr/>
        <p:txBody>
          <a:bodyPr/>
          <a:lstStyle/>
          <a:p>
            <a:r>
              <a:rPr lang="en-IN" sz="3600" b="1" dirty="0">
                <a:effectLst/>
                <a:latin typeface="Times New Roman" panose="02020603050405020304" pitchFamily="18" charset="0"/>
                <a:cs typeface="Times New Roman" panose="02020603050405020304" pitchFamily="18" charset="0"/>
              </a:rPr>
              <a:t>                      ADVANTAGES</a:t>
            </a:r>
            <a:endParaRPr lang="en-IN" dirty="0"/>
          </a:p>
        </p:txBody>
      </p:sp>
      <p:sp>
        <p:nvSpPr>
          <p:cNvPr id="3" name="Content Placeholder 2">
            <a:extLst>
              <a:ext uri="{FF2B5EF4-FFF2-40B4-BE49-F238E27FC236}">
                <a16:creationId xmlns:a16="http://schemas.microsoft.com/office/drawing/2014/main" id="{D571221C-1311-86D2-4057-0CA7BC3C7B24}"/>
              </a:ext>
            </a:extLst>
          </p:cNvPr>
          <p:cNvSpPr>
            <a:spLocks noGrp="1"/>
          </p:cNvSpPr>
          <p:nvPr>
            <p:ph idx="1"/>
          </p:nvPr>
        </p:nvSpPr>
        <p:spPr>
          <a:xfrm>
            <a:off x="1063414" y="1488605"/>
            <a:ext cx="9282744" cy="5240592"/>
          </a:xfrm>
        </p:spPr>
        <p:txBody>
          <a:bodyPr>
            <a:noAutofit/>
          </a:bodyPr>
          <a:lstStyle/>
          <a:p>
            <a:pPr>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Higher Accuracy </a:t>
            </a:r>
          </a:p>
          <a:p>
            <a:pPr>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Real-Time Detection </a:t>
            </a:r>
          </a:p>
          <a:p>
            <a:pPr>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Feature-Based </a:t>
            </a:r>
          </a:p>
          <a:p>
            <a:pPr>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Scalability and Efficiency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Automation and Reliability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US" dirty="0"/>
          </a:p>
        </p:txBody>
      </p:sp>
    </p:spTree>
    <p:extLst>
      <p:ext uri="{BB962C8B-B14F-4D97-AF65-F5344CB8AC3E}">
        <p14:creationId xmlns:p14="http://schemas.microsoft.com/office/powerpoint/2010/main" val="69990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2B2E-7F0F-D838-D482-7E3637C7AC6E}"/>
              </a:ext>
            </a:extLst>
          </p:cNvPr>
          <p:cNvSpPr>
            <a:spLocks noGrp="1"/>
          </p:cNvSpPr>
          <p:nvPr>
            <p:ph type="title"/>
          </p:nvPr>
        </p:nvSpPr>
        <p:spPr>
          <a:xfrm>
            <a:off x="916858" y="363793"/>
            <a:ext cx="8718755" cy="1120879"/>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HARDWARE AND SOFTWARE REQUIREMENTS</a:t>
            </a:r>
            <a:br>
              <a:rPr lang="en-IN" sz="4400" b="1" i="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677EA3-FFB1-21EE-D62B-23E2B831C167}"/>
              </a:ext>
            </a:extLst>
          </p:cNvPr>
          <p:cNvSpPr>
            <a:spLocks noGrp="1"/>
          </p:cNvSpPr>
          <p:nvPr>
            <p:ph idx="1"/>
          </p:nvPr>
        </p:nvSpPr>
        <p:spPr>
          <a:xfrm>
            <a:off x="838200" y="1235689"/>
            <a:ext cx="10515600" cy="4988130"/>
          </a:xfrm>
        </p:spPr>
        <p:txBody>
          <a:bodyPr>
            <a:normAutofit fontScale="92500" lnSpcReduction="10000"/>
          </a:bodyPr>
          <a:lstStyle/>
          <a:p>
            <a:pPr marL="0" indent="0">
              <a:buNone/>
            </a:pPr>
            <a:r>
              <a:rPr lang="en-US" sz="2000" b="1" dirty="0">
                <a:solidFill>
                  <a:srgbClr val="000000"/>
                </a:solidFill>
                <a:effectLst/>
                <a:latin typeface="Times New Roman" panose="02020603050405020304" pitchFamily="18" charset="0"/>
                <a:cs typeface="Times New Roman" panose="02020603050405020304" pitchFamily="18" charset="0"/>
              </a:rPr>
              <a:t>HARDWARE REQUIREMENTS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0000"/>
                </a:solidFill>
                <a:effectLst/>
                <a:latin typeface="Times New Roman" panose="02020603050405020304" pitchFamily="18" charset="0"/>
                <a:cs typeface="Times New Roman" panose="02020603050405020304" pitchFamily="18" charset="0"/>
              </a:rPr>
              <a:t> </a:t>
            </a:r>
            <a:r>
              <a:rPr lang="en-US" sz="2100" b="1" dirty="0">
                <a:solidFill>
                  <a:srgbClr val="000000"/>
                </a:solidFill>
                <a:effectLst/>
                <a:latin typeface="Times New Roman" panose="02020603050405020304" pitchFamily="18" charset="0"/>
                <a:cs typeface="Times New Roman" panose="02020603050405020304" pitchFamily="18" charset="0"/>
              </a:rPr>
              <a:t>Processor</a:t>
            </a:r>
            <a:r>
              <a:rPr lang="en-US" sz="2100" dirty="0">
                <a:solidFill>
                  <a:srgbClr val="000000"/>
                </a:solidFill>
                <a:effectLst/>
                <a:latin typeface="Times New Roman" panose="02020603050405020304" pitchFamily="18" charset="0"/>
                <a:cs typeface="Times New Roman" panose="02020603050405020304" pitchFamily="18" charset="0"/>
              </a:rPr>
              <a:t>                  </a:t>
            </a:r>
            <a:r>
              <a:rPr lang="en-US" sz="2100" b="1" dirty="0">
                <a:solidFill>
                  <a:srgbClr val="000000"/>
                </a:solidFill>
                <a:effectLst/>
                <a:latin typeface="Times New Roman" panose="02020603050405020304" pitchFamily="18" charset="0"/>
                <a:cs typeface="Times New Roman" panose="02020603050405020304" pitchFamily="18" charset="0"/>
              </a:rPr>
              <a:t>: </a:t>
            </a:r>
            <a:r>
              <a:rPr lang="en-US" sz="2100" dirty="0">
                <a:solidFill>
                  <a:srgbClr val="000000"/>
                </a:solidFill>
                <a:effectLst/>
                <a:latin typeface="Times New Roman" panose="02020603050405020304" pitchFamily="18" charset="0"/>
                <a:cs typeface="Times New Roman" panose="02020603050405020304" pitchFamily="18" charset="0"/>
              </a:rPr>
              <a:t>Intel core 3</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solidFill>
                  <a:srgbClr val="000000"/>
                </a:solidFill>
                <a:effectLst/>
                <a:latin typeface="Times New Roman" panose="02020603050405020304" pitchFamily="18" charset="0"/>
                <a:cs typeface="Times New Roman" panose="02020603050405020304" pitchFamily="18" charset="0"/>
              </a:rPr>
              <a:t> </a:t>
            </a:r>
            <a:r>
              <a:rPr lang="en-US" sz="2100" b="1" dirty="0">
                <a:solidFill>
                  <a:srgbClr val="000000"/>
                </a:solidFill>
                <a:effectLst/>
                <a:latin typeface="Times New Roman" panose="02020603050405020304" pitchFamily="18" charset="0"/>
                <a:cs typeface="Times New Roman" panose="02020603050405020304" pitchFamily="18" charset="0"/>
              </a:rPr>
              <a:t>RAM                         : 16</a:t>
            </a:r>
            <a:r>
              <a:rPr lang="en-US" sz="2100" dirty="0">
                <a:solidFill>
                  <a:srgbClr val="000000"/>
                </a:solidFill>
                <a:effectLst/>
                <a:latin typeface="Times New Roman" panose="02020603050405020304" pitchFamily="18" charset="0"/>
                <a:cs typeface="Times New Roman" panose="02020603050405020304" pitchFamily="18" charset="0"/>
              </a:rPr>
              <a:t> GB </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solidFill>
                  <a:srgbClr val="000000"/>
                </a:solidFill>
                <a:effectLst/>
                <a:latin typeface="Times New Roman" panose="02020603050405020304" pitchFamily="18" charset="0"/>
                <a:cs typeface="Times New Roman" panose="02020603050405020304" pitchFamily="18" charset="0"/>
              </a:rPr>
              <a:t> </a:t>
            </a:r>
            <a:r>
              <a:rPr lang="en-US" sz="2100" b="1" dirty="0">
                <a:solidFill>
                  <a:srgbClr val="000000"/>
                </a:solidFill>
                <a:effectLst/>
                <a:latin typeface="Times New Roman" panose="02020603050405020304" pitchFamily="18" charset="0"/>
                <a:cs typeface="Times New Roman" panose="02020603050405020304" pitchFamily="18" charset="0"/>
              </a:rPr>
              <a:t>Hard Disk                 </a:t>
            </a:r>
            <a:r>
              <a:rPr lang="en-US" sz="2100" b="1" dirty="0">
                <a:solidFill>
                  <a:srgbClr val="000000"/>
                </a:solidFill>
                <a:latin typeface="Times New Roman" panose="02020603050405020304" pitchFamily="18" charset="0"/>
                <a:cs typeface="Times New Roman" panose="02020603050405020304" pitchFamily="18" charset="0"/>
              </a:rPr>
              <a:t>:</a:t>
            </a:r>
            <a:r>
              <a:rPr lang="en-US" sz="2100" dirty="0">
                <a:solidFill>
                  <a:srgbClr val="000000"/>
                </a:solidFill>
                <a:effectLst/>
                <a:latin typeface="Times New Roman" panose="02020603050405020304" pitchFamily="18" charset="0"/>
                <a:cs typeface="Times New Roman" panose="02020603050405020304" pitchFamily="18" charset="0"/>
              </a:rPr>
              <a:t> 20 GB  </a:t>
            </a:r>
            <a:endParaRPr lang="en-US" sz="2100" dirty="0">
              <a:latin typeface="Times New Roman" panose="02020603050405020304" pitchFamily="18" charset="0"/>
              <a:cs typeface="Times New Roman" panose="02020603050405020304" pitchFamily="18" charset="0"/>
            </a:endParaRPr>
          </a:p>
          <a:p>
            <a:pPr marL="0" indent="0">
              <a:buNone/>
            </a:pPr>
            <a:endParaRPr lang="en-IN" sz="2100" b="1"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2100" b="1" dirty="0">
                <a:solidFill>
                  <a:srgbClr val="000000"/>
                </a:solidFill>
                <a:effectLst/>
                <a:latin typeface="Times New Roman" panose="02020603050405020304" pitchFamily="18" charset="0"/>
                <a:cs typeface="Times New Roman" panose="02020603050405020304" pitchFamily="18" charset="0"/>
              </a:rPr>
              <a:t>SOFTWARE REQUIREMENTS</a:t>
            </a:r>
          </a:p>
          <a:p>
            <a:pPr marL="0" indent="0">
              <a:buNone/>
            </a:pPr>
            <a:endParaRPr lang="en-IN" sz="1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b="1" dirty="0">
                <a:solidFill>
                  <a:srgbClr val="000000"/>
                </a:solidFill>
                <a:effectLst/>
                <a:latin typeface="Times New Roman" panose="02020603050405020304" pitchFamily="18" charset="0"/>
                <a:cs typeface="Times New Roman" panose="02020603050405020304" pitchFamily="18" charset="0"/>
              </a:rPr>
              <a:t>Operating system     : </a:t>
            </a:r>
            <a:r>
              <a:rPr lang="en-IN" sz="2100" dirty="0">
                <a:solidFill>
                  <a:srgbClr val="000000"/>
                </a:solidFill>
                <a:effectLst/>
                <a:latin typeface="Times New Roman" panose="02020603050405020304" pitchFamily="18" charset="0"/>
                <a:cs typeface="Times New Roman" panose="02020603050405020304" pitchFamily="18" charset="0"/>
              </a:rPr>
              <a:t>Windows10</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b="1" dirty="0">
                <a:solidFill>
                  <a:srgbClr val="000000"/>
                </a:solidFill>
                <a:effectLst/>
                <a:latin typeface="Times New Roman" panose="02020603050405020304" pitchFamily="18" charset="0"/>
                <a:cs typeface="Times New Roman" panose="02020603050405020304" pitchFamily="18" charset="0"/>
              </a:rPr>
              <a:t>Front-End                 : </a:t>
            </a:r>
            <a:r>
              <a:rPr lang="en-IN" sz="2100" dirty="0">
                <a:solidFill>
                  <a:srgbClr val="000000"/>
                </a:solidFill>
                <a:effectLst/>
                <a:latin typeface="Times New Roman" panose="02020603050405020304" pitchFamily="18" charset="0"/>
                <a:cs typeface="Times New Roman" panose="02020603050405020304" pitchFamily="18" charset="0"/>
              </a:rPr>
              <a:t>Python</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b="1" dirty="0">
                <a:solidFill>
                  <a:srgbClr val="000000"/>
                </a:solidFill>
                <a:effectLst/>
                <a:latin typeface="Times New Roman" panose="02020603050405020304" pitchFamily="18" charset="0"/>
                <a:cs typeface="Times New Roman" panose="02020603050405020304" pitchFamily="18" charset="0"/>
              </a:rPr>
              <a:t>Back-End                  : </a:t>
            </a:r>
            <a:r>
              <a:rPr lang="en-IN" sz="2100" dirty="0">
                <a:solidFill>
                  <a:srgbClr val="000000"/>
                </a:solidFill>
                <a:effectLst/>
                <a:latin typeface="Times New Roman" panose="02020603050405020304" pitchFamily="18" charset="0"/>
                <a:cs typeface="Times New Roman" panose="02020603050405020304" pitchFamily="18" charset="0"/>
              </a:rPr>
              <a:t>Django-ORM </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b="1" dirty="0">
                <a:solidFill>
                  <a:srgbClr val="000000"/>
                </a:solidFill>
                <a:effectLst/>
                <a:latin typeface="Times New Roman" panose="02020603050405020304" pitchFamily="18" charset="0"/>
                <a:cs typeface="Times New Roman" panose="02020603050405020304" pitchFamily="18" charset="0"/>
              </a:rPr>
              <a:t>Designing                  :</a:t>
            </a:r>
            <a:r>
              <a:rPr lang="en-IN" sz="2100" dirty="0">
                <a:solidFill>
                  <a:srgbClr val="000000"/>
                </a:solidFill>
                <a:effectLst/>
                <a:latin typeface="Times New Roman" panose="02020603050405020304" pitchFamily="18" charset="0"/>
                <a:cs typeface="Times New Roman" panose="02020603050405020304" pitchFamily="18" charset="0"/>
              </a:rPr>
              <a:t> Html, </a:t>
            </a:r>
            <a:r>
              <a:rPr lang="en-IN" sz="2100" dirty="0" err="1">
                <a:solidFill>
                  <a:srgbClr val="000000"/>
                </a:solidFill>
                <a:effectLst/>
                <a:latin typeface="Times New Roman" panose="02020603050405020304" pitchFamily="18" charset="0"/>
                <a:cs typeface="Times New Roman" panose="02020603050405020304" pitchFamily="18" charset="0"/>
              </a:rPr>
              <a:t>css</a:t>
            </a:r>
            <a:r>
              <a:rPr lang="en-IN" sz="2100" dirty="0">
                <a:solidFill>
                  <a:srgbClr val="000000"/>
                </a:solidFill>
                <a:effectLst/>
                <a:latin typeface="Times New Roman" panose="02020603050405020304" pitchFamily="18" charset="0"/>
                <a:cs typeface="Times New Roman" panose="02020603050405020304" pitchFamily="18" charset="0"/>
              </a:rPr>
              <a:t>, </a:t>
            </a:r>
            <a:r>
              <a:rPr lang="en-IN" sz="2100" dirty="0" err="1">
                <a:solidFill>
                  <a:srgbClr val="000000"/>
                </a:solidFill>
                <a:effectLst/>
                <a:latin typeface="Times New Roman" panose="02020603050405020304" pitchFamily="18" charset="0"/>
                <a:cs typeface="Times New Roman" panose="02020603050405020304" pitchFamily="18" charset="0"/>
              </a:rPr>
              <a:t>javascript</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b="1" dirty="0">
                <a:solidFill>
                  <a:srgbClr val="000000"/>
                </a:solidFill>
                <a:effectLst/>
                <a:latin typeface="Times New Roman" panose="02020603050405020304" pitchFamily="18" charset="0"/>
                <a:cs typeface="Times New Roman" panose="02020603050405020304" pitchFamily="18" charset="0"/>
              </a:rPr>
              <a:t>Data Base                  : </a:t>
            </a:r>
            <a:r>
              <a:rPr lang="en-IN" sz="2100" dirty="0">
                <a:solidFill>
                  <a:srgbClr val="000000"/>
                </a:solidFill>
                <a:effectLst/>
                <a:latin typeface="Times New Roman" panose="02020603050405020304" pitchFamily="18" charset="0"/>
                <a:cs typeface="Times New Roman" panose="02020603050405020304" pitchFamily="18" charset="0"/>
              </a:rPr>
              <a:t>MySQL (WAMP Server)</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8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A597-38F1-8452-7EE8-AD16799E43E7}"/>
              </a:ext>
            </a:extLst>
          </p:cNvPr>
          <p:cNvSpPr>
            <a:spLocks noGrp="1"/>
          </p:cNvSpPr>
          <p:nvPr>
            <p:ph type="title"/>
          </p:nvPr>
        </p:nvSpPr>
        <p:spPr>
          <a:xfrm>
            <a:off x="838200" y="660093"/>
            <a:ext cx="10515600" cy="1325563"/>
          </a:xfrm>
        </p:spPr>
        <p:txBody>
          <a:bodyPr/>
          <a:lstStyle/>
          <a:p>
            <a:pPr algn="ctr"/>
            <a:r>
              <a:rPr lang="en-US" sz="3200" b="1" dirty="0">
                <a:latin typeface="Times New Roman" panose="02020603050405020304" pitchFamily="18" charset="0"/>
                <a:cs typeface="Times New Roman" panose="02020603050405020304" pitchFamily="18" charset="0"/>
              </a:rPr>
              <a:t>NOVELTY OF PROJECT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E39B4-7F19-2D6E-D4FB-7F48E079EC8B}"/>
              </a:ext>
            </a:extLst>
          </p:cNvPr>
          <p:cNvSpPr>
            <a:spLocks noGrp="1"/>
          </p:cNvSpPr>
          <p:nvPr>
            <p:ph idx="1"/>
          </p:nvPr>
        </p:nvSpPr>
        <p:spPr>
          <a:xfrm>
            <a:off x="838200" y="1322874"/>
            <a:ext cx="9446342" cy="5073446"/>
          </a:xfrm>
        </p:spPr>
        <p:txBody>
          <a:bodyPr>
            <a:normAutofit/>
          </a:bodyPr>
          <a:lstStyle/>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Hybrid Machine Learning Approach :</a:t>
            </a:r>
            <a:r>
              <a:rPr lang="en-US" dirty="0">
                <a:latin typeface="Times New Roman" panose="02020603050405020304" pitchFamily="18" charset="0"/>
                <a:cs typeface="Times New Roman" panose="02020603050405020304" pitchFamily="18" charset="0"/>
              </a:rPr>
              <a:t> Unlike traditional methods and single-model approaches, our project combines SVM,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and Random Forest, leveraging their strengths for higher accuracy and adaptability in phishing detection.</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Advanced Feature Engineering :</a:t>
            </a:r>
            <a:r>
              <a:rPr lang="en-US" dirty="0">
                <a:latin typeface="Times New Roman" panose="02020603050405020304" pitchFamily="18" charset="0"/>
                <a:cs typeface="Times New Roman" panose="02020603050405020304" pitchFamily="18" charset="0"/>
              </a:rPr>
              <a:t> Instead of relying on static blacklists</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 extracts domain name-based features and uses TF-IDF vectorization, enabling a more dynamic and intelligent analysis of phishing </a:t>
            </a:r>
            <a:r>
              <a:rPr lang="en-US" dirty="0" err="1">
                <a:latin typeface="Times New Roman" panose="02020603050405020304" pitchFamily="18" charset="0"/>
                <a:cs typeface="Times New Roman" panose="02020603050405020304" pitchFamily="18" charset="0"/>
              </a:rPr>
              <a:t>URLs.By</a:t>
            </a:r>
            <a:r>
              <a:rPr lang="en-US" dirty="0">
                <a:latin typeface="Times New Roman" panose="02020603050405020304" pitchFamily="18" charset="0"/>
                <a:cs typeface="Times New Roman" panose="02020603050405020304" pitchFamily="18" charset="0"/>
              </a:rPr>
              <a:t> extracting multi-dimensional features from URLs  including structure, content, and metadata   it captures a comprehensive view of potential threats.</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Web-Based Detection :</a:t>
            </a:r>
            <a:r>
              <a:rPr lang="en-US" dirty="0">
                <a:latin typeface="Times New Roman" panose="02020603050405020304" pitchFamily="18" charset="0"/>
                <a:cs typeface="Times New Roman" panose="02020603050405020304" pitchFamily="18" charset="0"/>
              </a:rPr>
              <a:t> Built with Django, the system provides a scalable and automated real-time phishing detection platform, making it practical for real-world applications compared to traditional offline or rule-based methods.</a:t>
            </a:r>
          </a:p>
        </p:txBody>
      </p:sp>
    </p:spTree>
    <p:extLst>
      <p:ext uri="{BB962C8B-B14F-4D97-AF65-F5344CB8AC3E}">
        <p14:creationId xmlns:p14="http://schemas.microsoft.com/office/powerpoint/2010/main" val="184067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C7063-278D-0510-8DAD-50E4905E7065}"/>
              </a:ext>
            </a:extLst>
          </p:cNvPr>
          <p:cNvSpPr txBox="1"/>
          <p:nvPr/>
        </p:nvSpPr>
        <p:spPr>
          <a:xfrm>
            <a:off x="0" y="309520"/>
            <a:ext cx="12192000" cy="584775"/>
          </a:xfrm>
          <a:prstGeom prst="rect">
            <a:avLst/>
          </a:prstGeom>
          <a:noFill/>
        </p:spPr>
        <p:txBody>
          <a:bodyPr wrap="square" rtlCol="0">
            <a:spAutoFit/>
          </a:bodyPr>
          <a:lstStyle/>
          <a:p>
            <a:pPr algn="ctr"/>
            <a:r>
              <a:rPr lang="en-US" sz="3200" b="1"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endParaRPr lang="en-IN" sz="3200" b="1" kern="100"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0929C0-55DE-725A-8A29-64EA50D70670}"/>
              </a:ext>
            </a:extLst>
          </p:cNvPr>
          <p:cNvSpPr txBox="1"/>
          <p:nvPr/>
        </p:nvSpPr>
        <p:spPr>
          <a:xfrm>
            <a:off x="2510036" y="5886760"/>
            <a:ext cx="7469706" cy="369332"/>
          </a:xfrm>
          <a:prstGeom prst="rect">
            <a:avLst/>
          </a:prstGeom>
          <a:noFill/>
        </p:spPr>
        <p:txBody>
          <a:bodyPr wrap="square" rtlCol="0">
            <a:spAutoFit/>
          </a:bodyPr>
          <a:lstStyle/>
          <a:p>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Fig:Detection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Phishing Website using SVM &amp; Light GBM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diagram of a webpage&#10;&#10;AI-generated content may be incorrect.">
            <a:extLst>
              <a:ext uri="{FF2B5EF4-FFF2-40B4-BE49-F238E27FC236}">
                <a16:creationId xmlns:a16="http://schemas.microsoft.com/office/drawing/2014/main" id="{875ED2A4-14F3-D8DC-87E5-45DF8590FC6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49421" y="809606"/>
            <a:ext cx="8039503" cy="4338779"/>
          </a:xfrm>
          <a:prstGeom prst="rect">
            <a:avLst/>
          </a:prstGeom>
        </p:spPr>
      </p:pic>
    </p:spTree>
    <p:extLst>
      <p:ext uri="{BB962C8B-B14F-4D97-AF65-F5344CB8AC3E}">
        <p14:creationId xmlns:p14="http://schemas.microsoft.com/office/powerpoint/2010/main" val="233943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1065</TotalTime>
  <Words>3396</Words>
  <Application>Microsoft Office PowerPoint</Application>
  <PresentationFormat>Widescreen</PresentationFormat>
  <Paragraphs>284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Times New Roman</vt:lpstr>
      <vt:lpstr>Trebuchet MS</vt:lpstr>
      <vt:lpstr>Wingdings</vt:lpstr>
      <vt:lpstr>Wingdings 3</vt:lpstr>
      <vt:lpstr>Facet</vt:lpstr>
      <vt:lpstr>                                                                               CMR TECHNICAL CAMPUS                               UGC (Autonomous)                   Kandlakoya, Medchal Road, Hyd-501 401        Department of Computer Science and Engineering                                Major Project Review </vt:lpstr>
      <vt:lpstr>ABSTRACT</vt:lpstr>
      <vt:lpstr>PowerPoint Presentation</vt:lpstr>
      <vt:lpstr> DISADVANTAGES OF EXISTING SYSTEM </vt:lpstr>
      <vt:lpstr>PROPOSED SYSTEM</vt:lpstr>
      <vt:lpstr>                      ADVANTAGES</vt:lpstr>
      <vt:lpstr>HARDWARE AND SOFTWARE REQUIREMENTS </vt:lpstr>
      <vt:lpstr>NOVELTY OF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Balakishan Bingi</dc:creator>
  <cp:lastModifiedBy>Manoj Kumar Deekonda</cp:lastModifiedBy>
  <cp:revision>24</cp:revision>
  <dcterms:created xsi:type="dcterms:W3CDTF">2024-10-28T08:54:48Z</dcterms:created>
  <dcterms:modified xsi:type="dcterms:W3CDTF">2025-03-24T08:53:38Z</dcterms:modified>
</cp:coreProperties>
</file>