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70" r:id="rId5"/>
    <p:sldId id="272" r:id="rId6"/>
    <p:sldId id="271" r:id="rId7"/>
    <p:sldId id="273" r:id="rId8"/>
    <p:sldId id="274" r:id="rId9"/>
    <p:sldId id="277" r:id="rId10"/>
    <p:sldId id="278" r:id="rId11"/>
    <p:sldId id="279" r:id="rId12"/>
    <p:sldId id="280" r:id="rId13"/>
    <p:sldId id="281" r:id="rId14"/>
    <p:sldId id="282" r:id="rId15"/>
    <p:sldId id="283" r:id="rId16"/>
    <p:sldId id="275" r:id="rId17"/>
    <p:sldId id="284" r:id="rId18"/>
    <p:sldId id="276"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QrRl1FrxYTPRQBLEfYLLBoDqRD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1862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269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57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2342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6792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8585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976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917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76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151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710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81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516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327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41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7"/>
          <p:cNvGrpSpPr/>
          <p:nvPr/>
        </p:nvGrpSpPr>
        <p:grpSpPr>
          <a:xfrm>
            <a:off x="830392" y="1191256"/>
            <a:ext cx="745763" cy="45826"/>
            <a:chOff x="4580561" y="2589004"/>
            <a:chExt cx="1064464" cy="25200"/>
          </a:xfrm>
        </p:grpSpPr>
        <p:sp>
          <p:nvSpPr>
            <p:cNvPr id="12" name="Google Shape;1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7"/>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7"/>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8"/>
          <p:cNvGrpSpPr/>
          <p:nvPr/>
        </p:nvGrpSpPr>
        <p:grpSpPr>
          <a:xfrm>
            <a:off x="830392" y="1191256"/>
            <a:ext cx="745763" cy="45826"/>
            <a:chOff x="4580561" y="2589004"/>
            <a:chExt cx="1064464" cy="25200"/>
          </a:xfrm>
        </p:grpSpPr>
        <p:sp>
          <p:nvSpPr>
            <p:cNvPr id="20" name="Google Shape;20;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9"/>
          <p:cNvGrpSpPr/>
          <p:nvPr/>
        </p:nvGrpSpPr>
        <p:grpSpPr>
          <a:xfrm>
            <a:off x="830392" y="1191256"/>
            <a:ext cx="745763" cy="45826"/>
            <a:chOff x="4580561" y="2589004"/>
            <a:chExt cx="1064464" cy="25200"/>
          </a:xfrm>
        </p:grpSpPr>
        <p:sp>
          <p:nvSpPr>
            <p:cNvPr id="27" name="Google Shape;27;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11"/>
          <p:cNvGrpSpPr/>
          <p:nvPr/>
        </p:nvGrpSpPr>
        <p:grpSpPr>
          <a:xfrm>
            <a:off x="830392" y="1191256"/>
            <a:ext cx="745763" cy="45826"/>
            <a:chOff x="4580561" y="2589004"/>
            <a:chExt cx="1064464" cy="25200"/>
          </a:xfrm>
        </p:grpSpPr>
        <p:sp>
          <p:nvSpPr>
            <p:cNvPr id="43" name="Google Shape;4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1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1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12"/>
          <p:cNvGrpSpPr/>
          <p:nvPr/>
        </p:nvGrpSpPr>
        <p:grpSpPr>
          <a:xfrm>
            <a:off x="830392" y="1191256"/>
            <a:ext cx="745763" cy="45826"/>
            <a:chOff x="4580561" y="2589004"/>
            <a:chExt cx="1064464" cy="25200"/>
          </a:xfrm>
        </p:grpSpPr>
        <p:sp>
          <p:nvSpPr>
            <p:cNvPr id="50" name="Google Shape;50;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2"/>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12"/>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4"/>
          <p:cNvGrpSpPr/>
          <p:nvPr/>
        </p:nvGrpSpPr>
        <p:grpSpPr>
          <a:xfrm>
            <a:off x="830392" y="1191256"/>
            <a:ext cx="745763" cy="45826"/>
            <a:chOff x="4580561" y="2589004"/>
            <a:chExt cx="1064464" cy="25200"/>
          </a:xfrm>
        </p:grpSpPr>
        <p:sp>
          <p:nvSpPr>
            <p:cNvPr id="64" name="Google Shape;64;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1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1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6"/>
          <p:cNvGrpSpPr/>
          <p:nvPr/>
        </p:nvGrpSpPr>
        <p:grpSpPr>
          <a:xfrm>
            <a:off x="830392" y="4169130"/>
            <a:ext cx="745763" cy="45826"/>
            <a:chOff x="4580561" y="2589004"/>
            <a:chExt cx="1064464" cy="25200"/>
          </a:xfrm>
        </p:grpSpPr>
        <p:sp>
          <p:nvSpPr>
            <p:cNvPr id="75" name="Google Shape;75;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6"/>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6"/>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buildmedia.readthedocs.org/media/pdf/astronn/latest/astronn.pdf" TargetMode="External"/><Relationship Id="rId3" Type="http://schemas.openxmlformats.org/officeDocument/2006/relationships/hyperlink" Target="https://pyimagesearch.com/2018/12/31/keras-conv2d-and-convolutional-layers/" TargetMode="External"/><Relationship Id="rId7" Type="http://schemas.openxmlformats.org/officeDocument/2006/relationships/hyperlink" Target="https://astronn.readthedocs.io/en/lates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medium.com/@siddheshb008/lenet-5-architecture-explained-3b559cb2d52b" TargetMode="External"/><Relationship Id="rId5" Type="http://schemas.openxmlformats.org/officeDocument/2006/relationships/hyperlink" Target="https://medium.com/analytics-vidhya/convolutional-neuronal-network-with-keras-tuner-on-cifar-10-b4271ca4643d" TargetMode="External"/><Relationship Id="rId4" Type="http://schemas.openxmlformats.org/officeDocument/2006/relationships/hyperlink" Target="https://towardsdatascience.com/a-practical-introduction-to-early-stopping-in-machine-learning-550ac88bc8f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stronn.readthedocs.io/en/latest/galaxy10sds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zooniverse.org/projects/zookeeper/galaxy-zoo" TargetMode="External"/><Relationship Id="rId4" Type="http://schemas.openxmlformats.org/officeDocument/2006/relationships/hyperlink" Target="https://classic.sds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8175064"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81784"/>
              <a:buNone/>
            </a:pPr>
            <a:r>
              <a:rPr lang="en-US" sz="2900" dirty="0"/>
              <a:t>Stellar Image Classification with Convolutional Neural Networks and Transfer Learning</a:t>
            </a:r>
            <a:endParaRPr sz="2900" dirty="0"/>
          </a:p>
        </p:txBody>
      </p:sp>
      <p:sp>
        <p:nvSpPr>
          <p:cNvPr id="87" name="Google Shape;87;p1"/>
          <p:cNvSpPr txBox="1">
            <a:spLocks noGrp="1"/>
          </p:cNvSpPr>
          <p:nvPr>
            <p:ph type="subTitle" idx="1"/>
          </p:nvPr>
        </p:nvSpPr>
        <p:spPr>
          <a:xfrm>
            <a:off x="729450" y="4276094"/>
            <a:ext cx="7688100" cy="1341114"/>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US" sz="1400" dirty="0"/>
              <a:t>Vamshi </a:t>
            </a:r>
            <a:r>
              <a:rPr lang="en-US" sz="1400" u="sng" dirty="0"/>
              <a:t>Gadepally</a:t>
            </a:r>
          </a:p>
          <a:p>
            <a:pPr marL="0" lvl="0" indent="0" algn="l" rtl="0">
              <a:lnSpc>
                <a:spcPct val="100000"/>
              </a:lnSpc>
              <a:spcBef>
                <a:spcPts val="0"/>
              </a:spcBef>
              <a:spcAft>
                <a:spcPts val="0"/>
              </a:spcAft>
              <a:buSzPts val="1600"/>
              <a:buNone/>
            </a:pPr>
            <a:r>
              <a:rPr lang="en-NZ" sz="1400" dirty="0"/>
              <a:t>MSCA 31009 - </a:t>
            </a:r>
            <a:r>
              <a:rPr lang="en-US" sz="1400" dirty="0"/>
              <a:t>Machine Learning and Predictive Analytics</a:t>
            </a:r>
            <a:endParaRPr sz="1400" dirty="0"/>
          </a:p>
        </p:txBody>
      </p:sp>
      <p:sp>
        <p:nvSpPr>
          <p:cNvPr id="88" name="Google Shape;8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pic>
        <p:nvPicPr>
          <p:cNvPr id="7" name="Picture 6">
            <a:extLst>
              <a:ext uri="{FF2B5EF4-FFF2-40B4-BE49-F238E27FC236}">
                <a16:creationId xmlns:a16="http://schemas.microsoft.com/office/drawing/2014/main" id="{B13EF385-E895-228A-95DA-2830D796F5F0}"/>
              </a:ext>
            </a:extLst>
          </p:cNvPr>
          <p:cNvPicPr>
            <a:picLocks noChangeAspect="1"/>
          </p:cNvPicPr>
          <p:nvPr/>
        </p:nvPicPr>
        <p:blipFill>
          <a:blip r:embed="rId3"/>
          <a:stretch>
            <a:fillRect/>
          </a:stretch>
        </p:blipFill>
        <p:spPr>
          <a:xfrm>
            <a:off x="85264" y="2987150"/>
            <a:ext cx="5641763" cy="1097329"/>
          </a:xfrm>
          <a:prstGeom prst="rect">
            <a:avLst/>
          </a:prstGeom>
        </p:spPr>
      </p:pic>
      <p:pic>
        <p:nvPicPr>
          <p:cNvPr id="9" name="Picture 8">
            <a:extLst>
              <a:ext uri="{FF2B5EF4-FFF2-40B4-BE49-F238E27FC236}">
                <a16:creationId xmlns:a16="http://schemas.microsoft.com/office/drawing/2014/main" id="{FD882022-1AA1-6D04-DAB2-8C8095DFF52D}"/>
              </a:ext>
            </a:extLst>
          </p:cNvPr>
          <p:cNvPicPr>
            <a:picLocks noChangeAspect="1"/>
          </p:cNvPicPr>
          <p:nvPr/>
        </p:nvPicPr>
        <p:blipFill>
          <a:blip r:embed="rId4"/>
          <a:stretch>
            <a:fillRect/>
          </a:stretch>
        </p:blipFill>
        <p:spPr>
          <a:xfrm>
            <a:off x="5735565" y="2987018"/>
            <a:ext cx="3349437" cy="10973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pic>
        <p:nvPicPr>
          <p:cNvPr id="3074" name="Picture 2">
            <a:extLst>
              <a:ext uri="{FF2B5EF4-FFF2-40B4-BE49-F238E27FC236}">
                <a16:creationId xmlns:a16="http://schemas.microsoft.com/office/drawing/2014/main" id="{84A9EEB9-E6AF-1996-541B-5E573DC7D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431" y="1068875"/>
            <a:ext cx="4039363" cy="40745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DC5718-04A7-2DFF-521E-768C325AD96A}"/>
              </a:ext>
            </a:extLst>
          </p:cNvPr>
          <p:cNvPicPr>
            <a:picLocks noChangeAspect="1"/>
          </p:cNvPicPr>
          <p:nvPr/>
        </p:nvPicPr>
        <p:blipFill>
          <a:blip r:embed="rId4"/>
          <a:stretch>
            <a:fillRect/>
          </a:stretch>
        </p:blipFill>
        <p:spPr>
          <a:xfrm>
            <a:off x="84584" y="1568269"/>
            <a:ext cx="4302346" cy="2931160"/>
          </a:xfrm>
          <a:prstGeom prst="rect">
            <a:avLst/>
          </a:prstGeom>
        </p:spPr>
      </p:pic>
      <p:sp>
        <p:nvSpPr>
          <p:cNvPr id="10" name="Google Shape;101;p2">
            <a:extLst>
              <a:ext uri="{FF2B5EF4-FFF2-40B4-BE49-F238E27FC236}">
                <a16:creationId xmlns:a16="http://schemas.microsoft.com/office/drawing/2014/main" id="{B336865F-CC6A-9F5C-61B3-97194BA43CCA}"/>
              </a:ext>
            </a:extLst>
          </p:cNvPr>
          <p:cNvSpPr txBox="1">
            <a:spLocks/>
          </p:cNvSpPr>
          <p:nvPr/>
        </p:nvSpPr>
        <p:spPr>
          <a:xfrm>
            <a:off x="727649" y="1147894"/>
            <a:ext cx="3329093"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dirty="0">
                <a:solidFill>
                  <a:schemeClr val="dk2"/>
                </a:solidFill>
                <a:latin typeface="Arial"/>
                <a:ea typeface="Arial"/>
                <a:cs typeface="Arial"/>
                <a:sym typeface="Arial"/>
              </a:rPr>
              <a:t>LeNet5 Model:</a:t>
            </a:r>
          </a:p>
        </p:txBody>
      </p:sp>
      <p:pic>
        <p:nvPicPr>
          <p:cNvPr id="12" name="Picture 11">
            <a:extLst>
              <a:ext uri="{FF2B5EF4-FFF2-40B4-BE49-F238E27FC236}">
                <a16:creationId xmlns:a16="http://schemas.microsoft.com/office/drawing/2014/main" id="{A3E89020-8EC7-B0D1-C671-CA059B6209E3}"/>
              </a:ext>
            </a:extLst>
          </p:cNvPr>
          <p:cNvPicPr>
            <a:picLocks noChangeAspect="1"/>
          </p:cNvPicPr>
          <p:nvPr/>
        </p:nvPicPr>
        <p:blipFill>
          <a:blip r:embed="rId5"/>
          <a:stretch>
            <a:fillRect/>
          </a:stretch>
        </p:blipFill>
        <p:spPr>
          <a:xfrm>
            <a:off x="84584" y="4608261"/>
            <a:ext cx="4039362" cy="406988"/>
          </a:xfrm>
          <a:prstGeom prst="rect">
            <a:avLst/>
          </a:prstGeom>
        </p:spPr>
      </p:pic>
    </p:spTree>
    <p:extLst>
      <p:ext uri="{BB962C8B-B14F-4D97-AF65-F5344CB8AC3E}">
        <p14:creationId xmlns:p14="http://schemas.microsoft.com/office/powerpoint/2010/main" val="201586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49" y="1147894"/>
            <a:ext cx="3329093"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LeNet5 Model:</a:t>
            </a:r>
            <a:endParaRPr b="1"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pic>
        <p:nvPicPr>
          <p:cNvPr id="2050" name="Picture 2">
            <a:extLst>
              <a:ext uri="{FF2B5EF4-FFF2-40B4-BE49-F238E27FC236}">
                <a16:creationId xmlns:a16="http://schemas.microsoft.com/office/drawing/2014/main" id="{EAE55D36-5C87-5E1C-86B9-0F2A39A42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8" y="1784927"/>
            <a:ext cx="4142888" cy="33447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9F58B7F-5E36-D885-21E1-D38AA6639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4683" y="1837977"/>
            <a:ext cx="4094259" cy="330552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1;p2">
            <a:extLst>
              <a:ext uri="{FF2B5EF4-FFF2-40B4-BE49-F238E27FC236}">
                <a16:creationId xmlns:a16="http://schemas.microsoft.com/office/drawing/2014/main" id="{7679CB5B-7253-297C-126C-0A4D4C5EB670}"/>
              </a:ext>
            </a:extLst>
          </p:cNvPr>
          <p:cNvSpPr txBox="1">
            <a:spLocks/>
          </p:cNvSpPr>
          <p:nvPr/>
        </p:nvSpPr>
        <p:spPr>
          <a:xfrm>
            <a:off x="2539053" y="1425850"/>
            <a:ext cx="4337836" cy="42690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present</a:t>
            </a:r>
            <a:endParaRPr lang="en-US" sz="1400" u="sng" dirty="0">
              <a:solidFill>
                <a:schemeClr val="dk2"/>
              </a:solidFill>
              <a:highlight>
                <a:srgbClr val="FFFF00"/>
              </a:highlight>
              <a:latin typeface="Arial"/>
              <a:ea typeface="Arial"/>
              <a:cs typeface="Arial"/>
              <a:sym typeface="Arial"/>
            </a:endParaRPr>
          </a:p>
        </p:txBody>
      </p:sp>
    </p:spTree>
    <p:extLst>
      <p:ext uri="{BB962C8B-B14F-4D97-AF65-F5344CB8AC3E}">
        <p14:creationId xmlns:p14="http://schemas.microsoft.com/office/powerpoint/2010/main" val="171095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VGG16 Model with Transfer Learning:</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pic>
        <p:nvPicPr>
          <p:cNvPr id="7" name="Picture 6">
            <a:extLst>
              <a:ext uri="{FF2B5EF4-FFF2-40B4-BE49-F238E27FC236}">
                <a16:creationId xmlns:a16="http://schemas.microsoft.com/office/drawing/2014/main" id="{F8695637-8BBC-3AF1-FE52-4117064D0432}"/>
              </a:ext>
            </a:extLst>
          </p:cNvPr>
          <p:cNvPicPr>
            <a:picLocks noChangeAspect="1"/>
          </p:cNvPicPr>
          <p:nvPr/>
        </p:nvPicPr>
        <p:blipFill>
          <a:blip r:embed="rId3"/>
          <a:stretch>
            <a:fillRect/>
          </a:stretch>
        </p:blipFill>
        <p:spPr>
          <a:xfrm>
            <a:off x="195784" y="1574800"/>
            <a:ext cx="4473702" cy="2786743"/>
          </a:xfrm>
          <a:prstGeom prst="rect">
            <a:avLst/>
          </a:prstGeom>
        </p:spPr>
      </p:pic>
      <p:pic>
        <p:nvPicPr>
          <p:cNvPr id="8196" name="Picture 4">
            <a:extLst>
              <a:ext uri="{FF2B5EF4-FFF2-40B4-BE49-F238E27FC236}">
                <a16:creationId xmlns:a16="http://schemas.microsoft.com/office/drawing/2014/main" id="{33036610-1B13-E731-3BFD-59F2EB814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750" y="1044072"/>
            <a:ext cx="4064000" cy="40994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EE2C078-4CF3-D44B-88B7-77ABE1E26254}"/>
              </a:ext>
            </a:extLst>
          </p:cNvPr>
          <p:cNvPicPr>
            <a:picLocks noChangeAspect="1"/>
          </p:cNvPicPr>
          <p:nvPr/>
        </p:nvPicPr>
        <p:blipFill>
          <a:blip r:embed="rId5"/>
          <a:stretch>
            <a:fillRect/>
          </a:stretch>
        </p:blipFill>
        <p:spPr>
          <a:xfrm>
            <a:off x="195784" y="4491242"/>
            <a:ext cx="4151245" cy="363817"/>
          </a:xfrm>
          <a:prstGeom prst="rect">
            <a:avLst/>
          </a:prstGeom>
        </p:spPr>
      </p:pic>
    </p:spTree>
    <p:extLst>
      <p:ext uri="{BB962C8B-B14F-4D97-AF65-F5344CB8AC3E}">
        <p14:creationId xmlns:p14="http://schemas.microsoft.com/office/powerpoint/2010/main" val="156585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1;p2">
            <a:extLst>
              <a:ext uri="{FF2B5EF4-FFF2-40B4-BE49-F238E27FC236}">
                <a16:creationId xmlns:a16="http://schemas.microsoft.com/office/drawing/2014/main" id="{8A8ABD90-8BB7-046D-6FF6-DB2E19FD9C41}"/>
              </a:ext>
            </a:extLst>
          </p:cNvPr>
          <p:cNvSpPr txBox="1">
            <a:spLocks/>
          </p:cNvSpPr>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a:solidFill>
                  <a:schemeClr val="dk2"/>
                </a:solidFill>
                <a:latin typeface="Arial"/>
                <a:ea typeface="Arial"/>
                <a:cs typeface="Arial"/>
                <a:sym typeface="Arial"/>
              </a:rPr>
              <a:t>VGG16 Model with Transfer Learning:</a:t>
            </a:r>
            <a:endParaRPr lang="en-US" b="1" dirty="0">
              <a:solidFill>
                <a:schemeClr val="dk2"/>
              </a:solidFill>
              <a:latin typeface="Arial"/>
              <a:ea typeface="Arial"/>
              <a:cs typeface="Arial"/>
              <a:sym typeface="Arial"/>
            </a:endParaRPr>
          </a:p>
        </p:txBody>
      </p:sp>
      <p:pic>
        <p:nvPicPr>
          <p:cNvPr id="7170" name="Picture 2">
            <a:extLst>
              <a:ext uri="{FF2B5EF4-FFF2-40B4-BE49-F238E27FC236}">
                <a16:creationId xmlns:a16="http://schemas.microsoft.com/office/drawing/2014/main" id="{F46074AB-7FE7-F705-F542-7C8847345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13152"/>
            <a:ext cx="4313151" cy="313621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39D33AC-6CBB-0AA4-66A8-65E0D0B714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3744" y="1813152"/>
            <a:ext cx="4134558" cy="323056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1;p2">
            <a:extLst>
              <a:ext uri="{FF2B5EF4-FFF2-40B4-BE49-F238E27FC236}">
                <a16:creationId xmlns:a16="http://schemas.microsoft.com/office/drawing/2014/main" id="{8ADE58F7-2CA8-F81E-6221-658A6FF2CA1F}"/>
              </a:ext>
            </a:extLst>
          </p:cNvPr>
          <p:cNvSpPr txBox="1">
            <a:spLocks/>
          </p:cNvSpPr>
          <p:nvPr/>
        </p:nvSpPr>
        <p:spPr>
          <a:xfrm>
            <a:off x="2539053" y="1425850"/>
            <a:ext cx="4337836" cy="42690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present</a:t>
            </a:r>
            <a:endParaRPr lang="en-US" sz="1400" u="sng" dirty="0">
              <a:solidFill>
                <a:schemeClr val="dk2"/>
              </a:solidFill>
              <a:highlight>
                <a:srgbClr val="FFFF00"/>
              </a:highlight>
              <a:latin typeface="Arial"/>
              <a:ea typeface="Arial"/>
              <a:cs typeface="Arial"/>
              <a:sym typeface="Arial"/>
            </a:endParaRPr>
          </a:p>
        </p:txBody>
      </p:sp>
    </p:spTree>
    <p:extLst>
      <p:ext uri="{BB962C8B-B14F-4D97-AF65-F5344CB8AC3E}">
        <p14:creationId xmlns:p14="http://schemas.microsoft.com/office/powerpoint/2010/main" val="94135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8" name="Google Shape;101;p2">
            <a:extLst>
              <a:ext uri="{FF2B5EF4-FFF2-40B4-BE49-F238E27FC236}">
                <a16:creationId xmlns:a16="http://schemas.microsoft.com/office/drawing/2014/main" id="{7D526133-19E0-DA66-FD25-935CE89F231C}"/>
              </a:ext>
            </a:extLst>
          </p:cNvPr>
          <p:cNvSpPr txBox="1">
            <a:spLocks/>
          </p:cNvSpPr>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dirty="0">
                <a:solidFill>
                  <a:schemeClr val="dk2"/>
                </a:solidFill>
                <a:latin typeface="Arial"/>
                <a:ea typeface="Arial"/>
                <a:cs typeface="Arial"/>
                <a:sym typeface="Arial"/>
              </a:rPr>
              <a:t>VGG19 Model with Transfer Learning:</a:t>
            </a:r>
          </a:p>
        </p:txBody>
      </p:sp>
      <p:pic>
        <p:nvPicPr>
          <p:cNvPr id="10" name="Picture 9">
            <a:extLst>
              <a:ext uri="{FF2B5EF4-FFF2-40B4-BE49-F238E27FC236}">
                <a16:creationId xmlns:a16="http://schemas.microsoft.com/office/drawing/2014/main" id="{5EB2FCBD-5178-5B1F-6120-5FBFAFF64A12}"/>
              </a:ext>
            </a:extLst>
          </p:cNvPr>
          <p:cNvPicPr>
            <a:picLocks noChangeAspect="1"/>
          </p:cNvPicPr>
          <p:nvPr/>
        </p:nvPicPr>
        <p:blipFill>
          <a:blip r:embed="rId3"/>
          <a:stretch>
            <a:fillRect/>
          </a:stretch>
        </p:blipFill>
        <p:spPr>
          <a:xfrm>
            <a:off x="75859" y="1574799"/>
            <a:ext cx="4468079" cy="2786743"/>
          </a:xfrm>
          <a:prstGeom prst="rect">
            <a:avLst/>
          </a:prstGeom>
        </p:spPr>
      </p:pic>
      <p:pic>
        <p:nvPicPr>
          <p:cNvPr id="6146" name="Picture 2">
            <a:extLst>
              <a:ext uri="{FF2B5EF4-FFF2-40B4-BE49-F238E27FC236}">
                <a16:creationId xmlns:a16="http://schemas.microsoft.com/office/drawing/2014/main" id="{09FBC3CE-87C2-BD2A-0497-1E6911181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6646" y="1147894"/>
            <a:ext cx="3961027" cy="39955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CC82D3A-B388-8895-F32D-C8B82421728D}"/>
              </a:ext>
            </a:extLst>
          </p:cNvPr>
          <p:cNvPicPr>
            <a:picLocks noChangeAspect="1"/>
          </p:cNvPicPr>
          <p:nvPr/>
        </p:nvPicPr>
        <p:blipFill>
          <a:blip r:embed="rId5"/>
          <a:stretch>
            <a:fillRect/>
          </a:stretch>
        </p:blipFill>
        <p:spPr>
          <a:xfrm>
            <a:off x="75859" y="4457411"/>
            <a:ext cx="4198598" cy="374039"/>
          </a:xfrm>
          <a:prstGeom prst="rect">
            <a:avLst/>
          </a:prstGeom>
        </p:spPr>
      </p:pic>
    </p:spTree>
    <p:extLst>
      <p:ext uri="{BB962C8B-B14F-4D97-AF65-F5344CB8AC3E}">
        <p14:creationId xmlns:p14="http://schemas.microsoft.com/office/powerpoint/2010/main" val="118571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8" name="Google Shape;101;p2">
            <a:extLst>
              <a:ext uri="{FF2B5EF4-FFF2-40B4-BE49-F238E27FC236}">
                <a16:creationId xmlns:a16="http://schemas.microsoft.com/office/drawing/2014/main" id="{4AC8E47A-9418-BA7B-F18F-CA5998B4BC5F}"/>
              </a:ext>
            </a:extLst>
          </p:cNvPr>
          <p:cNvSpPr txBox="1">
            <a:spLocks/>
          </p:cNvSpPr>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dirty="0">
                <a:solidFill>
                  <a:schemeClr val="dk2"/>
                </a:solidFill>
                <a:latin typeface="Arial"/>
                <a:ea typeface="Arial"/>
                <a:cs typeface="Arial"/>
                <a:sym typeface="Arial"/>
              </a:rPr>
              <a:t>VGG19 Model with Transfer Learning:</a:t>
            </a:r>
          </a:p>
        </p:txBody>
      </p:sp>
      <p:pic>
        <p:nvPicPr>
          <p:cNvPr id="5122" name="Picture 2">
            <a:extLst>
              <a:ext uri="{FF2B5EF4-FFF2-40B4-BE49-F238E27FC236}">
                <a16:creationId xmlns:a16="http://schemas.microsoft.com/office/drawing/2014/main" id="{E0D05027-E47C-8BB5-C6F3-8E8515058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7" y="1863042"/>
            <a:ext cx="4404145" cy="320238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ECE0160-C461-14F5-83AE-1FEB0F137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142" y="1880455"/>
            <a:ext cx="4073160" cy="318258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1;p2">
            <a:extLst>
              <a:ext uri="{FF2B5EF4-FFF2-40B4-BE49-F238E27FC236}">
                <a16:creationId xmlns:a16="http://schemas.microsoft.com/office/drawing/2014/main" id="{63B7444F-ABCC-E416-10EE-99C3E253570F}"/>
              </a:ext>
            </a:extLst>
          </p:cNvPr>
          <p:cNvSpPr txBox="1">
            <a:spLocks/>
          </p:cNvSpPr>
          <p:nvPr/>
        </p:nvSpPr>
        <p:spPr>
          <a:xfrm>
            <a:off x="2539053" y="1425850"/>
            <a:ext cx="4337836" cy="42690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not present</a:t>
            </a:r>
            <a:endParaRPr lang="en-US" sz="1400" u="sng" dirty="0">
              <a:solidFill>
                <a:schemeClr val="dk2"/>
              </a:solidFill>
              <a:highlight>
                <a:srgbClr val="FFFF00"/>
              </a:highlight>
              <a:latin typeface="Arial"/>
              <a:ea typeface="Arial"/>
              <a:cs typeface="Arial"/>
              <a:sym typeface="Arial"/>
            </a:endParaRPr>
          </a:p>
        </p:txBody>
      </p:sp>
    </p:spTree>
    <p:extLst>
      <p:ext uri="{BB962C8B-B14F-4D97-AF65-F5344CB8AC3E}">
        <p14:creationId xmlns:p14="http://schemas.microsoft.com/office/powerpoint/2010/main" val="16904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Results and Future Work</a:t>
            </a:r>
          </a:p>
        </p:txBody>
      </p:sp>
      <p:sp>
        <p:nvSpPr>
          <p:cNvPr id="101" name="Google Shape;101;p2"/>
          <p:cNvSpPr txBox="1">
            <a:spLocks noGrp="1"/>
          </p:cNvSpPr>
          <p:nvPr>
            <p:ph type="body" idx="1"/>
          </p:nvPr>
        </p:nvSpPr>
        <p:spPr>
          <a:xfrm>
            <a:off x="729450" y="1255975"/>
            <a:ext cx="7686900" cy="3887476"/>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Results:</a:t>
            </a:r>
            <a:endParaRPr b="1"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As per the Test loss and Test accuracy metrics the </a:t>
            </a: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Model had the best results:                                      Test loss: 0.75 (lowest) and Test accuracy: 0.73 (highest)</a:t>
            </a:r>
          </a:p>
          <a:p>
            <a:pPr>
              <a:spcBef>
                <a:spcPts val="600"/>
              </a:spcBef>
              <a:buClr>
                <a:schemeClr val="dk2"/>
              </a:buClr>
              <a:buFont typeface="Arial"/>
              <a:buChar char="-"/>
            </a:pPr>
            <a:r>
              <a:rPr lang="en-US" dirty="0">
                <a:solidFill>
                  <a:schemeClr val="dk2"/>
                </a:solidFill>
                <a:latin typeface="Arial"/>
                <a:ea typeface="Arial"/>
                <a:cs typeface="Arial"/>
                <a:sym typeface="Arial"/>
              </a:rPr>
              <a:t>As per the Precision and Recall the </a:t>
            </a: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Model had the best results too:                                                 Precision: 0.73 (highest) and Recall: 0.73 (highest)</a:t>
            </a:r>
          </a:p>
          <a:p>
            <a:pPr>
              <a:spcBef>
                <a:spcPts val="600"/>
              </a:spcBef>
              <a:buClr>
                <a:schemeClr val="dk2"/>
              </a:buClr>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However, when checking for overfitting using the accuracy / validation loss vs iterations plots both the </a:t>
            </a: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and </a:t>
            </a:r>
            <a:r>
              <a:rPr lang="en-US" b="1" dirty="0">
                <a:solidFill>
                  <a:schemeClr val="dk2"/>
                </a:solidFill>
                <a:latin typeface="Arial"/>
                <a:ea typeface="Arial"/>
                <a:cs typeface="Arial"/>
                <a:sym typeface="Arial"/>
              </a:rPr>
              <a:t>VGG-16</a:t>
            </a:r>
            <a:r>
              <a:rPr lang="en-US" dirty="0">
                <a:solidFill>
                  <a:schemeClr val="dk2"/>
                </a:solidFill>
                <a:latin typeface="Arial"/>
                <a:ea typeface="Arial"/>
                <a:cs typeface="Arial"/>
                <a:sym typeface="Arial"/>
              </a:rPr>
              <a:t> models exhibit overfitting. The </a:t>
            </a:r>
            <a:r>
              <a:rPr lang="en-US" b="1" dirty="0">
                <a:solidFill>
                  <a:schemeClr val="dk2"/>
                </a:solidFill>
                <a:latin typeface="Arial"/>
                <a:ea typeface="Arial"/>
                <a:cs typeface="Arial"/>
                <a:sym typeface="Arial"/>
              </a:rPr>
              <a:t>base CNN model </a:t>
            </a:r>
            <a:r>
              <a:rPr lang="en-US" dirty="0">
                <a:solidFill>
                  <a:schemeClr val="dk2"/>
                </a:solidFill>
                <a:latin typeface="Arial"/>
                <a:ea typeface="Arial"/>
                <a:cs typeface="Arial"/>
                <a:sym typeface="Arial"/>
              </a:rPr>
              <a:t>shows little to no overfitting while the </a:t>
            </a:r>
            <a:r>
              <a:rPr lang="en-US" b="1" dirty="0">
                <a:solidFill>
                  <a:schemeClr val="dk2"/>
                </a:solidFill>
                <a:latin typeface="Arial"/>
                <a:ea typeface="Arial"/>
                <a:cs typeface="Arial"/>
                <a:sym typeface="Arial"/>
              </a:rPr>
              <a:t>VGG-19</a:t>
            </a:r>
            <a:r>
              <a:rPr lang="en-US" dirty="0">
                <a:solidFill>
                  <a:schemeClr val="dk2"/>
                </a:solidFill>
                <a:latin typeface="Arial"/>
                <a:ea typeface="Arial"/>
                <a:cs typeface="Arial"/>
                <a:sym typeface="Arial"/>
              </a:rPr>
              <a:t> model looks good too.</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Overfitting can be identified in the Accuracy vs. Iterations Plot if the training accuracy continues to increase while the validation accuracy plateaus or starts to decrease. Overfitting is detected in the Validation Loss vs. Iterations Plot if the training loss decreases over iterations, but the validation loss starts to increase or remains high.</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pic>
        <p:nvPicPr>
          <p:cNvPr id="6" name="Picture 5">
            <a:extLst>
              <a:ext uri="{FF2B5EF4-FFF2-40B4-BE49-F238E27FC236}">
                <a16:creationId xmlns:a16="http://schemas.microsoft.com/office/drawing/2014/main" id="{24426FFE-AA02-BC58-CA9E-DB377EDD3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407" y="2571750"/>
            <a:ext cx="2929083" cy="10905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F137A65-8207-4BD2-14D7-1DD0136F9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8607" y="2571750"/>
            <a:ext cx="3686138" cy="109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9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Results and Future Work</a:t>
            </a:r>
          </a:p>
        </p:txBody>
      </p:sp>
      <p:sp>
        <p:nvSpPr>
          <p:cNvPr id="101" name="Google Shape;101;p2"/>
          <p:cNvSpPr txBox="1">
            <a:spLocks noGrp="1"/>
          </p:cNvSpPr>
          <p:nvPr>
            <p:ph type="body" idx="1"/>
          </p:nvPr>
        </p:nvSpPr>
        <p:spPr>
          <a:xfrm>
            <a:off x="729450" y="1255975"/>
            <a:ext cx="7688700" cy="3729682"/>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Conclusion:</a:t>
            </a:r>
            <a:endParaRPr b="1"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Since our priority is to have a model that generalizes well to unseen data and avoids overfitting, </a:t>
            </a:r>
            <a:r>
              <a:rPr lang="en-US" b="1" dirty="0">
                <a:solidFill>
                  <a:schemeClr val="dk2"/>
                </a:solidFill>
                <a:latin typeface="Arial"/>
                <a:ea typeface="Arial"/>
                <a:cs typeface="Arial"/>
                <a:sym typeface="Arial"/>
              </a:rPr>
              <a:t>baseline CNN model</a:t>
            </a:r>
            <a:r>
              <a:rPr lang="en-US" dirty="0">
                <a:solidFill>
                  <a:schemeClr val="dk2"/>
                </a:solidFill>
                <a:latin typeface="Arial"/>
                <a:ea typeface="Arial"/>
                <a:cs typeface="Arial"/>
                <a:sym typeface="Arial"/>
              </a:rPr>
              <a:t> (slide 8) would be a better choice. </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Despite having worse performance metrics in terms of test loss, test accuracy, precision, and recall, the fact that it does not exhibit overfitting suggests that it may be more robust and less prone to making incorrect predictions on new, unseen data.</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The baseline CNN model did well with predicting in terms of its ability to correctly classify images (slide 8). Not surprising classes 0 - 4 were the most accurate since they had the most data and struggled to classify classes 5, 6 and 9 since they were some of the classes with the least testing and training samples (the imbalance mentioned in slide 6).</a:t>
            </a:r>
          </a:p>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Future Work:</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We should use a more balanced dataset, where there was a more equal number of images per category would have minimized the high variability of accuracy among the 10 categories.</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Implement a random search that can optimize the Network architecture parameters for each model. Due to computational limitations, this methodology to optimize the parameters for every model was omitted.</a:t>
            </a:r>
            <a:endParaRPr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Tree>
    <p:extLst>
      <p:ext uri="{BB962C8B-B14F-4D97-AF65-F5344CB8AC3E}">
        <p14:creationId xmlns:p14="http://schemas.microsoft.com/office/powerpoint/2010/main" val="171097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References</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fontScale="85000" lnSpcReduction="10000"/>
          </a:bodyPr>
          <a:lstStyle/>
          <a:p>
            <a:pPr marL="457200" lvl="0" indent="-311150" algn="l" rtl="0">
              <a:lnSpc>
                <a:spcPct val="115000"/>
              </a:lnSpc>
              <a:spcBef>
                <a:spcPts val="0"/>
              </a:spcBef>
              <a:spcAft>
                <a:spcPts val="0"/>
              </a:spcAft>
              <a:buClr>
                <a:schemeClr val="dk2"/>
              </a:buClr>
              <a:buSzPts val="1300"/>
              <a:buFont typeface="Arial"/>
              <a:buChar char="-"/>
            </a:pPr>
            <a:r>
              <a:rPr lang="en-US" dirty="0" err="1">
                <a:solidFill>
                  <a:schemeClr val="dk2"/>
                </a:solidFill>
                <a:latin typeface="Arial"/>
                <a:ea typeface="Arial"/>
                <a:cs typeface="Arial"/>
                <a:sym typeface="Arial"/>
              </a:rPr>
              <a:t>Rosebrock</a:t>
            </a:r>
            <a:r>
              <a:rPr lang="en-US" dirty="0">
                <a:solidFill>
                  <a:schemeClr val="dk2"/>
                </a:solidFill>
                <a:latin typeface="Arial"/>
                <a:ea typeface="Arial"/>
                <a:cs typeface="Arial"/>
                <a:sym typeface="Arial"/>
              </a:rPr>
              <a:t>, Adrian. “</a:t>
            </a:r>
            <a:r>
              <a:rPr lang="en-US" dirty="0" err="1">
                <a:solidFill>
                  <a:schemeClr val="dk2"/>
                </a:solidFill>
                <a:latin typeface="Arial"/>
                <a:ea typeface="Arial"/>
                <a:cs typeface="Arial"/>
                <a:sym typeface="Arial"/>
              </a:rPr>
              <a:t>Keras</a:t>
            </a:r>
            <a:r>
              <a:rPr lang="en-US" dirty="0">
                <a:solidFill>
                  <a:schemeClr val="dk2"/>
                </a:solidFill>
                <a:latin typeface="Arial"/>
                <a:ea typeface="Arial"/>
                <a:cs typeface="Arial"/>
                <a:sym typeface="Arial"/>
              </a:rPr>
              <a:t> Conv2D and Convolutional Layers”. 2022 </a:t>
            </a:r>
            <a:r>
              <a:rPr lang="en-US" dirty="0" err="1">
                <a:solidFill>
                  <a:schemeClr val="dk2"/>
                </a:solidFill>
                <a:latin typeface="Arial"/>
                <a:ea typeface="Arial"/>
                <a:cs typeface="Arial"/>
                <a:sym typeface="Arial"/>
              </a:rPr>
              <a:t>PyImageSearch</a:t>
            </a:r>
            <a:r>
              <a:rPr lang="en-US" dirty="0">
                <a:solidFill>
                  <a:schemeClr val="dk2"/>
                </a:solidFill>
                <a:latin typeface="Arial"/>
                <a:ea typeface="Arial"/>
                <a:cs typeface="Arial"/>
                <a:sym typeface="Arial"/>
              </a:rPr>
              <a:t>. 31 December 2018. </a:t>
            </a:r>
            <a:r>
              <a:rPr lang="en-US" dirty="0">
                <a:solidFill>
                  <a:schemeClr val="dk2"/>
                </a:solidFill>
                <a:latin typeface="Arial"/>
                <a:ea typeface="Arial"/>
                <a:cs typeface="Arial"/>
                <a:sym typeface="Arial"/>
                <a:hlinkClick r:id="rId3"/>
              </a:rPr>
              <a:t>https://pyimagesearch.com/2018/12/31/keras-conv2d-and-convolutional-layers/</a:t>
            </a:r>
            <a:endParaRPr lang="en-US" dirty="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b="1" dirty="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Chen, B. “Early Stopping in Practice: an example with </a:t>
            </a:r>
            <a:r>
              <a:rPr lang="en-US" dirty="0" err="1">
                <a:solidFill>
                  <a:schemeClr val="dk2"/>
                </a:solidFill>
                <a:latin typeface="Arial"/>
                <a:cs typeface="Arial"/>
                <a:sym typeface="Arial"/>
              </a:rPr>
              <a:t>Keras</a:t>
            </a:r>
            <a:r>
              <a:rPr lang="en-US" dirty="0">
                <a:solidFill>
                  <a:schemeClr val="dk2"/>
                </a:solidFill>
                <a:latin typeface="Arial"/>
                <a:cs typeface="Arial"/>
                <a:sym typeface="Arial"/>
              </a:rPr>
              <a:t> and TensorFlow 2.0: A step to step tutorial to add and customize Early Stopping”. Towards Data Science. 28 July 2020. </a:t>
            </a:r>
            <a:r>
              <a:rPr lang="en-US" dirty="0">
                <a:solidFill>
                  <a:schemeClr val="dk2"/>
                </a:solidFill>
                <a:latin typeface="Arial"/>
                <a:cs typeface="Arial"/>
                <a:sym typeface="Arial"/>
                <a:hlinkClick r:id="rId4"/>
              </a:rPr>
              <a:t>https://towardsdatascience.com/a-practical-introduction-to-early-stopping-in-machine-learning-550ac88bc8fd</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Pinzon, Andres. “Convolutional Neuronal Network with </a:t>
            </a:r>
            <a:r>
              <a:rPr lang="en-US" dirty="0" err="1">
                <a:solidFill>
                  <a:schemeClr val="dk2"/>
                </a:solidFill>
                <a:latin typeface="Arial"/>
                <a:cs typeface="Arial"/>
                <a:sym typeface="Arial"/>
              </a:rPr>
              <a:t>Keras</a:t>
            </a:r>
            <a:r>
              <a:rPr lang="en-US" dirty="0">
                <a:solidFill>
                  <a:schemeClr val="dk2"/>
                </a:solidFill>
                <a:latin typeface="Arial"/>
                <a:cs typeface="Arial"/>
                <a:sym typeface="Arial"/>
              </a:rPr>
              <a:t>-Tuner on CIFAR 10”. Medium. 06 May 2020. </a:t>
            </a:r>
            <a:r>
              <a:rPr lang="en-US" dirty="0">
                <a:solidFill>
                  <a:schemeClr val="dk2"/>
                </a:solidFill>
                <a:latin typeface="Arial"/>
                <a:cs typeface="Arial"/>
                <a:sym typeface="Arial"/>
                <a:hlinkClick r:id="rId5"/>
              </a:rPr>
              <a:t>https://medium.com/analytics-vidhya/convolutional-neuronal-network-with-keras-tuner-on-cifar-10-b4271ca4643d</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err="1">
                <a:solidFill>
                  <a:schemeClr val="dk2"/>
                </a:solidFill>
                <a:latin typeface="Arial"/>
                <a:cs typeface="Arial"/>
                <a:sym typeface="Arial"/>
              </a:rPr>
              <a:t>Bangar</a:t>
            </a:r>
            <a:r>
              <a:rPr lang="en-US" dirty="0">
                <a:solidFill>
                  <a:schemeClr val="dk2"/>
                </a:solidFill>
                <a:latin typeface="Arial"/>
                <a:cs typeface="Arial"/>
                <a:sym typeface="Arial"/>
              </a:rPr>
              <a:t>, </a:t>
            </a:r>
            <a:r>
              <a:rPr lang="en-US" dirty="0" err="1">
                <a:solidFill>
                  <a:schemeClr val="dk2"/>
                </a:solidFill>
                <a:latin typeface="Arial"/>
                <a:cs typeface="Arial"/>
                <a:sym typeface="Arial"/>
              </a:rPr>
              <a:t>Siddhesh</a:t>
            </a:r>
            <a:r>
              <a:rPr lang="en-US" dirty="0">
                <a:solidFill>
                  <a:schemeClr val="dk2"/>
                </a:solidFill>
                <a:latin typeface="Arial"/>
                <a:cs typeface="Arial"/>
                <a:sym typeface="Arial"/>
              </a:rPr>
              <a:t>. “</a:t>
            </a:r>
            <a:r>
              <a:rPr lang="en-US" dirty="0" err="1">
                <a:solidFill>
                  <a:schemeClr val="dk2"/>
                </a:solidFill>
                <a:latin typeface="Arial"/>
                <a:cs typeface="Arial"/>
                <a:sym typeface="Arial"/>
              </a:rPr>
              <a:t>LeNet</a:t>
            </a:r>
            <a:r>
              <a:rPr lang="en-US" dirty="0">
                <a:solidFill>
                  <a:schemeClr val="dk2"/>
                </a:solidFill>
                <a:latin typeface="Arial"/>
                <a:cs typeface="Arial"/>
                <a:sym typeface="Arial"/>
              </a:rPr>
              <a:t> 5 Architecture Explained”. Medium. 22 June 2022. </a:t>
            </a:r>
            <a:r>
              <a:rPr lang="en-US" dirty="0">
                <a:solidFill>
                  <a:schemeClr val="dk2"/>
                </a:solidFill>
                <a:latin typeface="Arial"/>
                <a:cs typeface="Arial"/>
                <a:sym typeface="Arial"/>
                <a:hlinkClick r:id="rId6"/>
              </a:rPr>
              <a:t>https://medium.com/@siddheshb008/lenet-5-architecture-explained-3b559cb2d52b</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Leung, Henry. </a:t>
            </a:r>
            <a:r>
              <a:rPr lang="en-US" dirty="0" err="1">
                <a:solidFill>
                  <a:schemeClr val="dk2"/>
                </a:solidFill>
                <a:latin typeface="Arial"/>
                <a:cs typeface="Arial"/>
                <a:sym typeface="Arial"/>
              </a:rPr>
              <a:t>Bovy</a:t>
            </a:r>
            <a:r>
              <a:rPr lang="en-US" dirty="0">
                <a:solidFill>
                  <a:schemeClr val="dk2"/>
                </a:solidFill>
                <a:latin typeface="Arial"/>
                <a:cs typeface="Arial"/>
                <a:sym typeface="Arial"/>
              </a:rPr>
              <a:t>, Jo. “Welcome to </a:t>
            </a:r>
            <a:r>
              <a:rPr lang="en-US" dirty="0" err="1">
                <a:solidFill>
                  <a:schemeClr val="dk2"/>
                </a:solidFill>
                <a:latin typeface="Arial"/>
                <a:cs typeface="Arial"/>
                <a:sym typeface="Arial"/>
              </a:rPr>
              <a:t>astroNN’s</a:t>
            </a:r>
            <a:r>
              <a:rPr lang="en-US" dirty="0">
                <a:solidFill>
                  <a:schemeClr val="dk2"/>
                </a:solidFill>
                <a:latin typeface="Arial"/>
                <a:cs typeface="Arial"/>
                <a:sym typeface="Arial"/>
              </a:rPr>
              <a:t> documentation!”. 2017-2022 Henry Leung. 22 April 2022. </a:t>
            </a:r>
            <a:r>
              <a:rPr lang="en-US" dirty="0">
                <a:solidFill>
                  <a:schemeClr val="dk2"/>
                </a:solidFill>
                <a:latin typeface="Arial"/>
                <a:cs typeface="Arial"/>
                <a:sym typeface="Arial"/>
                <a:hlinkClick r:id="rId7"/>
              </a:rPr>
              <a:t>https://astronn.readthedocs.io/en/latest/</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Leung, Henry. “</a:t>
            </a:r>
            <a:r>
              <a:rPr lang="en-US" dirty="0" err="1">
                <a:solidFill>
                  <a:schemeClr val="dk2"/>
                </a:solidFill>
                <a:latin typeface="Arial"/>
                <a:cs typeface="Arial"/>
                <a:sym typeface="Arial"/>
              </a:rPr>
              <a:t>astroNN</a:t>
            </a:r>
            <a:r>
              <a:rPr lang="en-US" dirty="0">
                <a:solidFill>
                  <a:schemeClr val="dk2"/>
                </a:solidFill>
                <a:latin typeface="Arial"/>
                <a:cs typeface="Arial"/>
                <a:sym typeface="Arial"/>
              </a:rPr>
              <a:t> Documentation”. 11 May 2023. </a:t>
            </a:r>
            <a:r>
              <a:rPr lang="en-US" dirty="0">
                <a:solidFill>
                  <a:schemeClr val="dk2"/>
                </a:solidFill>
                <a:latin typeface="Arial"/>
                <a:cs typeface="Arial"/>
                <a:sym typeface="Arial"/>
                <a:hlinkClick r:id="rId8"/>
              </a:rPr>
              <a:t>https://buildmedia.readthedocs.org/media/pdf/astronn/latest/astronn.pdf</a:t>
            </a:r>
            <a:endParaRPr lang="en-US" dirty="0">
              <a:solidFill>
                <a:schemeClr val="dk2"/>
              </a:solidFill>
              <a:latin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4" name="Google Shape;107;p2">
            <a:extLst>
              <a:ext uri="{FF2B5EF4-FFF2-40B4-BE49-F238E27FC236}">
                <a16:creationId xmlns:a16="http://schemas.microsoft.com/office/drawing/2014/main" id="{7EEACAE1-70F0-7D2D-2E23-8554C7CBA8C7}"/>
              </a:ext>
            </a:extLst>
          </p:cNvPr>
          <p:cNvSpPr/>
          <p:nvPr/>
        </p:nvSpPr>
        <p:spPr>
          <a:xfrm>
            <a:off x="8271363" y="150975"/>
            <a:ext cx="608455" cy="231946"/>
          </a:xfrm>
          <a:prstGeom prst="chevron">
            <a:avLst>
              <a:gd name="adj" fmla="val 50000"/>
            </a:avLst>
          </a:prstGeom>
          <a:solidFill>
            <a:srgbClr val="D8D8D8"/>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700" b="0" i="0" u="none" strike="noStrike" cap="none" dirty="0">
                <a:solidFill>
                  <a:schemeClr val="lt1"/>
                </a:solidFill>
                <a:latin typeface="Arial"/>
                <a:ea typeface="Arial"/>
                <a:cs typeface="Arial"/>
                <a:sym typeface="Arial"/>
              </a:rPr>
              <a:t>Expect Finding</a:t>
            </a:r>
            <a:endParaRPr sz="7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56052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body" idx="1"/>
          </p:nvPr>
        </p:nvSpPr>
        <p:spPr>
          <a:xfrm>
            <a:off x="423340" y="1342607"/>
            <a:ext cx="8297319" cy="2997368"/>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SzPts val="1200"/>
              <a:buChar char="●"/>
            </a:pPr>
            <a:r>
              <a:rPr lang="en-US" sz="1900" dirty="0">
                <a:solidFill>
                  <a:schemeClr val="dk2"/>
                </a:solidFill>
              </a:rPr>
              <a:t>Introduction and Problem Statement</a:t>
            </a:r>
          </a:p>
          <a:p>
            <a:pPr marL="457200" lvl="0" indent="-304800" algn="l" rtl="0">
              <a:lnSpc>
                <a:spcPct val="115000"/>
              </a:lnSpc>
              <a:spcBef>
                <a:spcPts val="0"/>
              </a:spcBef>
              <a:spcAft>
                <a:spcPts val="0"/>
              </a:spcAft>
              <a:buSzPts val="1200"/>
              <a:buChar char="●"/>
            </a:pPr>
            <a:r>
              <a:rPr lang="en-US" sz="1900" dirty="0">
                <a:solidFill>
                  <a:schemeClr val="dk2"/>
                </a:solidFill>
              </a:rPr>
              <a:t>Assumptions / Hypotheses about Galaxy 10 Dataset</a:t>
            </a:r>
            <a:endParaRPr sz="1200" dirty="0"/>
          </a:p>
          <a:p>
            <a:pPr indent="-304800">
              <a:buSzPts val="1200"/>
            </a:pPr>
            <a:r>
              <a:rPr lang="en-US" sz="1900" dirty="0">
                <a:solidFill>
                  <a:schemeClr val="dk2"/>
                </a:solidFill>
              </a:rPr>
              <a:t>Data and Transformations</a:t>
            </a:r>
          </a:p>
          <a:p>
            <a:pPr marL="457200" lvl="0" indent="-304800" algn="l" rtl="0">
              <a:lnSpc>
                <a:spcPct val="115000"/>
              </a:lnSpc>
              <a:spcBef>
                <a:spcPts val="0"/>
              </a:spcBef>
              <a:spcAft>
                <a:spcPts val="0"/>
              </a:spcAft>
              <a:buSzPts val="1200"/>
              <a:buChar char="●"/>
            </a:pPr>
            <a:r>
              <a:rPr lang="en-US" sz="1900" dirty="0">
                <a:solidFill>
                  <a:schemeClr val="dk2"/>
                </a:solidFill>
              </a:rPr>
              <a:t>Exploratory Data Analysis</a:t>
            </a:r>
            <a:endParaRPr sz="1200" dirty="0"/>
          </a:p>
          <a:p>
            <a:pPr marL="457200" lvl="0" indent="-304800" algn="l" rtl="0">
              <a:lnSpc>
                <a:spcPct val="115000"/>
              </a:lnSpc>
              <a:spcBef>
                <a:spcPts val="0"/>
              </a:spcBef>
              <a:spcAft>
                <a:spcPts val="0"/>
              </a:spcAft>
              <a:buSzPts val="1200"/>
              <a:buChar char="●"/>
            </a:pPr>
            <a:r>
              <a:rPr lang="en-US" sz="1900" dirty="0">
                <a:solidFill>
                  <a:schemeClr val="dk2"/>
                </a:solidFill>
              </a:rPr>
              <a:t>Proposed Approaches (Models)</a:t>
            </a:r>
            <a:endParaRPr sz="1900" dirty="0">
              <a:solidFill>
                <a:schemeClr val="dk2"/>
              </a:solidFill>
            </a:endParaRPr>
          </a:p>
          <a:p>
            <a:pPr marL="457200" lvl="0" indent="-304800" algn="l" rtl="0">
              <a:lnSpc>
                <a:spcPct val="115000"/>
              </a:lnSpc>
              <a:spcBef>
                <a:spcPts val="0"/>
              </a:spcBef>
              <a:spcAft>
                <a:spcPts val="0"/>
              </a:spcAft>
              <a:buSzPts val="1200"/>
              <a:buChar char="●"/>
            </a:pPr>
            <a:r>
              <a:rPr lang="en-US" sz="1900" dirty="0">
                <a:solidFill>
                  <a:schemeClr val="dk2"/>
                </a:solidFill>
              </a:rPr>
              <a:t>Model Evaluation</a:t>
            </a:r>
            <a:endParaRPr sz="1900" dirty="0">
              <a:solidFill>
                <a:schemeClr val="dk2"/>
              </a:solidFill>
            </a:endParaRPr>
          </a:p>
          <a:p>
            <a:pPr marL="457200" lvl="0" indent="-304800" algn="l" rtl="0">
              <a:lnSpc>
                <a:spcPct val="115000"/>
              </a:lnSpc>
              <a:spcBef>
                <a:spcPts val="0"/>
              </a:spcBef>
              <a:spcAft>
                <a:spcPts val="0"/>
              </a:spcAft>
              <a:buSzPts val="1200"/>
              <a:buChar char="●"/>
            </a:pPr>
            <a:r>
              <a:rPr lang="en-US" sz="1900" dirty="0">
                <a:solidFill>
                  <a:schemeClr val="dk2"/>
                </a:solidFill>
              </a:rPr>
              <a:t>Results and Future Work</a:t>
            </a:r>
          </a:p>
          <a:p>
            <a:pPr marL="457200" lvl="0" indent="-304800" algn="l" rtl="0">
              <a:lnSpc>
                <a:spcPct val="115000"/>
              </a:lnSpc>
              <a:spcBef>
                <a:spcPts val="0"/>
              </a:spcBef>
              <a:spcAft>
                <a:spcPts val="0"/>
              </a:spcAft>
              <a:buSzPts val="1200"/>
              <a:buChar char="●"/>
            </a:pPr>
            <a:r>
              <a:rPr lang="en-NZ" sz="1900" dirty="0">
                <a:solidFill>
                  <a:schemeClr val="dk2"/>
                </a:solidFill>
              </a:rPr>
              <a:t>References</a:t>
            </a:r>
            <a:endParaRPr sz="1900" dirty="0">
              <a:solidFill>
                <a:schemeClr val="dk2"/>
              </a:solidFill>
            </a:endParaRPr>
          </a:p>
        </p:txBody>
      </p:sp>
      <p:sp>
        <p:nvSpPr>
          <p:cNvPr id="94" name="Google Shape;94;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95" name="Google Shape;95;p5"/>
          <p:cNvSpPr txBox="1"/>
          <p:nvPr/>
        </p:nvSpPr>
        <p:spPr>
          <a:xfrm>
            <a:off x="727650" y="533675"/>
            <a:ext cx="7688700" cy="535200"/>
          </a:xfrm>
          <a:prstGeom prst="rect">
            <a:avLst/>
          </a:prstGeom>
          <a:noFill/>
          <a:ln>
            <a:noFill/>
          </a:ln>
        </p:spPr>
        <p:txBody>
          <a:bodyPr spcFirstLastPara="1" wrap="square" lIns="91425" tIns="91425" rIns="91425" bIns="91425" anchor="t" anchorCtr="0">
            <a:normAutofit fontScale="97500" lnSpcReduction="10000"/>
          </a:bodyPr>
          <a:lstStyle/>
          <a:p>
            <a:pPr marL="0" marR="0" lvl="0" indent="0" algn="l" rtl="0">
              <a:lnSpc>
                <a:spcPct val="100000"/>
              </a:lnSpc>
              <a:spcBef>
                <a:spcPts val="0"/>
              </a:spcBef>
              <a:spcAft>
                <a:spcPts val="0"/>
              </a:spcAft>
              <a:buClr>
                <a:schemeClr val="dk2"/>
              </a:buClr>
              <a:buSzPct val="111111"/>
              <a:buFont typeface="Raleway"/>
              <a:buNone/>
            </a:pPr>
            <a:r>
              <a:rPr lang="en-US" sz="2600" b="1" i="0" u="none" strike="noStrike" cap="none" dirty="0">
                <a:solidFill>
                  <a:schemeClr val="dk2"/>
                </a:solidFill>
                <a:latin typeface="Raleway"/>
                <a:ea typeface="Raleway"/>
                <a:cs typeface="Raleway"/>
                <a:sym typeface="Raleway"/>
              </a:rPr>
              <a:t>Table of Contents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Introduction and Problem Statement</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fontScale="92500"/>
          </a:bodyPr>
          <a:lstStyle/>
          <a:p>
            <a:pPr marL="146050" indent="0">
              <a:spcBef>
                <a:spcPts val="1200"/>
              </a:spcBef>
              <a:buClr>
                <a:schemeClr val="dk2"/>
              </a:buClr>
              <a:buNone/>
            </a:pPr>
            <a:r>
              <a:rPr lang="en-US" b="1" dirty="0">
                <a:solidFill>
                  <a:schemeClr val="dk2"/>
                </a:solidFill>
                <a:latin typeface="Arial"/>
                <a:ea typeface="Arial"/>
                <a:cs typeface="Arial"/>
                <a:sym typeface="Arial"/>
              </a:rPr>
              <a:t>Context:</a:t>
            </a:r>
            <a:endParaRPr lang="en-US"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Galaxy classification is an important task in astronomy enabling astronomers to gain insights into the formation and properties of galaxies. </a:t>
            </a: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However manual classification of large numbers of galaxy images is time consuming and prone to human errors. </a:t>
            </a:r>
          </a:p>
          <a:p>
            <a:pPr marL="146050" indent="0">
              <a:spcBef>
                <a:spcPts val="1200"/>
              </a:spcBef>
              <a:buClr>
                <a:schemeClr val="dk2"/>
              </a:buClr>
              <a:buNone/>
            </a:pPr>
            <a:r>
              <a:rPr lang="en-US" b="1" dirty="0">
                <a:solidFill>
                  <a:schemeClr val="dk2"/>
                </a:solidFill>
                <a:latin typeface="Arial"/>
                <a:ea typeface="Arial"/>
                <a:cs typeface="Arial"/>
                <a:sym typeface="Arial"/>
              </a:rPr>
              <a:t>Problem Statement:</a:t>
            </a:r>
            <a:endParaRPr lang="en-US"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The accurate classification of images of galaxies into ten predefined categories using ML techniques, specifically Convolutional Neural Networks (CNNs) with Transfer Learning.</a:t>
            </a: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In this project we wish to evaluate and compare the performance of </a:t>
            </a:r>
            <a:r>
              <a:rPr lang="en-US" b="1" dirty="0">
                <a:solidFill>
                  <a:schemeClr val="dk2"/>
                </a:solidFill>
                <a:latin typeface="Arial"/>
                <a:ea typeface="Arial"/>
                <a:cs typeface="Arial"/>
                <a:sym typeface="Arial"/>
              </a:rPr>
              <a:t>4 models </a:t>
            </a:r>
            <a:r>
              <a:rPr lang="en-US" dirty="0">
                <a:solidFill>
                  <a:schemeClr val="dk2"/>
                </a:solidFill>
                <a:latin typeface="Arial"/>
                <a:ea typeface="Arial"/>
                <a:cs typeface="Arial"/>
                <a:sym typeface="Arial"/>
              </a:rPr>
              <a:t>for our task of image classification. We will compare a </a:t>
            </a:r>
            <a:r>
              <a:rPr lang="en-US" b="1" dirty="0">
                <a:solidFill>
                  <a:schemeClr val="dk2"/>
                </a:solidFill>
                <a:latin typeface="Arial"/>
                <a:ea typeface="Arial"/>
                <a:cs typeface="Arial"/>
                <a:sym typeface="Arial"/>
              </a:rPr>
              <a:t>standard CNN </a:t>
            </a:r>
            <a:r>
              <a:rPr lang="en-US" dirty="0">
                <a:solidFill>
                  <a:schemeClr val="dk2"/>
                </a:solidFill>
                <a:latin typeface="Arial"/>
                <a:ea typeface="Arial"/>
                <a:cs typeface="Arial"/>
                <a:sym typeface="Arial"/>
              </a:rPr>
              <a:t>(built from scratch), a </a:t>
            </a:r>
            <a:r>
              <a:rPr lang="en-US" b="1" dirty="0">
                <a:solidFill>
                  <a:schemeClr val="dk2"/>
                </a:solidFill>
                <a:latin typeface="Arial"/>
                <a:ea typeface="Arial"/>
                <a:cs typeface="Arial"/>
                <a:sym typeface="Arial"/>
              </a:rPr>
              <a:t>standard LeNet5 </a:t>
            </a:r>
            <a:r>
              <a:rPr lang="en-US" dirty="0">
                <a:solidFill>
                  <a:schemeClr val="dk2"/>
                </a:solidFill>
                <a:latin typeface="Arial"/>
                <a:ea typeface="Arial"/>
                <a:cs typeface="Arial"/>
                <a:sym typeface="Arial"/>
              </a:rPr>
              <a:t>(not pre-trained)</a:t>
            </a:r>
            <a:r>
              <a:rPr lang="en-US" b="1" dirty="0">
                <a:solidFill>
                  <a:schemeClr val="dk2"/>
                </a:solidFill>
                <a:latin typeface="Arial"/>
                <a:ea typeface="Arial"/>
                <a:cs typeface="Arial"/>
                <a:sym typeface="Arial"/>
              </a:rPr>
              <a:t>, </a:t>
            </a:r>
            <a:r>
              <a:rPr lang="en-US" dirty="0">
                <a:solidFill>
                  <a:schemeClr val="dk2"/>
                </a:solidFill>
                <a:latin typeface="Arial"/>
                <a:ea typeface="Arial"/>
                <a:cs typeface="Arial"/>
                <a:sym typeface="Arial"/>
              </a:rPr>
              <a:t>as well as pre-trained models </a:t>
            </a:r>
            <a:r>
              <a:rPr lang="en-US" b="1" dirty="0">
                <a:solidFill>
                  <a:schemeClr val="dk2"/>
                </a:solidFill>
                <a:latin typeface="Arial"/>
                <a:ea typeface="Arial"/>
                <a:cs typeface="Arial"/>
                <a:sym typeface="Arial"/>
              </a:rPr>
              <a:t>VGG-16</a:t>
            </a:r>
            <a:r>
              <a:rPr lang="en-US" dirty="0">
                <a:solidFill>
                  <a:schemeClr val="dk2"/>
                </a:solidFill>
                <a:latin typeface="Arial"/>
                <a:ea typeface="Arial"/>
                <a:cs typeface="Arial"/>
                <a:sym typeface="Arial"/>
              </a:rPr>
              <a:t> and </a:t>
            </a:r>
            <a:r>
              <a:rPr lang="en-US" b="1" dirty="0">
                <a:solidFill>
                  <a:schemeClr val="dk2"/>
                </a:solidFill>
                <a:latin typeface="Arial"/>
                <a:ea typeface="Arial"/>
                <a:cs typeface="Arial"/>
                <a:sym typeface="Arial"/>
              </a:rPr>
              <a:t>VGG-19 </a:t>
            </a:r>
            <a:r>
              <a:rPr lang="en-US" dirty="0">
                <a:solidFill>
                  <a:schemeClr val="dk2"/>
                </a:solidFill>
                <a:latin typeface="Arial"/>
                <a:ea typeface="Arial"/>
                <a:cs typeface="Arial"/>
                <a:sym typeface="Arial"/>
              </a:rPr>
              <a:t>models with transfer learning applied.</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Assumptions / Hypotheses about Galaxy 10 Dataset</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Galaxy 10 Dataset:</a:t>
            </a:r>
            <a:endParaRPr b="1" dirty="0">
              <a:solidFill>
                <a:schemeClr val="dk2"/>
              </a:solidFill>
              <a:latin typeface="Arial"/>
              <a:ea typeface="Arial"/>
              <a:cs typeface="Arial"/>
              <a:sym typeface="Arial"/>
            </a:endParaRP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hlinkClick r:id="rId3"/>
              </a:rPr>
              <a:t>Galaxy10</a:t>
            </a:r>
            <a:r>
              <a:rPr lang="en-US" dirty="0">
                <a:solidFill>
                  <a:schemeClr val="dk2"/>
                </a:solidFill>
                <a:latin typeface="Arial"/>
                <a:ea typeface="Arial"/>
                <a:cs typeface="Arial"/>
                <a:sym typeface="Arial"/>
              </a:rPr>
              <a:t> is a dataset containing 21785 64x64 pixels colored galaxy images separated in 10 classes. The images come from </a:t>
            </a:r>
            <a:r>
              <a:rPr lang="en-US" dirty="0">
                <a:solidFill>
                  <a:schemeClr val="dk2"/>
                </a:solidFill>
                <a:latin typeface="Arial"/>
                <a:ea typeface="Arial"/>
                <a:cs typeface="Arial"/>
                <a:sym typeface="Arial"/>
                <a:hlinkClick r:id="rId4"/>
              </a:rPr>
              <a:t>Sloan Digital Sky Survey</a:t>
            </a:r>
            <a:r>
              <a:rPr lang="en-US" dirty="0">
                <a:solidFill>
                  <a:schemeClr val="dk2"/>
                </a:solidFill>
                <a:latin typeface="Arial"/>
                <a:ea typeface="Arial"/>
                <a:cs typeface="Arial"/>
                <a:sym typeface="Arial"/>
              </a:rPr>
              <a:t> and labels from </a:t>
            </a:r>
            <a:r>
              <a:rPr lang="en-US" dirty="0">
                <a:solidFill>
                  <a:schemeClr val="dk2"/>
                </a:solidFill>
                <a:latin typeface="Arial"/>
                <a:ea typeface="Arial"/>
                <a:cs typeface="Arial"/>
                <a:sym typeface="Arial"/>
                <a:hlinkClick r:id="rId5"/>
              </a:rPr>
              <a:t>Galaxy Zoo</a:t>
            </a:r>
            <a:r>
              <a:rPr lang="en-US" dirty="0">
                <a:solidFill>
                  <a:schemeClr val="dk2"/>
                </a:solidFill>
                <a:latin typeface="Arial"/>
                <a:ea typeface="Arial"/>
                <a:cs typeface="Arial"/>
                <a:sym typeface="Arial"/>
              </a:rPr>
              <a:t>.</a:t>
            </a:r>
          </a:p>
          <a:p>
            <a:pPr marL="457200" lvl="0" indent="-311150" algn="l" rtl="0">
              <a:lnSpc>
                <a:spcPct val="115000"/>
              </a:lnSpc>
              <a:spcAft>
                <a:spcPts val="0"/>
              </a:spcAft>
              <a:buClr>
                <a:schemeClr val="dk2"/>
              </a:buClr>
              <a:buSzPts val="1300"/>
              <a:buFont typeface="Arial"/>
              <a:buChar char="-"/>
            </a:pPr>
            <a:endParaRPr lang="en-US" sz="1000" dirty="0">
              <a:solidFill>
                <a:schemeClr val="dk2"/>
              </a:solidFill>
              <a:latin typeface="Arial"/>
              <a:ea typeface="Arial"/>
              <a:cs typeface="Arial"/>
              <a:sym typeface="Arial"/>
            </a:endParaRPr>
          </a:p>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Assumptions on Data:</a:t>
            </a: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rPr>
              <a:t>The images are representative of the overall distribution of galaxy images the labels in the Galaxy 10 Dataset are consistent and accurate.</a:t>
            </a: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rPr>
              <a:t>Images in the dataset are of sufficient quality and have undergone necessary preprocessing steps to remove noise, artifacts and other distortions. </a:t>
            </a:r>
          </a:p>
          <a:p>
            <a:pPr marL="457200" lvl="0" indent="-311150" algn="l" rtl="0">
              <a:lnSpc>
                <a:spcPct val="115000"/>
              </a:lnSpc>
              <a:spcAft>
                <a:spcPts val="0"/>
              </a:spcAft>
              <a:buClr>
                <a:schemeClr val="dk2"/>
              </a:buClr>
              <a:buSzPts val="1300"/>
              <a:buFont typeface="Arial"/>
              <a:buChar char="-"/>
            </a:pPr>
            <a:endParaRPr lang="en-US" sz="1000" dirty="0">
              <a:solidFill>
                <a:schemeClr val="dk2"/>
              </a:solidFill>
              <a:latin typeface="Arial"/>
              <a:ea typeface="Arial"/>
              <a:cs typeface="Arial"/>
              <a:sym typeface="Arial"/>
            </a:endParaRPr>
          </a:p>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Hypotheses on Modelling:</a:t>
            </a: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rPr>
              <a:t>Pre-trained CNN models initially trained on a large-scale dataset can effectively learn generic visual features that are transferable to the galaxy image classification task.</a:t>
            </a:r>
          </a:p>
          <a:p>
            <a:pPr>
              <a:buClr>
                <a:schemeClr val="dk2"/>
              </a:buClr>
              <a:buFont typeface="Arial"/>
              <a:buChar char="-"/>
            </a:pPr>
            <a:r>
              <a:rPr lang="en-US" dirty="0">
                <a:solidFill>
                  <a:schemeClr val="dk2"/>
                </a:solidFill>
                <a:latin typeface="Arial"/>
                <a:ea typeface="Arial"/>
                <a:cs typeface="Arial"/>
                <a:sym typeface="Arial"/>
              </a:rPr>
              <a:t>Combining the pre-trained model's generic visual features with task specific layers can improve the model's ability to differentiate between different galaxy types.</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extLst>
      <p:ext uri="{BB962C8B-B14F-4D97-AF65-F5344CB8AC3E}">
        <p14:creationId xmlns:p14="http://schemas.microsoft.com/office/powerpoint/2010/main" val="348526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Data and Transformations</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a:bodyPr>
          <a:lstStyle/>
          <a:p>
            <a:pPr marL="0" indent="0">
              <a:buNone/>
            </a:pPr>
            <a:r>
              <a:rPr lang="en-US" dirty="0">
                <a:solidFill>
                  <a:schemeClr val="dk2"/>
                </a:solidFill>
                <a:latin typeface="Arial"/>
                <a:ea typeface="Arial"/>
                <a:cs typeface="Arial"/>
                <a:sym typeface="Arial"/>
              </a:rPr>
              <a:t>The data is stored in a </a:t>
            </a:r>
            <a:r>
              <a:rPr lang="it-IT" dirty="0">
                <a:solidFill>
                  <a:schemeClr val="dk2"/>
                </a:solidFill>
                <a:latin typeface="Arial"/>
                <a:ea typeface="Arial"/>
                <a:cs typeface="Arial"/>
                <a:sym typeface="Arial"/>
              </a:rPr>
              <a:t>Hierarchical Data Format (HDF5) </a:t>
            </a:r>
            <a:r>
              <a:rPr lang="en-US" dirty="0">
                <a:solidFill>
                  <a:schemeClr val="dk2"/>
                </a:solidFill>
                <a:latin typeface="Arial"/>
                <a:ea typeface="Arial"/>
                <a:cs typeface="Arial"/>
                <a:sym typeface="Arial"/>
              </a:rPr>
              <a:t>format with multiple columns, but only two features are relevant:                         </a:t>
            </a:r>
          </a:p>
          <a:p>
            <a:pPr marL="285750" indent="-285750"/>
            <a:r>
              <a:rPr lang="en-US" dirty="0">
                <a:solidFill>
                  <a:schemeClr val="dk2"/>
                </a:solidFill>
                <a:latin typeface="Arial"/>
                <a:ea typeface="Arial"/>
                <a:cs typeface="Arial"/>
                <a:sym typeface="Arial"/>
              </a:rPr>
              <a:t>“</a:t>
            </a:r>
            <a:r>
              <a:rPr lang="en-US" dirty="0" err="1">
                <a:solidFill>
                  <a:schemeClr val="dk2"/>
                </a:solidFill>
                <a:latin typeface="Arial"/>
                <a:ea typeface="Arial"/>
                <a:cs typeface="Arial"/>
                <a:sym typeface="Arial"/>
              </a:rPr>
              <a:t>ans</a:t>
            </a:r>
            <a:r>
              <a:rPr lang="en-US" dirty="0">
                <a:solidFill>
                  <a:schemeClr val="dk2"/>
                </a:solidFill>
                <a:latin typeface="Arial"/>
                <a:ea typeface="Arial"/>
                <a:cs typeface="Arial"/>
                <a:sym typeface="Arial"/>
              </a:rPr>
              <a:t>” – 10 broad classes based on the shape and structure of the Stellar object</a:t>
            </a:r>
          </a:p>
          <a:p>
            <a:pPr marL="0" indent="0">
              <a:buNone/>
            </a:pPr>
            <a:r>
              <a:rPr lang="en-US" dirty="0">
                <a:solidFill>
                  <a:schemeClr val="dk2"/>
                </a:solidFill>
                <a:latin typeface="Arial"/>
                <a:ea typeface="Arial"/>
                <a:cs typeface="Arial"/>
                <a:sym typeface="Arial"/>
              </a:rPr>
              <a:t>                   </a:t>
            </a:r>
            <a:r>
              <a:rPr lang="en-US" dirty="0" err="1">
                <a:solidFill>
                  <a:schemeClr val="dk2"/>
                </a:solidFill>
                <a:latin typeface="Arial"/>
                <a:ea typeface="Arial"/>
                <a:cs typeface="Arial"/>
                <a:sym typeface="Arial"/>
              </a:rPr>
              <a:t>eg</a:t>
            </a:r>
            <a:r>
              <a:rPr lang="en-US" dirty="0">
                <a:solidFill>
                  <a:schemeClr val="dk2"/>
                </a:solidFill>
                <a:latin typeface="Arial"/>
                <a:ea typeface="Arial"/>
                <a:cs typeface="Arial"/>
                <a:sym typeface="Arial"/>
              </a:rPr>
              <a:t>: “Disk, Face-on, No Spiral”, “Smooth, Completely round”, “Smooth, Cigar shaped”, etc.    </a:t>
            </a:r>
          </a:p>
          <a:p>
            <a:pPr marL="285750" indent="-285750"/>
            <a:r>
              <a:rPr lang="en-US" dirty="0">
                <a:solidFill>
                  <a:schemeClr val="dk2"/>
                </a:solidFill>
                <a:latin typeface="Arial"/>
                <a:ea typeface="Arial"/>
                <a:cs typeface="Arial"/>
                <a:sym typeface="Arial"/>
              </a:rPr>
              <a:t>“images” – Colored Image of the Stellar object with shape (21785, 64, 64, 3)</a:t>
            </a: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lvl="0" indent="0" algn="l" rtl="0">
              <a:lnSpc>
                <a:spcPct val="115000"/>
              </a:lnSpc>
              <a:spcBef>
                <a:spcPts val="1200"/>
              </a:spcBef>
              <a:spcAft>
                <a:spcPts val="0"/>
              </a:spcAft>
              <a:buSzPts val="1300"/>
              <a:buNone/>
            </a:pPr>
            <a:r>
              <a:rPr lang="en-US" b="1" dirty="0">
                <a:solidFill>
                  <a:schemeClr val="dk2"/>
                </a:solidFill>
                <a:latin typeface="Arial"/>
                <a:ea typeface="Arial"/>
                <a:cs typeface="Arial"/>
                <a:sym typeface="Arial"/>
              </a:rPr>
              <a:t>Data Transformations:</a:t>
            </a:r>
            <a:endParaRPr b="1"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To speed up model convergence during training phase the training images were normalized.            That is, instead of pixel values ranging between 0-64 they were converted to range 0-1</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7" name="Picture 6">
            <a:extLst>
              <a:ext uri="{FF2B5EF4-FFF2-40B4-BE49-F238E27FC236}">
                <a16:creationId xmlns:a16="http://schemas.microsoft.com/office/drawing/2014/main" id="{C0096300-E53A-037C-92C1-12BC21845E3A}"/>
              </a:ext>
            </a:extLst>
          </p:cNvPr>
          <p:cNvPicPr>
            <a:picLocks noChangeAspect="1"/>
          </p:cNvPicPr>
          <p:nvPr/>
        </p:nvPicPr>
        <p:blipFill>
          <a:blip r:embed="rId3"/>
          <a:stretch>
            <a:fillRect/>
          </a:stretch>
        </p:blipFill>
        <p:spPr>
          <a:xfrm>
            <a:off x="874219" y="2571750"/>
            <a:ext cx="5243014" cy="1066892"/>
          </a:xfrm>
          <a:prstGeom prst="rect">
            <a:avLst/>
          </a:prstGeom>
        </p:spPr>
      </p:pic>
    </p:spTree>
    <p:extLst>
      <p:ext uri="{BB962C8B-B14F-4D97-AF65-F5344CB8AC3E}">
        <p14:creationId xmlns:p14="http://schemas.microsoft.com/office/powerpoint/2010/main" val="375533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Exploratory Data Analysis</a:t>
            </a:r>
          </a:p>
        </p:txBody>
      </p:sp>
      <p:sp>
        <p:nvSpPr>
          <p:cNvPr id="101" name="Google Shape;101;p2"/>
          <p:cNvSpPr txBox="1">
            <a:spLocks noGrp="1"/>
          </p:cNvSpPr>
          <p:nvPr>
            <p:ph type="body" idx="1"/>
          </p:nvPr>
        </p:nvSpPr>
        <p:spPr>
          <a:xfrm>
            <a:off x="729448" y="1255975"/>
            <a:ext cx="4575523" cy="35661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Possible Accuracy paradox:</a:t>
            </a:r>
            <a:endParaRPr b="1"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We are dealing with a dataset that is imbalanced.</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The class distribution ranges from a minimum of 17 images for the "Disk, Edge-on, Boxy Bulge" category to a maximum of 6997 images for the "Smooth, Completely round" category.</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This class imbalance could mean accuracy alone is not reliable. This is referred to as the accuracy paradox, where a model with higher accuracy may have lower predictive power compared to a model with lower accuracy.</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Hence, it is important to consider alternative evaluation metrics such as precision or recall to ensure a fair analysis of the model's performance.</a:t>
            </a:r>
            <a:endParaRPr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10" name="Picture 9">
            <a:extLst>
              <a:ext uri="{FF2B5EF4-FFF2-40B4-BE49-F238E27FC236}">
                <a16:creationId xmlns:a16="http://schemas.microsoft.com/office/drawing/2014/main" id="{8B40E40F-78BF-8541-7F03-8CDF55A86268}"/>
              </a:ext>
            </a:extLst>
          </p:cNvPr>
          <p:cNvPicPr>
            <a:picLocks noChangeAspect="1"/>
          </p:cNvPicPr>
          <p:nvPr/>
        </p:nvPicPr>
        <p:blipFill>
          <a:blip r:embed="rId3"/>
          <a:stretch>
            <a:fillRect/>
          </a:stretch>
        </p:blipFill>
        <p:spPr>
          <a:xfrm>
            <a:off x="5405131" y="1128510"/>
            <a:ext cx="3474687" cy="3693565"/>
          </a:xfrm>
          <a:prstGeom prst="rect">
            <a:avLst/>
          </a:prstGeom>
        </p:spPr>
      </p:pic>
    </p:spTree>
    <p:extLst>
      <p:ext uri="{BB962C8B-B14F-4D97-AF65-F5344CB8AC3E}">
        <p14:creationId xmlns:p14="http://schemas.microsoft.com/office/powerpoint/2010/main" val="30672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Proposed Approaches (Models)</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Models:</a:t>
            </a:r>
          </a:p>
          <a:p>
            <a:pPr marL="457200" lvl="0" indent="-311150" algn="l" rtl="0">
              <a:lnSpc>
                <a:spcPct val="115000"/>
              </a:lnSpc>
              <a:spcBef>
                <a:spcPts val="600"/>
              </a:spcBef>
              <a:spcAft>
                <a:spcPts val="0"/>
              </a:spcAft>
              <a:buClr>
                <a:schemeClr val="dk2"/>
              </a:buClr>
              <a:buSzPts val="1300"/>
              <a:buFont typeface="Arial"/>
              <a:buChar char="-"/>
            </a:pPr>
            <a:r>
              <a:rPr lang="en-US" b="1" dirty="0">
                <a:solidFill>
                  <a:schemeClr val="dk2"/>
                </a:solidFill>
                <a:latin typeface="Arial"/>
                <a:ea typeface="Arial"/>
                <a:cs typeface="Arial"/>
                <a:sym typeface="Arial"/>
              </a:rPr>
              <a:t>Baseline CNN </a:t>
            </a:r>
            <a:r>
              <a:rPr lang="en-US" dirty="0">
                <a:solidFill>
                  <a:schemeClr val="dk2"/>
                </a:solidFill>
                <a:latin typeface="Arial"/>
                <a:ea typeface="Arial"/>
                <a:cs typeface="Arial"/>
                <a:sym typeface="Arial"/>
              </a:rPr>
              <a:t>model with standard architecture for image classification tasks.</a:t>
            </a:r>
          </a:p>
          <a:p>
            <a:pPr marL="457200" lvl="0" indent="-311150" algn="l" rtl="0">
              <a:lnSpc>
                <a:spcPct val="115000"/>
              </a:lnSpc>
              <a:spcBef>
                <a:spcPts val="600"/>
              </a:spcBef>
              <a:spcAft>
                <a:spcPts val="0"/>
              </a:spcAft>
              <a:buClr>
                <a:schemeClr val="dk2"/>
              </a:buClr>
              <a:buSzPts val="1300"/>
              <a:buFont typeface="Arial"/>
              <a:buChar char="-"/>
            </a:pP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model based on the original architecture, proposed by Yann </a:t>
            </a:r>
            <a:r>
              <a:rPr lang="en-US" dirty="0" err="1">
                <a:solidFill>
                  <a:schemeClr val="dk2"/>
                </a:solidFill>
                <a:latin typeface="Arial"/>
                <a:ea typeface="Arial"/>
                <a:cs typeface="Arial"/>
                <a:sym typeface="Arial"/>
              </a:rPr>
              <a:t>LeCun</a:t>
            </a:r>
            <a:r>
              <a:rPr lang="en-US" dirty="0">
                <a:solidFill>
                  <a:schemeClr val="dk2"/>
                </a:solidFill>
                <a:latin typeface="Arial"/>
                <a:ea typeface="Arial"/>
                <a:cs typeface="Arial"/>
                <a:sym typeface="Arial"/>
              </a:rPr>
              <a:t> et al. in 1998.                We’re building a standard LeNet-5 architecture from scratch without utilizing any pre-trained models.</a:t>
            </a:r>
          </a:p>
          <a:p>
            <a:pPr marL="457200" lvl="0" indent="-311150" algn="l" rtl="0">
              <a:lnSpc>
                <a:spcPct val="115000"/>
              </a:lnSpc>
              <a:spcBef>
                <a:spcPts val="600"/>
              </a:spcBef>
              <a:spcAft>
                <a:spcPts val="0"/>
              </a:spcAft>
              <a:buClr>
                <a:schemeClr val="dk2"/>
              </a:buClr>
              <a:buSzPts val="1300"/>
              <a:buFont typeface="Arial"/>
              <a:buChar char="-"/>
            </a:pPr>
            <a:r>
              <a:rPr lang="en-US" b="1" dirty="0">
                <a:solidFill>
                  <a:schemeClr val="dk2"/>
                </a:solidFill>
                <a:latin typeface="Arial"/>
                <a:ea typeface="Arial"/>
                <a:cs typeface="Arial"/>
                <a:sym typeface="Arial"/>
              </a:rPr>
              <a:t>VGG-16 </a:t>
            </a:r>
            <a:r>
              <a:rPr lang="en-US" dirty="0">
                <a:solidFill>
                  <a:schemeClr val="dk2"/>
                </a:solidFill>
                <a:latin typeface="Arial"/>
                <a:ea typeface="Arial"/>
                <a:cs typeface="Arial"/>
                <a:sym typeface="Arial"/>
              </a:rPr>
              <a:t>and</a:t>
            </a:r>
            <a:r>
              <a:rPr lang="en-US" b="1" dirty="0">
                <a:solidFill>
                  <a:schemeClr val="dk2"/>
                </a:solidFill>
                <a:latin typeface="Arial"/>
                <a:ea typeface="Arial"/>
                <a:cs typeface="Arial"/>
                <a:sym typeface="Arial"/>
              </a:rPr>
              <a:t> VGG-19 </a:t>
            </a:r>
            <a:r>
              <a:rPr lang="en-US" dirty="0">
                <a:solidFill>
                  <a:schemeClr val="dk2"/>
                </a:solidFill>
                <a:latin typeface="Arial"/>
                <a:ea typeface="Arial"/>
                <a:cs typeface="Arial"/>
                <a:sym typeface="Arial"/>
              </a:rPr>
              <a:t>models that are pre-trained (on the ImageNet dataset). We will use them as a starting point to modify or extend the architecture according to our specific needs (</a:t>
            </a:r>
            <a:r>
              <a:rPr lang="en-US" dirty="0">
                <a:solidFill>
                  <a:schemeClr val="dk2"/>
                </a:solidFill>
                <a:highlight>
                  <a:srgbClr val="FFFF00"/>
                </a:highlight>
                <a:latin typeface="Arial"/>
                <a:ea typeface="Arial"/>
                <a:cs typeface="Arial"/>
                <a:sym typeface="Arial"/>
              </a:rPr>
              <a:t>Transfer learning</a:t>
            </a:r>
            <a:r>
              <a:rPr lang="en-US" dirty="0">
                <a:solidFill>
                  <a:schemeClr val="dk2"/>
                </a:solidFill>
                <a:latin typeface="Arial"/>
                <a:ea typeface="Arial"/>
                <a:cs typeface="Arial"/>
                <a:sym typeface="Arial"/>
              </a:rPr>
              <a:t>).</a:t>
            </a:r>
          </a:p>
          <a:p>
            <a:pPr marL="0" lvl="0" indent="0" algn="l" rtl="0">
              <a:lnSpc>
                <a:spcPct val="115000"/>
              </a:lnSpc>
              <a:spcBef>
                <a:spcPts val="600"/>
              </a:spcBef>
              <a:spcAft>
                <a:spcPts val="0"/>
              </a:spcAft>
              <a:buSzPts val="1300"/>
              <a:buNone/>
            </a:pPr>
            <a:endParaRPr lang="en-US" b="1" dirty="0">
              <a:solidFill>
                <a:schemeClr val="dk2"/>
              </a:solidFill>
              <a:latin typeface="Arial"/>
              <a:ea typeface="Arial"/>
              <a:cs typeface="Arial"/>
              <a:sym typeface="Arial"/>
            </a:endParaRPr>
          </a:p>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Check for Overfitting:</a:t>
            </a:r>
            <a:endParaRPr b="1"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EarlyStopping has been implemented to ensure effective training of models. This feature allows the model to halt training based on the validation loss, acting as an indicator of overfitting.</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By setting a patience of 10, training is stopped if the validation loss remains stagnant or increases after 10 consecutive epochs, indicating potential overfitting. </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Examining the classification report for each CNN model, we can evaluate the presence of overfitting by analyzing the accuracy vs. iterations plot and the validation loss vs. iterations plot. </a:t>
            </a:r>
          </a:p>
          <a:p>
            <a:pPr marL="457200" lvl="0" indent="-311150" algn="l" rtl="0">
              <a:lnSpc>
                <a:spcPct val="115000"/>
              </a:lnSpc>
              <a:spcBef>
                <a:spcPts val="6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extLst>
      <p:ext uri="{BB962C8B-B14F-4D97-AF65-F5344CB8AC3E}">
        <p14:creationId xmlns:p14="http://schemas.microsoft.com/office/powerpoint/2010/main" val="318533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50" y="1147894"/>
            <a:ext cx="2117150"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Baseline CNN model:</a:t>
            </a:r>
            <a:endParaRPr b="1"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pic>
        <p:nvPicPr>
          <p:cNvPr id="1026" name="Picture 2">
            <a:extLst>
              <a:ext uri="{FF2B5EF4-FFF2-40B4-BE49-F238E27FC236}">
                <a16:creationId xmlns:a16="http://schemas.microsoft.com/office/drawing/2014/main" id="{59677477-52E6-1BE6-C226-C7DB95831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091" y="1122211"/>
            <a:ext cx="3988623" cy="40233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78B84A-12E0-E7DA-4F74-5A009A2814C1}"/>
              </a:ext>
            </a:extLst>
          </p:cNvPr>
          <p:cNvPicPr>
            <a:picLocks noChangeAspect="1"/>
          </p:cNvPicPr>
          <p:nvPr/>
        </p:nvPicPr>
        <p:blipFill>
          <a:blip r:embed="rId4"/>
          <a:stretch>
            <a:fillRect/>
          </a:stretch>
        </p:blipFill>
        <p:spPr>
          <a:xfrm>
            <a:off x="280483" y="1574800"/>
            <a:ext cx="4076515" cy="2780295"/>
          </a:xfrm>
          <a:prstGeom prst="rect">
            <a:avLst/>
          </a:prstGeom>
        </p:spPr>
      </p:pic>
      <p:pic>
        <p:nvPicPr>
          <p:cNvPr id="9" name="Picture 8">
            <a:extLst>
              <a:ext uri="{FF2B5EF4-FFF2-40B4-BE49-F238E27FC236}">
                <a16:creationId xmlns:a16="http://schemas.microsoft.com/office/drawing/2014/main" id="{3D77BAA0-9475-E466-9E92-FA545ED11C61}"/>
              </a:ext>
            </a:extLst>
          </p:cNvPr>
          <p:cNvPicPr>
            <a:picLocks noChangeAspect="1"/>
          </p:cNvPicPr>
          <p:nvPr/>
        </p:nvPicPr>
        <p:blipFill>
          <a:blip r:embed="rId5"/>
          <a:stretch>
            <a:fillRect/>
          </a:stretch>
        </p:blipFill>
        <p:spPr>
          <a:xfrm>
            <a:off x="280483" y="4522630"/>
            <a:ext cx="3988623" cy="362602"/>
          </a:xfrm>
          <a:prstGeom prst="rect">
            <a:avLst/>
          </a:prstGeom>
        </p:spPr>
      </p:pic>
    </p:spTree>
    <p:extLst>
      <p:ext uri="{BB962C8B-B14F-4D97-AF65-F5344CB8AC3E}">
        <p14:creationId xmlns:p14="http://schemas.microsoft.com/office/powerpoint/2010/main" val="266496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50" y="1147894"/>
            <a:ext cx="2117150"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Baseline CNN model:</a:t>
            </a:r>
            <a:endParaRPr b="1"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pic>
        <p:nvPicPr>
          <p:cNvPr id="1028" name="Picture 4">
            <a:extLst>
              <a:ext uri="{FF2B5EF4-FFF2-40B4-BE49-F238E27FC236}">
                <a16:creationId xmlns:a16="http://schemas.microsoft.com/office/drawing/2014/main" id="{92D4ECAD-EE2E-8BFD-1BF3-9E0D166EA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 y="1753314"/>
            <a:ext cx="4272104" cy="32392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9F26E11-DE63-9AE3-0888-409D62926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971" y="1733697"/>
            <a:ext cx="4084831" cy="323558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01;p2">
            <a:extLst>
              <a:ext uri="{FF2B5EF4-FFF2-40B4-BE49-F238E27FC236}">
                <a16:creationId xmlns:a16="http://schemas.microsoft.com/office/drawing/2014/main" id="{381C3ADB-F900-8AA1-C75D-76D6D9275377}"/>
              </a:ext>
            </a:extLst>
          </p:cNvPr>
          <p:cNvSpPr txBox="1">
            <a:spLocks/>
          </p:cNvSpPr>
          <p:nvPr/>
        </p:nvSpPr>
        <p:spPr>
          <a:xfrm>
            <a:off x="2539053" y="1425850"/>
            <a:ext cx="4337836" cy="42690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not present</a:t>
            </a:r>
            <a:endParaRPr lang="en-US" sz="1400" u="sng" dirty="0">
              <a:solidFill>
                <a:schemeClr val="dk2"/>
              </a:solidFill>
              <a:highlight>
                <a:srgbClr val="FFFF00"/>
              </a:highlight>
              <a:latin typeface="Arial"/>
              <a:ea typeface="Arial"/>
              <a:cs typeface="Arial"/>
              <a:sym typeface="Arial"/>
            </a:endParaRPr>
          </a:p>
        </p:txBody>
      </p:sp>
    </p:spTree>
    <p:extLst>
      <p:ext uri="{BB962C8B-B14F-4D97-AF65-F5344CB8AC3E}">
        <p14:creationId xmlns:p14="http://schemas.microsoft.com/office/powerpoint/2010/main" val="113621024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3486</TotalTime>
  <Words>1427</Words>
  <Application>Microsoft Office PowerPoint</Application>
  <PresentationFormat>On-screen Show (16:9)</PresentationFormat>
  <Paragraphs>128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Arial</vt:lpstr>
      <vt:lpstr>Raleway</vt:lpstr>
      <vt:lpstr>Streamline</vt:lpstr>
      <vt:lpstr>Stellar Image Classification with Convolutional Neural Networks and Transfer Learning</vt:lpstr>
      <vt:lpstr>PowerPoint Presentation</vt:lpstr>
      <vt:lpstr>Introduction and Problem Statement</vt:lpstr>
      <vt:lpstr>Assumptions / Hypotheses about Galaxy 10 Dataset</vt:lpstr>
      <vt:lpstr>Data and Transformations</vt:lpstr>
      <vt:lpstr>Exploratory Data Analysis</vt:lpstr>
      <vt:lpstr>Proposed Approaches (Models)</vt:lpstr>
      <vt:lpstr>Model Evaluation</vt:lpstr>
      <vt:lpstr>Model Evaluation</vt:lpstr>
      <vt:lpstr>Model Evaluation</vt:lpstr>
      <vt:lpstr>Model Evaluation</vt:lpstr>
      <vt:lpstr>Model Evaluation</vt:lpstr>
      <vt:lpstr>Model Evaluation</vt:lpstr>
      <vt:lpstr>Model Evaluation</vt:lpstr>
      <vt:lpstr>Model Evaluation</vt:lpstr>
      <vt:lpstr>Results and Future Work</vt:lpstr>
      <vt:lpstr>Results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Week 5 Presentation: Nissan Vehicles Pricing Forecasting Model and Identification of Factors Impacting Pricing</dc:title>
  <dc:creator>Vamshi Gadepally</dc:creator>
  <cp:lastModifiedBy>Vamshi Gadepally</cp:lastModifiedBy>
  <cp:revision>22</cp:revision>
  <dcterms:modified xsi:type="dcterms:W3CDTF">2023-05-21T22:22:10Z</dcterms:modified>
</cp:coreProperties>
</file>