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83"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FwbqQHbEpobjM3kIXRajY2R3B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CEB774-9C25-4464-8E9D-863BCD2C38AD}">
  <a:tblStyle styleId="{F5CEB774-9C25-4464-8E9D-863BCD2C38A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1A47932E-8933-4DFE-A0CC-20F083926BA6}" styleName="Table_1">
    <a:wholeTbl>
      <a:tcTxStyle b="off" i="off">
        <a:font>
          <a:latin typeface="Arial"/>
          <a:ea typeface="Arial"/>
          <a:cs typeface="Arial"/>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FFF4E6"/>
          </a:solidFill>
        </a:fill>
      </a:tcStyle>
    </a:band1H>
    <a:band2H>
      <a:tcTxStyle/>
      <a:tcStyle>
        <a:tcBdr/>
      </a:tcStyle>
    </a:band2H>
    <a:band1V>
      <a:tcTxStyle/>
      <a:tcStyle>
        <a:tcBdr/>
        <a:fill>
          <a:solidFill>
            <a:srgbClr val="FFF4E6"/>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3" d="100"/>
          <a:sy n="83" d="100"/>
        </p:scale>
        <p:origin x="658" y="67"/>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00" name="Google Shape;20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279" name="Google Shape;279;p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295" name="Google Shape;295;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304" name="Google Shape;304;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2" name="Google Shape;132;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48" name="Google Shape;14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8"/>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8"/>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8"/>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5"/>
          <p:cNvSpPr>
            <a:spLocks noGrp="1"/>
          </p:cNvSpPr>
          <p:nvPr>
            <p:ph type="pic" idx="2"/>
          </p:nvPr>
        </p:nvSpPr>
        <p:spPr>
          <a:xfrm>
            <a:off x="5183188" y="987437"/>
            <a:ext cx="6172200" cy="4873625"/>
          </a:xfrm>
          <a:prstGeom prst="rect">
            <a:avLst/>
          </a:prstGeom>
          <a:noFill/>
          <a:ln>
            <a:noFill/>
          </a:ln>
        </p:spPr>
      </p:sp>
      <p:sp>
        <p:nvSpPr>
          <p:cNvPr id="71" name="Google Shape;71;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2" name="Google Shape;72;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9"/>
        <p:cNvGrpSpPr/>
        <p:nvPr/>
      </p:nvGrpSpPr>
      <p:grpSpPr>
        <a:xfrm>
          <a:off x="0" y="0"/>
          <a:ext cx="0" cy="0"/>
          <a:chOff x="0" y="0"/>
          <a:chExt cx="0" cy="0"/>
        </a:xfrm>
      </p:grpSpPr>
      <p:sp>
        <p:nvSpPr>
          <p:cNvPr id="20" name="Google Shape;20;p59"/>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1" name="Google Shape;21;p59"/>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59"/>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59"/>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9"/>
        <p:cNvGrpSpPr/>
        <p:nvPr/>
      </p:nvGrpSpPr>
      <p:grpSpPr>
        <a:xfrm>
          <a:off x="0" y="0"/>
          <a:ext cx="0" cy="0"/>
          <a:chOff x="0" y="0"/>
          <a:chExt cx="0" cy="0"/>
        </a:xfrm>
      </p:grpSpPr>
      <p:sp>
        <p:nvSpPr>
          <p:cNvPr id="30" name="Google Shape;30;p37"/>
          <p:cNvSpPr/>
          <p:nvPr/>
        </p:nvSpPr>
        <p:spPr>
          <a:xfrm>
            <a:off x="0" y="11"/>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31" name="Google Shape;31;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3" name="Google Shape;33;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42"/>
          <p:cNvSpPr txBox="1">
            <a:spLocks noGrp="1"/>
          </p:cNvSpPr>
          <p:nvPr>
            <p:ph type="title"/>
          </p:nvPr>
        </p:nvSpPr>
        <p:spPr>
          <a:xfrm>
            <a:off x="839788"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2"/>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42"/>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42"/>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42"/>
          <p:cNvSpPr txBox="1">
            <a:spLocks noGrp="1"/>
          </p:cNvSpPr>
          <p:nvPr>
            <p:ph type="body" idx="4"/>
          </p:nvPr>
        </p:nvSpPr>
        <p:spPr>
          <a:xfrm>
            <a:off x="6172203" y="2505075"/>
            <a:ext cx="5183188"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42"/>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2"/>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2"/>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65" name="Google Shape;65;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data_dictionary_rptc.xlsx"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hyperlink" Target="https://www.linkedin.com/in/sharat-chandra"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8" Type="http://schemas.openxmlformats.org/officeDocument/2006/relationships/hyperlink" Target="https://journals.plos.org/plosone/article?id=10.1371/journal.pone.0209068" TargetMode="External"/><Relationship Id="rId13" Type="http://schemas.openxmlformats.org/officeDocument/2006/relationships/hyperlink" Target="https://www.ncbi.nlm.nih.gov/pmc/articles/PMC8433864/" TargetMode="External"/><Relationship Id="rId3" Type="http://schemas.openxmlformats.org/officeDocument/2006/relationships/hyperlink" Target="https://www.sciencedirect.com/science/article/abs/pii/S0957417421006679" TargetMode="External"/><Relationship Id="rId7" Type="http://schemas.openxmlformats.org/officeDocument/2006/relationships/hyperlink" Target="https://arxiv.org/abs/1705.10245" TargetMode="External"/><Relationship Id="rId12" Type="http://schemas.openxmlformats.org/officeDocument/2006/relationships/hyperlink" Target="https://lifelines.readthedocs.io/en/latest/Survival%20Regression.html"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hyperlink" Target="https://link.springer.com/article/10.1186/s12911-015-0206-y" TargetMode="External"/><Relationship Id="rId11" Type="http://schemas.openxmlformats.org/officeDocument/2006/relationships/hyperlink" Target="https://imbalanced-learn.org/dev/references/generated/imblearn.over_sampling.SMOTENC.html" TargetMode="External"/><Relationship Id="rId5" Type="http://schemas.openxmlformats.org/officeDocument/2006/relationships/hyperlink" Target="https://www.ncbi.nlm.nih.gov/pmc/articles/PMC8290997/" TargetMode="External"/><Relationship Id="rId10" Type="http://schemas.openxmlformats.org/officeDocument/2006/relationships/hyperlink" Target="https://scikit-survival.readthedocs.io/en/stable/user_guide/random-survival-forest.html" TargetMode="External"/><Relationship Id="rId4" Type="http://schemas.openxmlformats.org/officeDocument/2006/relationships/hyperlink" Target="https://link.springer.com/article/10.1007/s40472-021-00336-z" TargetMode="External"/><Relationship Id="rId9" Type="http://schemas.openxmlformats.org/officeDocument/2006/relationships/hyperlink" Target="https://dalspace.library.dal.ca/handle/10222/78655" TargetMode="External"/><Relationship Id="rId14" Type="http://schemas.openxmlformats.org/officeDocument/2006/relationships/hyperlink" Target="https://openai.com/blog/chatgp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hyperlink" Target="https://www.linkedin.com/in/a-a-ashwini-45a9221b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crisp_mlq.xlsx"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p:nvPr/>
        </p:nvSpPr>
        <p:spPr>
          <a:xfrm>
            <a:off x="0" y="38537"/>
            <a:ext cx="12192000" cy="6858000"/>
          </a:xfrm>
          <a:prstGeom prst="rect">
            <a:avLst/>
          </a:prstGeom>
          <a:solidFill>
            <a:schemeClr val="lt1"/>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92" name="Google Shape;92;p2"/>
          <p:cNvSpPr/>
          <p:nvPr/>
        </p:nvSpPr>
        <p:spPr>
          <a:xfrm>
            <a:off x="1539458" y="2754380"/>
            <a:ext cx="9503360" cy="681038"/>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000000"/>
                </a:solidFill>
                <a:latin typeface="Times New Roman"/>
                <a:ea typeface="Times New Roman"/>
                <a:cs typeface="Times New Roman"/>
                <a:sym typeface="Times New Roman"/>
              </a:rPr>
              <a:t>Risk Modeling for Renal Post- transplant Complications</a:t>
            </a:r>
            <a:endParaRPr sz="4400" b="1" i="0" u="none" strike="noStrike" cap="none">
              <a:solidFill>
                <a:srgbClr val="000000"/>
              </a:solidFill>
              <a:latin typeface="Times New Roman"/>
              <a:ea typeface="Times New Roman"/>
              <a:cs typeface="Times New Roman"/>
              <a:sym typeface="Times New Roman"/>
            </a:endParaRPr>
          </a:p>
        </p:txBody>
      </p:sp>
      <p:sp>
        <p:nvSpPr>
          <p:cNvPr id="93" name="Google Shape;93;p2"/>
          <p:cNvSpPr/>
          <p:nvPr/>
        </p:nvSpPr>
        <p:spPr>
          <a:xfrm>
            <a:off x="2381031" y="1999615"/>
            <a:ext cx="7430000" cy="2764000"/>
          </a:xfrm>
          <a:prstGeom prst="rect">
            <a:avLst/>
          </a:prstGeom>
          <a:noFill/>
          <a:ln>
            <a:noFill/>
          </a:ln>
        </p:spPr>
        <p:txBody>
          <a:bodyPr spcFirstLastPara="1" wrap="square" lIns="91425" tIns="45675" rIns="91425" bIns="45675" anchor="ctr" anchorCtr="0">
            <a:noAutofit/>
          </a:bodyPr>
          <a:lstStyle/>
          <a:p>
            <a:pPr marL="0" marR="0" lvl="0" indent="0" algn="ctr" rtl="0">
              <a:lnSpc>
                <a:spcPct val="90000"/>
              </a:lnSpc>
              <a:spcBef>
                <a:spcPts val="0"/>
              </a:spcBef>
              <a:spcAft>
                <a:spcPts val="0"/>
              </a:spcAft>
              <a:buClr>
                <a:srgbClr val="000000"/>
              </a:buClr>
              <a:buSzPts val="4400"/>
              <a:buFont typeface="Arial"/>
              <a:buNone/>
            </a:pPr>
            <a:endParaRPr sz="4400" b="0" i="0" u="none" strike="noStrike" cap="none">
              <a:solidFill>
                <a:schemeClr val="dk1"/>
              </a:solidFill>
              <a:latin typeface="Calibri"/>
              <a:ea typeface="Calibri"/>
              <a:cs typeface="Calibri"/>
              <a:sym typeface="Calibri"/>
            </a:endParaRPr>
          </a:p>
        </p:txBody>
      </p:sp>
      <p:sp>
        <p:nvSpPr>
          <p:cNvPr id="94" name="Google Shape;94;p2"/>
          <p:cNvSpPr/>
          <p:nvPr/>
        </p:nvSpPr>
        <p:spPr>
          <a:xfrm>
            <a:off x="3718560" y="5524785"/>
            <a:ext cx="4755200" cy="27200"/>
          </a:xfrm>
          <a:prstGeom prst="rect">
            <a:avLst/>
          </a:prstGeom>
          <a:solidFill>
            <a:schemeClr val="accent2"/>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Calibri"/>
              <a:ea typeface="Calibri"/>
              <a:cs typeface="Calibri"/>
              <a:sym typeface="Calibri"/>
            </a:endParaRPr>
          </a:p>
        </p:txBody>
      </p:sp>
      <p:pic>
        <p:nvPicPr>
          <p:cNvPr id="95" name="Google Shape;95;p2"/>
          <p:cNvPicPr preferRelativeResize="0"/>
          <p:nvPr/>
        </p:nvPicPr>
        <p:blipFill rotWithShape="1">
          <a:blip r:embed="rId3">
            <a:alphaModFix/>
          </a:blip>
          <a:srcRect/>
          <a:stretch/>
        </p:blipFill>
        <p:spPr>
          <a:xfrm>
            <a:off x="9915533" y="6151968"/>
            <a:ext cx="2276467" cy="706033"/>
          </a:xfrm>
          <a:prstGeom prst="rect">
            <a:avLst/>
          </a:prstGeom>
          <a:noFill/>
          <a:ln>
            <a:noFill/>
          </a:ln>
        </p:spPr>
      </p:pic>
      <p:cxnSp>
        <p:nvCxnSpPr>
          <p:cNvPr id="96" name="Google Shape;96;p2"/>
          <p:cNvCxnSpPr/>
          <p:nvPr/>
        </p:nvCxnSpPr>
        <p:spPr>
          <a:xfrm>
            <a:off x="0" y="6464596"/>
            <a:ext cx="9597656" cy="0"/>
          </a:xfrm>
          <a:prstGeom prst="straightConnector1">
            <a:avLst/>
          </a:prstGeom>
          <a:noFill/>
          <a:ln w="9525" cap="flat" cmpd="sng">
            <a:solidFill>
              <a:srgbClr val="3E6EC2"/>
            </a:solidFill>
            <a:prstDash val="solid"/>
            <a:round/>
            <a:headEnd type="none" w="sm" len="sm"/>
            <a:tailEnd type="none" w="sm" len="sm"/>
          </a:ln>
        </p:spPr>
      </p:cxnSp>
      <p:pic>
        <p:nvPicPr>
          <p:cNvPr id="97" name="Google Shape;97;p2" descr="Logo&#10;&#10;Description automatically generated"/>
          <p:cNvPicPr preferRelativeResize="0"/>
          <p:nvPr/>
        </p:nvPicPr>
        <p:blipFill rotWithShape="1">
          <a:blip r:embed="rId4">
            <a:alphaModFix/>
          </a:blip>
          <a:srcRect/>
          <a:stretch/>
        </p:blipFill>
        <p:spPr>
          <a:xfrm>
            <a:off x="10252776" y="20781"/>
            <a:ext cx="1918442" cy="6810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9"/>
          <p:cNvSpPr txBox="1">
            <a:spLocks noGrp="1"/>
          </p:cNvSpPr>
          <p:nvPr>
            <p:ph type="title"/>
          </p:nvPr>
        </p:nvSpPr>
        <p:spPr>
          <a:xfrm>
            <a:off x="228600" y="205500"/>
            <a:ext cx="10515600" cy="48004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2800" b="1">
                <a:latin typeface="Times New Roman"/>
                <a:ea typeface="Times New Roman"/>
                <a:cs typeface="Times New Roman"/>
                <a:sym typeface="Times New Roman"/>
              </a:rPr>
              <a:t>Technical Stacks</a:t>
            </a:r>
            <a:endParaRPr/>
          </a:p>
        </p:txBody>
      </p:sp>
      <p:pic>
        <p:nvPicPr>
          <p:cNvPr id="179" name="Google Shape;179;p19" descr="Image result for python logo"/>
          <p:cNvPicPr preferRelativeResize="0"/>
          <p:nvPr/>
        </p:nvPicPr>
        <p:blipFill rotWithShape="1">
          <a:blip r:embed="rId3">
            <a:alphaModFix/>
          </a:blip>
          <a:srcRect/>
          <a:stretch/>
        </p:blipFill>
        <p:spPr>
          <a:xfrm>
            <a:off x="110836" y="987135"/>
            <a:ext cx="3980676" cy="2240973"/>
          </a:xfrm>
          <a:prstGeom prst="rect">
            <a:avLst/>
          </a:prstGeom>
          <a:noFill/>
          <a:ln>
            <a:noFill/>
          </a:ln>
        </p:spPr>
      </p:pic>
      <p:pic>
        <p:nvPicPr>
          <p:cNvPr id="180" name="Google Shape;180;p19" descr="Image result for MS excel logo"/>
          <p:cNvPicPr preferRelativeResize="0"/>
          <p:nvPr/>
        </p:nvPicPr>
        <p:blipFill rotWithShape="1">
          <a:blip r:embed="rId4">
            <a:alphaModFix/>
          </a:blip>
          <a:srcRect/>
          <a:stretch/>
        </p:blipFill>
        <p:spPr>
          <a:xfrm>
            <a:off x="3972141" y="1525440"/>
            <a:ext cx="3028517" cy="1702668"/>
          </a:xfrm>
          <a:prstGeom prst="rect">
            <a:avLst/>
          </a:prstGeom>
          <a:noFill/>
          <a:ln>
            <a:noFill/>
          </a:ln>
        </p:spPr>
      </p:pic>
      <p:pic>
        <p:nvPicPr>
          <p:cNvPr id="181" name="Google Shape;181;p19" descr="Image result for streamlit logo"/>
          <p:cNvPicPr preferRelativeResize="0"/>
          <p:nvPr/>
        </p:nvPicPr>
        <p:blipFill rotWithShape="1">
          <a:blip r:embed="rId5">
            <a:alphaModFix/>
          </a:blip>
          <a:srcRect/>
          <a:stretch/>
        </p:blipFill>
        <p:spPr>
          <a:xfrm>
            <a:off x="5486399" y="3839521"/>
            <a:ext cx="3209058" cy="1879178"/>
          </a:xfrm>
          <a:prstGeom prst="rect">
            <a:avLst/>
          </a:prstGeom>
          <a:noFill/>
          <a:ln>
            <a:noFill/>
          </a:ln>
        </p:spPr>
      </p:pic>
      <p:pic>
        <p:nvPicPr>
          <p:cNvPr id="182" name="Google Shape;182;p19" descr="Image result for stata logo"/>
          <p:cNvPicPr preferRelativeResize="0"/>
          <p:nvPr/>
        </p:nvPicPr>
        <p:blipFill rotWithShape="1">
          <a:blip r:embed="rId6">
            <a:alphaModFix/>
          </a:blip>
          <a:srcRect/>
          <a:stretch/>
        </p:blipFill>
        <p:spPr>
          <a:xfrm>
            <a:off x="7824788" y="1296954"/>
            <a:ext cx="3241043" cy="1702668"/>
          </a:xfrm>
          <a:prstGeom prst="rect">
            <a:avLst/>
          </a:prstGeom>
          <a:noFill/>
          <a:ln>
            <a:noFill/>
          </a:ln>
        </p:spPr>
      </p:pic>
      <p:pic>
        <p:nvPicPr>
          <p:cNvPr id="183" name="Google Shape;183;p19" descr="Image result for PostgreSQL logo"/>
          <p:cNvPicPr preferRelativeResize="0"/>
          <p:nvPr/>
        </p:nvPicPr>
        <p:blipFill rotWithShape="1">
          <a:blip r:embed="rId7">
            <a:alphaModFix/>
          </a:blip>
          <a:srcRect/>
          <a:stretch/>
        </p:blipFill>
        <p:spPr>
          <a:xfrm>
            <a:off x="2573480" y="3429000"/>
            <a:ext cx="2321287" cy="23212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Collection and Understanding</a:t>
            </a:r>
            <a:endParaRPr sz="3200"/>
          </a:p>
        </p:txBody>
      </p:sp>
      <p:pic>
        <p:nvPicPr>
          <p:cNvPr id="189" name="Google Shape;189;p7"/>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190" name="Google Shape;190;p7"/>
          <p:cNvSpPr txBox="1"/>
          <p:nvPr/>
        </p:nvSpPr>
        <p:spPr>
          <a:xfrm>
            <a:off x="394856" y="1309023"/>
            <a:ext cx="11575472" cy="556594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Specific variables with respect to Client requirements are collected from various resources.</a:t>
            </a:r>
            <a:endParaRPr/>
          </a:p>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Organ Procurement and Transplantation Network (OPTN) is the largest contributor of the database. The OPTN is maintained by the United Network for Organ Sharing (</a:t>
            </a:r>
            <a:r>
              <a:rPr lang="en-US" sz="2400" b="0" i="0" u="none" strike="noStrike" cap="none">
                <a:solidFill>
                  <a:schemeClr val="dk1"/>
                </a:solidFill>
                <a:latin typeface="Times New Roman"/>
                <a:ea typeface="Times New Roman"/>
                <a:cs typeface="Times New Roman"/>
                <a:sym typeface="Times New Roman"/>
              </a:rPr>
              <a:t>UNOS</a:t>
            </a:r>
            <a:r>
              <a:rPr lang="en-US" sz="2400" b="0" i="0" u="none" strike="noStrike" cap="none">
                <a:solidFill>
                  <a:srgbClr val="000000"/>
                </a:solidFill>
                <a:latin typeface="Times New Roman"/>
                <a:ea typeface="Times New Roman"/>
                <a:cs typeface="Times New Roman"/>
                <a:sym typeface="Times New Roman"/>
              </a:rPr>
              <a:t>).</a:t>
            </a:r>
            <a:endParaRPr/>
          </a:p>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Total of 278 records randomly selected out between 2017 to 2022 database.</a:t>
            </a:r>
            <a:endParaRPr/>
          </a:p>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57 variables out of which 21 are numerical, and 36 are categorical</a:t>
            </a:r>
            <a:endParaRPr/>
          </a:p>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“Graft Survival Time” and “Graft Censoring Indicator” are the target variables.</a:t>
            </a:r>
            <a:endParaRPr/>
          </a:p>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The </a:t>
            </a:r>
            <a:r>
              <a:rPr lang="en-US" sz="2400" b="1" i="0" u="none" strike="noStrike" cap="none">
                <a:solidFill>
                  <a:srgbClr val="FF0000"/>
                </a:solidFill>
                <a:latin typeface="Times New Roman"/>
                <a:ea typeface="Times New Roman"/>
                <a:cs typeface="Times New Roman"/>
                <a:sym typeface="Times New Roman"/>
              </a:rPr>
              <a:t>risks</a:t>
            </a:r>
            <a:r>
              <a:rPr lang="en-US" sz="2400" b="0" i="0" u="none" strike="noStrike" cap="none">
                <a:solidFill>
                  <a:schemeClr val="dk1"/>
                </a:solidFill>
                <a:latin typeface="Times New Roman"/>
                <a:ea typeface="Times New Roman"/>
                <a:cs typeface="Times New Roman"/>
                <a:sym typeface="Times New Roman"/>
              </a:rPr>
              <a:t> of this model are </a:t>
            </a:r>
            <a:r>
              <a:rPr lang="en-US" sz="2400" b="1" i="0" u="none" strike="noStrike" cap="none">
                <a:solidFill>
                  <a:schemeClr val="dk1"/>
                </a:solidFill>
                <a:latin typeface="Times New Roman"/>
                <a:ea typeface="Times New Roman"/>
                <a:cs typeface="Times New Roman"/>
                <a:sym typeface="Times New Roman"/>
              </a:rPr>
              <a:t>hugely limited with respect to data</a:t>
            </a:r>
            <a:r>
              <a:rPr lang="en-US" sz="2400" b="0" i="0" u="none" strike="noStrike" cap="none">
                <a:solidFill>
                  <a:schemeClr val="dk1"/>
                </a:solidFill>
                <a:latin typeface="Times New Roman"/>
                <a:ea typeface="Times New Roman"/>
                <a:cs typeface="Times New Roman"/>
                <a:sym typeface="Times New Roman"/>
              </a:rPr>
              <a:t>. </a:t>
            </a:r>
            <a:endParaRPr/>
          </a:p>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The relationship between the diseases and their effects on human body are not completely understood, which poses a series of risks involved.</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0"/>
          <p:cNvSpPr txBox="1">
            <a:spLocks noGrp="1"/>
          </p:cNvSpPr>
          <p:nvPr>
            <p:ph type="title"/>
          </p:nvPr>
        </p:nvSpPr>
        <p:spPr>
          <a:xfrm>
            <a:off x="228599" y="177790"/>
            <a:ext cx="11727873" cy="535487"/>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u="sng">
                <a:solidFill>
                  <a:schemeClr val="hlink"/>
                </a:solidFill>
                <a:latin typeface="Times New Roman"/>
                <a:ea typeface="Times New Roman"/>
                <a:cs typeface="Times New Roman"/>
                <a:sym typeface="Times New Roman"/>
                <a:hlinkClick r:id="rId3"/>
              </a:rPr>
              <a:t>Data Dictionary</a:t>
            </a:r>
            <a:r>
              <a:rPr lang="en-US" sz="3200" b="1">
                <a:latin typeface="Times New Roman"/>
                <a:ea typeface="Times New Roman"/>
                <a:cs typeface="Times New Roman"/>
                <a:sym typeface="Times New Roman"/>
              </a:rPr>
              <a:t> </a:t>
            </a:r>
            <a:endParaRPr/>
          </a:p>
        </p:txBody>
      </p:sp>
      <p:pic>
        <p:nvPicPr>
          <p:cNvPr id="196" name="Google Shape;196;p10"/>
          <p:cNvPicPr preferRelativeResize="0"/>
          <p:nvPr/>
        </p:nvPicPr>
        <p:blipFill rotWithShape="1">
          <a:blip r:embed="rId4">
            <a:alphaModFix/>
          </a:blip>
          <a:srcRect/>
          <a:stretch/>
        </p:blipFill>
        <p:spPr>
          <a:xfrm>
            <a:off x="8990643" y="5484517"/>
            <a:ext cx="2592012" cy="805375"/>
          </a:xfrm>
          <a:prstGeom prst="rect">
            <a:avLst/>
          </a:prstGeom>
          <a:noFill/>
          <a:ln>
            <a:noFill/>
          </a:ln>
        </p:spPr>
      </p:pic>
      <p:graphicFrame>
        <p:nvGraphicFramePr>
          <p:cNvPr id="197" name="Google Shape;197;p10"/>
          <p:cNvGraphicFramePr/>
          <p:nvPr/>
        </p:nvGraphicFramePr>
        <p:xfrm>
          <a:off x="228599" y="1551710"/>
          <a:ext cx="11603175" cy="4225600"/>
        </p:xfrm>
        <a:graphic>
          <a:graphicData uri="http://schemas.openxmlformats.org/drawingml/2006/table">
            <a:tbl>
              <a:tblPr>
                <a:noFill/>
                <a:tableStyleId>{F5CEB774-9C25-4464-8E9D-863BCD2C38AD}</a:tableStyleId>
              </a:tblPr>
              <a:tblGrid>
                <a:gridCol w="3858500">
                  <a:extLst>
                    <a:ext uri="{9D8B030D-6E8A-4147-A177-3AD203B41FA5}">
                      <a16:colId xmlns:a16="http://schemas.microsoft.com/office/drawing/2014/main" val="20000"/>
                    </a:ext>
                  </a:extLst>
                </a:gridCol>
                <a:gridCol w="2604650">
                  <a:extLst>
                    <a:ext uri="{9D8B030D-6E8A-4147-A177-3AD203B41FA5}">
                      <a16:colId xmlns:a16="http://schemas.microsoft.com/office/drawing/2014/main" val="20001"/>
                    </a:ext>
                  </a:extLst>
                </a:gridCol>
                <a:gridCol w="2147450">
                  <a:extLst>
                    <a:ext uri="{9D8B030D-6E8A-4147-A177-3AD203B41FA5}">
                      <a16:colId xmlns:a16="http://schemas.microsoft.com/office/drawing/2014/main" val="20002"/>
                    </a:ext>
                  </a:extLst>
                </a:gridCol>
                <a:gridCol w="2992575">
                  <a:extLst>
                    <a:ext uri="{9D8B030D-6E8A-4147-A177-3AD203B41FA5}">
                      <a16:colId xmlns:a16="http://schemas.microsoft.com/office/drawing/2014/main" val="20003"/>
                    </a:ext>
                  </a:extLst>
                </a:gridCol>
              </a:tblGrid>
              <a:tr h="352125">
                <a:tc>
                  <a:txBody>
                    <a:bodyPr/>
                    <a:lstStyle/>
                    <a:p>
                      <a:pPr marL="0" marR="0" lvl="0" indent="0" algn="ctr" rtl="0">
                        <a:lnSpc>
                          <a:spcPct val="100000"/>
                        </a:lnSpc>
                        <a:spcBef>
                          <a:spcPts val="0"/>
                        </a:spcBef>
                        <a:spcAft>
                          <a:spcPts val="0"/>
                        </a:spcAft>
                        <a:buNone/>
                      </a:pPr>
                      <a:r>
                        <a:rPr lang="en-US" sz="2000" b="1" u="none" strike="noStrike" cap="none">
                          <a:solidFill>
                            <a:srgbClr val="FF0000"/>
                          </a:solidFill>
                        </a:rPr>
                        <a:t>Variable</a:t>
                      </a:r>
                      <a:endParaRPr sz="2000" b="1" i="0" u="none" strike="noStrike" cap="none">
                        <a:solidFill>
                          <a:srgbClr val="FF0000"/>
                        </a:solidFill>
                        <a:latin typeface="Arial"/>
                        <a:ea typeface="Arial"/>
                        <a:cs typeface="Arial"/>
                        <a:sym typeface="Arial"/>
                      </a:endParaRPr>
                    </a:p>
                  </a:txBody>
                  <a:tcPr marL="9525" marR="9525" marT="9525" marB="0" anchor="ctr"/>
                </a:tc>
                <a:tc>
                  <a:txBody>
                    <a:bodyPr/>
                    <a:lstStyle/>
                    <a:p>
                      <a:pPr marL="0" marR="0" lvl="0" indent="0" algn="ctr" rtl="0">
                        <a:lnSpc>
                          <a:spcPct val="100000"/>
                        </a:lnSpc>
                        <a:spcBef>
                          <a:spcPts val="0"/>
                        </a:spcBef>
                        <a:spcAft>
                          <a:spcPts val="0"/>
                        </a:spcAft>
                        <a:buNone/>
                      </a:pPr>
                      <a:r>
                        <a:rPr lang="en-US" sz="2000" b="1" u="none" strike="noStrike" cap="none">
                          <a:solidFill>
                            <a:srgbClr val="FF0000"/>
                          </a:solidFill>
                        </a:rPr>
                        <a:t>Alias</a:t>
                      </a:r>
                      <a:endParaRPr sz="2000" b="1" i="0" u="none" strike="noStrike" cap="none">
                        <a:solidFill>
                          <a:srgbClr val="FF0000"/>
                        </a:solidFill>
                        <a:latin typeface="Arial"/>
                        <a:ea typeface="Arial"/>
                        <a:cs typeface="Arial"/>
                        <a:sym typeface="Arial"/>
                      </a:endParaRPr>
                    </a:p>
                  </a:txBody>
                  <a:tcPr marL="9525" marR="9525" marT="9525" marB="0" anchor="ctr"/>
                </a:tc>
                <a:tc>
                  <a:txBody>
                    <a:bodyPr/>
                    <a:lstStyle/>
                    <a:p>
                      <a:pPr marL="0" marR="0" lvl="0" indent="0" algn="ctr" rtl="0">
                        <a:lnSpc>
                          <a:spcPct val="100000"/>
                        </a:lnSpc>
                        <a:spcBef>
                          <a:spcPts val="0"/>
                        </a:spcBef>
                        <a:spcAft>
                          <a:spcPts val="0"/>
                        </a:spcAft>
                        <a:buNone/>
                      </a:pPr>
                      <a:r>
                        <a:rPr lang="en-US" sz="2000" b="1" u="none" strike="noStrike" cap="none">
                          <a:solidFill>
                            <a:srgbClr val="FF0000"/>
                          </a:solidFill>
                        </a:rPr>
                        <a:t>Datatype</a:t>
                      </a:r>
                      <a:endParaRPr sz="2000" b="1" i="0" u="none" strike="noStrike" cap="none">
                        <a:solidFill>
                          <a:srgbClr val="FF0000"/>
                        </a:solidFill>
                        <a:latin typeface="Arial"/>
                        <a:ea typeface="Arial"/>
                        <a:cs typeface="Arial"/>
                        <a:sym typeface="Arial"/>
                      </a:endParaRPr>
                    </a:p>
                  </a:txBody>
                  <a:tcPr marL="9525" marR="9525" marT="9525" marB="0" anchor="ctr"/>
                </a:tc>
                <a:tc>
                  <a:txBody>
                    <a:bodyPr/>
                    <a:lstStyle/>
                    <a:p>
                      <a:pPr marL="0" marR="0" lvl="0" indent="0" algn="ctr" rtl="0">
                        <a:lnSpc>
                          <a:spcPct val="100000"/>
                        </a:lnSpc>
                        <a:spcBef>
                          <a:spcPts val="0"/>
                        </a:spcBef>
                        <a:spcAft>
                          <a:spcPts val="0"/>
                        </a:spcAft>
                        <a:buNone/>
                      </a:pPr>
                      <a:r>
                        <a:rPr lang="en-US" sz="2000" b="1" u="none" strike="noStrike" cap="none">
                          <a:solidFill>
                            <a:srgbClr val="FF0000"/>
                          </a:solidFill>
                        </a:rPr>
                        <a:t>Range</a:t>
                      </a:r>
                      <a:endParaRPr sz="2000" b="1" i="0" u="none" strike="noStrike" cap="none">
                        <a:solidFill>
                          <a:srgbClr val="FF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0"/>
                  </a:ext>
                </a:extLst>
              </a:tr>
              <a:tr h="704275">
                <a:tc>
                  <a:txBody>
                    <a:bodyPr/>
                    <a:lstStyle/>
                    <a:p>
                      <a:pPr marL="0" marR="0" lvl="0" indent="0" algn="ctr" rtl="0">
                        <a:lnSpc>
                          <a:spcPct val="100000"/>
                        </a:lnSpc>
                        <a:spcBef>
                          <a:spcPts val="0"/>
                        </a:spcBef>
                        <a:spcAft>
                          <a:spcPts val="0"/>
                        </a:spcAft>
                        <a:buNone/>
                      </a:pPr>
                      <a:r>
                        <a:rPr lang="en-US" sz="2000" u="none" strike="noStrike" cap="none"/>
                        <a:t>Anepisodeofacuterejection</a:t>
                      </a:r>
                      <a:endParaRPr sz="20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lnSpc>
                          <a:spcPct val="100000"/>
                        </a:lnSpc>
                        <a:spcBef>
                          <a:spcPts val="0"/>
                        </a:spcBef>
                        <a:spcAft>
                          <a:spcPts val="0"/>
                        </a:spcAft>
                        <a:buNone/>
                      </a:pPr>
                      <a:r>
                        <a:rPr lang="en-US" sz="2000" u="none" strike="noStrike" cap="none"/>
                        <a:t>An episode of acute rejection</a:t>
                      </a:r>
                      <a:endParaRPr sz="20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lnSpc>
                          <a:spcPct val="100000"/>
                        </a:lnSpc>
                        <a:spcBef>
                          <a:spcPts val="0"/>
                        </a:spcBef>
                        <a:spcAft>
                          <a:spcPts val="0"/>
                        </a:spcAft>
                        <a:buNone/>
                      </a:pPr>
                      <a:r>
                        <a:rPr lang="en-US" sz="2000" u="none" strike="noStrike" cap="none"/>
                        <a:t>Categorical, NOMINAL</a:t>
                      </a:r>
                      <a:endParaRPr sz="20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lnSpc>
                          <a:spcPct val="100000"/>
                        </a:lnSpc>
                        <a:spcBef>
                          <a:spcPts val="0"/>
                        </a:spcBef>
                        <a:spcAft>
                          <a:spcPts val="0"/>
                        </a:spcAft>
                        <a:buNone/>
                      </a:pPr>
                      <a:r>
                        <a:rPr lang="en-US" sz="2000" u="none" strike="noStrike" cap="none"/>
                        <a:t>0 = No, 1 = Yes</a:t>
                      </a:r>
                      <a:br>
                        <a:rPr lang="en-US" sz="2000" u="none" strike="noStrike" cap="none"/>
                      </a:br>
                      <a:r>
                        <a:rPr lang="en-US" sz="2000" u="none" strike="noStrike" cap="none"/>
                        <a:t>lexicographical method</a:t>
                      </a:r>
                      <a:endParaRPr sz="2000" b="0" i="0" u="none" strike="noStrike" cap="non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1"/>
                  </a:ext>
                </a:extLst>
              </a:tr>
              <a:tr h="1056400">
                <a:tc>
                  <a:txBody>
                    <a:bodyPr/>
                    <a:lstStyle/>
                    <a:p>
                      <a:pPr marL="0" marR="0" lvl="0" indent="0" algn="ctr" rtl="0">
                        <a:lnSpc>
                          <a:spcPct val="100000"/>
                        </a:lnSpc>
                        <a:spcBef>
                          <a:spcPts val="0"/>
                        </a:spcBef>
                        <a:spcAft>
                          <a:spcPts val="0"/>
                        </a:spcAft>
                        <a:buNone/>
                      </a:pPr>
                      <a:r>
                        <a:rPr lang="en-US" sz="2000" u="none" strike="noStrike" cap="none"/>
                        <a:t>Anepisodeofchronicrejection</a:t>
                      </a:r>
                      <a:endParaRPr sz="20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lnSpc>
                          <a:spcPct val="100000"/>
                        </a:lnSpc>
                        <a:spcBef>
                          <a:spcPts val="0"/>
                        </a:spcBef>
                        <a:spcAft>
                          <a:spcPts val="0"/>
                        </a:spcAft>
                        <a:buNone/>
                      </a:pPr>
                      <a:r>
                        <a:rPr lang="en-US" sz="2000" u="none" strike="noStrike" cap="none"/>
                        <a:t>An episode of chronic rejection</a:t>
                      </a:r>
                      <a:endParaRPr sz="20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lnSpc>
                          <a:spcPct val="100000"/>
                        </a:lnSpc>
                        <a:spcBef>
                          <a:spcPts val="0"/>
                        </a:spcBef>
                        <a:spcAft>
                          <a:spcPts val="0"/>
                        </a:spcAft>
                        <a:buNone/>
                      </a:pPr>
                      <a:r>
                        <a:rPr lang="en-US" sz="2000" u="none" strike="noStrike" cap="none"/>
                        <a:t>Categorical, NOMINAL</a:t>
                      </a:r>
                      <a:endParaRPr sz="20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lnSpc>
                          <a:spcPct val="100000"/>
                        </a:lnSpc>
                        <a:spcBef>
                          <a:spcPts val="0"/>
                        </a:spcBef>
                        <a:spcAft>
                          <a:spcPts val="0"/>
                        </a:spcAft>
                        <a:buNone/>
                      </a:pPr>
                      <a:r>
                        <a:rPr lang="en-US" sz="2000" u="none" strike="noStrike" cap="none"/>
                        <a:t>0 = No, 1 = Yes</a:t>
                      </a:r>
                      <a:endParaRPr sz="2000" b="0" i="0" u="none" strike="noStrike" cap="non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2"/>
                  </a:ext>
                </a:extLst>
              </a:tr>
              <a:tr h="704275">
                <a:tc>
                  <a:txBody>
                    <a:bodyPr/>
                    <a:lstStyle/>
                    <a:p>
                      <a:pPr marL="0" marR="0" lvl="0" indent="0" algn="ctr" rtl="0">
                        <a:lnSpc>
                          <a:spcPct val="100000"/>
                        </a:lnSpc>
                        <a:spcBef>
                          <a:spcPts val="0"/>
                        </a:spcBef>
                        <a:spcAft>
                          <a:spcPts val="0"/>
                        </a:spcAft>
                        <a:buNone/>
                      </a:pPr>
                      <a:r>
                        <a:rPr lang="en-US" sz="2000" u="none" strike="noStrike" cap="none"/>
                        <a:t>Anepisodeofhyperacuterejection</a:t>
                      </a:r>
                      <a:endParaRPr sz="20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lnSpc>
                          <a:spcPct val="100000"/>
                        </a:lnSpc>
                        <a:spcBef>
                          <a:spcPts val="0"/>
                        </a:spcBef>
                        <a:spcAft>
                          <a:spcPts val="0"/>
                        </a:spcAft>
                        <a:buNone/>
                      </a:pPr>
                      <a:r>
                        <a:rPr lang="en-US" sz="2000" u="none" strike="noStrike" cap="none"/>
                        <a:t>An episode of hyperacute rejection</a:t>
                      </a:r>
                      <a:endParaRPr sz="20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lnSpc>
                          <a:spcPct val="100000"/>
                        </a:lnSpc>
                        <a:spcBef>
                          <a:spcPts val="0"/>
                        </a:spcBef>
                        <a:spcAft>
                          <a:spcPts val="0"/>
                        </a:spcAft>
                        <a:buNone/>
                      </a:pPr>
                      <a:r>
                        <a:rPr lang="en-US" sz="2000" u="none" strike="noStrike" cap="none"/>
                        <a:t>Categorical, NOMINAL</a:t>
                      </a:r>
                      <a:endParaRPr sz="20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lnSpc>
                          <a:spcPct val="100000"/>
                        </a:lnSpc>
                        <a:spcBef>
                          <a:spcPts val="0"/>
                        </a:spcBef>
                        <a:spcAft>
                          <a:spcPts val="0"/>
                        </a:spcAft>
                        <a:buNone/>
                      </a:pPr>
                      <a:r>
                        <a:rPr lang="en-US" sz="2000" u="none" strike="noStrike" cap="none"/>
                        <a:t>0 = No, 1 = Yes</a:t>
                      </a:r>
                      <a:endParaRPr sz="2000" b="0" i="0" u="none" strike="noStrike" cap="non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3"/>
                  </a:ext>
                </a:extLst>
              </a:tr>
              <a:tr h="1056400">
                <a:tc>
                  <a:txBody>
                    <a:bodyPr/>
                    <a:lstStyle/>
                    <a:p>
                      <a:pPr marL="0" marR="0" lvl="0" indent="0" algn="ctr" rtl="0">
                        <a:lnSpc>
                          <a:spcPct val="100000"/>
                        </a:lnSpc>
                        <a:spcBef>
                          <a:spcPts val="0"/>
                        </a:spcBef>
                        <a:spcAft>
                          <a:spcPts val="0"/>
                        </a:spcAft>
                        <a:buNone/>
                      </a:pPr>
                      <a:r>
                        <a:rPr lang="en-US" sz="2000" u="none" strike="noStrike" cap="none"/>
                        <a:t>BloodUreaNitrogenlevel</a:t>
                      </a:r>
                      <a:endParaRPr sz="20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lnSpc>
                          <a:spcPct val="100000"/>
                        </a:lnSpc>
                        <a:spcBef>
                          <a:spcPts val="0"/>
                        </a:spcBef>
                        <a:spcAft>
                          <a:spcPts val="0"/>
                        </a:spcAft>
                        <a:buNone/>
                      </a:pPr>
                      <a:r>
                        <a:rPr lang="en-US" sz="2000" u="none" strike="noStrike" cap="none"/>
                        <a:t>Blood Urea Nitrogen level</a:t>
                      </a:r>
                      <a:endParaRPr sz="20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lnSpc>
                          <a:spcPct val="100000"/>
                        </a:lnSpc>
                        <a:spcBef>
                          <a:spcPts val="0"/>
                        </a:spcBef>
                        <a:spcAft>
                          <a:spcPts val="0"/>
                        </a:spcAft>
                        <a:buNone/>
                      </a:pPr>
                      <a:r>
                        <a:rPr lang="en-US" sz="2000" u="none" strike="noStrike" cap="none"/>
                        <a:t>Numeric, FLOAT</a:t>
                      </a:r>
                      <a:endParaRPr sz="20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lnSpc>
                          <a:spcPct val="100000"/>
                        </a:lnSpc>
                        <a:spcBef>
                          <a:spcPts val="0"/>
                        </a:spcBef>
                        <a:spcAft>
                          <a:spcPts val="0"/>
                        </a:spcAft>
                        <a:buNone/>
                      </a:pPr>
                      <a:r>
                        <a:rPr lang="en-US" sz="2000" u="none" strike="noStrike" cap="none"/>
                        <a:t>5 to 30 mg/dL</a:t>
                      </a:r>
                      <a:endParaRPr sz="2000" b="0" i="0" u="none" strike="noStrike" cap="non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4"/>
                  </a:ext>
                </a:extLst>
              </a:tr>
              <a:tr h="352125">
                <a:tc>
                  <a:txBody>
                    <a:bodyPr/>
                    <a:lstStyle/>
                    <a:p>
                      <a:pPr marL="0" marR="0" lvl="0" indent="0" algn="ctr" rtl="0">
                        <a:lnSpc>
                          <a:spcPct val="100000"/>
                        </a:lnSpc>
                        <a:spcBef>
                          <a:spcPts val="0"/>
                        </a:spcBef>
                        <a:spcAft>
                          <a:spcPts val="0"/>
                        </a:spcAft>
                        <a:buNone/>
                      </a:pPr>
                      <a:r>
                        <a:rPr lang="en-US" sz="2000" u="none" strike="noStrike" cap="none"/>
                        <a:t>Bodymassindex</a:t>
                      </a:r>
                      <a:endParaRPr sz="20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lnSpc>
                          <a:spcPct val="100000"/>
                        </a:lnSpc>
                        <a:spcBef>
                          <a:spcPts val="0"/>
                        </a:spcBef>
                        <a:spcAft>
                          <a:spcPts val="0"/>
                        </a:spcAft>
                        <a:buNone/>
                      </a:pPr>
                      <a:r>
                        <a:rPr lang="en-US" sz="2000" u="none" strike="noStrike" cap="none"/>
                        <a:t>Body mass index</a:t>
                      </a:r>
                      <a:endParaRPr sz="20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lnSpc>
                          <a:spcPct val="100000"/>
                        </a:lnSpc>
                        <a:spcBef>
                          <a:spcPts val="0"/>
                        </a:spcBef>
                        <a:spcAft>
                          <a:spcPts val="0"/>
                        </a:spcAft>
                        <a:buNone/>
                      </a:pPr>
                      <a:r>
                        <a:rPr lang="en-US" sz="2000" u="none" strike="noStrike" cap="none"/>
                        <a:t>Numeric, FLOAT</a:t>
                      </a:r>
                      <a:endParaRPr sz="20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lnSpc>
                          <a:spcPct val="100000"/>
                        </a:lnSpc>
                        <a:spcBef>
                          <a:spcPts val="0"/>
                        </a:spcBef>
                        <a:spcAft>
                          <a:spcPts val="0"/>
                        </a:spcAft>
                        <a:buNone/>
                      </a:pPr>
                      <a:r>
                        <a:rPr lang="en-US" sz="2000" u="none" strike="noStrike" cap="none"/>
                        <a:t>18.5 to 25 kg/m^2</a:t>
                      </a:r>
                      <a:endParaRPr sz="2000" b="0" i="0" u="none" strike="noStrike" cap="non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2"/>
          <p:cNvSpPr txBox="1">
            <a:spLocks noGrp="1"/>
          </p:cNvSpPr>
          <p:nvPr>
            <p:ph type="title"/>
          </p:nvPr>
        </p:nvSpPr>
        <p:spPr>
          <a:xfrm>
            <a:off x="248194" y="147705"/>
            <a:ext cx="11652861"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solidFill>
                  <a:srgbClr val="FF0000"/>
                </a:solidFill>
                <a:latin typeface="Times New Roman"/>
                <a:ea typeface="Times New Roman"/>
                <a:cs typeface="Times New Roman"/>
                <a:sym typeface="Times New Roman"/>
              </a:rPr>
              <a:t>Exploratory Data Analysis [EDA] </a:t>
            </a:r>
            <a:r>
              <a:rPr lang="en-US" sz="3200" b="1">
                <a:latin typeface="Times New Roman"/>
                <a:ea typeface="Times New Roman"/>
                <a:cs typeface="Times New Roman"/>
                <a:sym typeface="Times New Roman"/>
              </a:rPr>
              <a:t>and </a:t>
            </a:r>
            <a:r>
              <a:rPr lang="en-US" sz="3200" b="1">
                <a:solidFill>
                  <a:srgbClr val="FF0000"/>
                </a:solidFill>
                <a:latin typeface="Times New Roman"/>
                <a:ea typeface="Times New Roman"/>
                <a:cs typeface="Times New Roman"/>
                <a:sym typeface="Times New Roman"/>
              </a:rPr>
              <a:t>Data Visualization </a:t>
            </a:r>
            <a:endParaRPr sz="3200" b="1">
              <a:solidFill>
                <a:srgbClr val="FF0000"/>
              </a:solidFill>
              <a:latin typeface="Times New Roman"/>
              <a:ea typeface="Times New Roman"/>
              <a:cs typeface="Times New Roman"/>
              <a:sym typeface="Times New Roman"/>
            </a:endParaRPr>
          </a:p>
        </p:txBody>
      </p:sp>
      <p:sp>
        <p:nvSpPr>
          <p:cNvPr id="203" name="Google Shape;203;p22"/>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pic>
        <p:nvPicPr>
          <p:cNvPr id="204" name="Google Shape;204;p2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05" name="Google Shape;205;p22"/>
          <p:cNvSpPr txBox="1"/>
          <p:nvPr/>
        </p:nvSpPr>
        <p:spPr>
          <a:xfrm>
            <a:off x="486382" y="1274323"/>
            <a:ext cx="11153170" cy="445795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b="0" i="0" u="none" strike="noStrike" cap="none">
                <a:solidFill>
                  <a:srgbClr val="374151"/>
                </a:solidFill>
                <a:latin typeface="Times New Roman"/>
                <a:ea typeface="Times New Roman"/>
                <a:cs typeface="Times New Roman"/>
                <a:sym typeface="Times New Roman"/>
              </a:rPr>
              <a:t>Exploratory data analysis (EDA) is a crucial step in data science, that involves examining and summarizing the main characteristics of a dataset, discovering patterns and relationships, and identifying any unusual or unexpected features. </a:t>
            </a:r>
            <a:endParaRPr/>
          </a:p>
          <a:p>
            <a:pPr marL="623888"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374151"/>
                </a:solidFill>
                <a:latin typeface="Times New Roman"/>
                <a:ea typeface="Times New Roman"/>
                <a:cs typeface="Times New Roman"/>
                <a:sym typeface="Times New Roman"/>
              </a:rPr>
              <a:t>EDA and Pre-processing techniques were carried out on the raw data</a:t>
            </a:r>
            <a:endParaRPr/>
          </a:p>
          <a:p>
            <a:pPr marL="623888"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374151"/>
                </a:solidFill>
                <a:latin typeface="Times New Roman"/>
                <a:ea typeface="Times New Roman"/>
                <a:cs typeface="Times New Roman"/>
                <a:sym typeface="Times New Roman"/>
              </a:rPr>
              <a:t>Null values or missing values were discarded during data collection stage.</a:t>
            </a:r>
            <a:endParaRPr/>
          </a:p>
          <a:p>
            <a:pPr marL="623888"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374151"/>
                </a:solidFill>
                <a:latin typeface="Times New Roman"/>
                <a:ea typeface="Times New Roman"/>
                <a:cs typeface="Times New Roman"/>
                <a:sym typeface="Times New Roman"/>
              </a:rPr>
              <a:t>Label-Encoding/dummy variable technique is used for conversion of categorical variables to numeric.</a:t>
            </a:r>
            <a:endParaRPr/>
          </a:p>
          <a:p>
            <a:pPr marL="623888"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FF0000"/>
                </a:solidFill>
                <a:latin typeface="Times New Roman"/>
                <a:ea typeface="Times New Roman"/>
                <a:cs typeface="Times New Roman"/>
                <a:sym typeface="Times New Roman"/>
              </a:rPr>
              <a:t>Auto EDA (Sweetviz) module is used for the EDA analysis purpose.</a:t>
            </a:r>
            <a:endParaRPr/>
          </a:p>
        </p:txBody>
      </p:sp>
      <p:graphicFrame>
        <p:nvGraphicFramePr>
          <p:cNvPr id="206" name="Google Shape;206;p22"/>
          <p:cNvGraphicFramePr/>
          <p:nvPr/>
        </p:nvGraphicFramePr>
        <p:xfrm>
          <a:off x="4254787" y="5732274"/>
          <a:ext cx="3162227" cy="1125725"/>
        </p:xfrm>
        <a:graphic>
          <a:graphicData uri="http://schemas.openxmlformats.org/presentationml/2006/ole">
            <mc:AlternateContent xmlns:mc="http://schemas.openxmlformats.org/markup-compatibility/2006">
              <mc:Choice xmlns:v="urn:schemas-microsoft-com:vml" Requires="v">
                <p:oleObj r:id="rId4" imgW="3162227" imgH="1125725" progId="Package">
                  <p:embed/>
                </p:oleObj>
              </mc:Choice>
              <mc:Fallback>
                <p:oleObj r:id="rId4" imgW="3162227" imgH="1125725" progId="Package">
                  <p:embed/>
                  <p:pic>
                    <p:nvPicPr>
                      <p:cNvPr id="206" name="Google Shape;206;p22"/>
                      <p:cNvPicPr preferRelativeResize="0"/>
                      <p:nvPr/>
                    </p:nvPicPr>
                    <p:blipFill rotWithShape="1">
                      <a:blip r:embed="rId5">
                        <a:alphaModFix/>
                      </a:blip>
                      <a:srcRect/>
                      <a:stretch/>
                    </p:blipFill>
                    <p:spPr>
                      <a:xfrm>
                        <a:off x="4254787" y="5732274"/>
                        <a:ext cx="3162227" cy="1125725"/>
                      </a:xfrm>
                      <a:prstGeom prst="rect">
                        <a:avLst/>
                      </a:prstGeom>
                      <a:noFill/>
                      <a:ln>
                        <a:noFill/>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52"/>
          <p:cNvSpPr txBox="1">
            <a:spLocks noGrp="1"/>
          </p:cNvSpPr>
          <p:nvPr>
            <p:ph type="title"/>
          </p:nvPr>
        </p:nvSpPr>
        <p:spPr>
          <a:xfrm>
            <a:off x="228600" y="177790"/>
            <a:ext cx="11700164" cy="535487"/>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Building</a:t>
            </a:r>
            <a:endParaRPr/>
          </a:p>
        </p:txBody>
      </p:sp>
      <p:pic>
        <p:nvPicPr>
          <p:cNvPr id="212" name="Google Shape;212;p5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13" name="Google Shape;213;p52"/>
          <p:cNvSpPr txBox="1"/>
          <p:nvPr/>
        </p:nvSpPr>
        <p:spPr>
          <a:xfrm>
            <a:off x="798990" y="1589103"/>
            <a:ext cx="9945210" cy="390395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b="0" i="0" u="none" strike="noStrike" cap="none">
                <a:solidFill>
                  <a:srgbClr val="000000"/>
                </a:solidFill>
                <a:latin typeface="Times New Roman"/>
                <a:ea typeface="Times New Roman"/>
                <a:cs typeface="Times New Roman"/>
                <a:sym typeface="Times New Roman"/>
              </a:rPr>
              <a:t>Model is built, based on the best of the three models used. The first one is a Machine Learning model  and other two of are Statistical models. These three models are further compared based on C-index and Brier score to decide the performance of the model.</a:t>
            </a:r>
            <a:endParaRPr/>
          </a:p>
          <a:p>
            <a:pPr marL="984250" marR="0" lvl="0" indent="-285750" algn="l" rtl="0">
              <a:lnSpc>
                <a:spcPct val="150000"/>
              </a:lnSpc>
              <a:spcBef>
                <a:spcPts val="0"/>
              </a:spcBef>
              <a:spcAft>
                <a:spcPts val="0"/>
              </a:spcAft>
              <a:buClr>
                <a:srgbClr val="000000"/>
              </a:buClr>
              <a:buSzPts val="2400"/>
              <a:buFont typeface="Arial"/>
              <a:buChar char="•"/>
            </a:pPr>
            <a:r>
              <a:rPr lang="en-US" sz="2400" b="1" i="0" u="none" strike="noStrike" cap="none">
                <a:solidFill>
                  <a:srgbClr val="0070C0"/>
                </a:solidFill>
                <a:latin typeface="Times New Roman"/>
                <a:ea typeface="Times New Roman"/>
                <a:cs typeface="Times New Roman"/>
                <a:sym typeface="Times New Roman"/>
              </a:rPr>
              <a:t>Random Survival Forest </a:t>
            </a:r>
            <a:r>
              <a:rPr lang="en-US" sz="2400" b="0" i="0" u="none" strike="noStrike" cap="none">
                <a:solidFill>
                  <a:srgbClr val="000000"/>
                </a:solidFill>
                <a:latin typeface="Times New Roman"/>
                <a:ea typeface="Times New Roman"/>
                <a:cs typeface="Times New Roman"/>
                <a:sym typeface="Times New Roman"/>
              </a:rPr>
              <a:t>(Ensemble technique)</a:t>
            </a:r>
            <a:endParaRPr sz="2400" b="1" i="0" u="none" strike="noStrike" cap="none">
              <a:solidFill>
                <a:srgbClr val="000000"/>
              </a:solidFill>
              <a:latin typeface="Times New Roman"/>
              <a:ea typeface="Times New Roman"/>
              <a:cs typeface="Times New Roman"/>
              <a:sym typeface="Times New Roman"/>
            </a:endParaRPr>
          </a:p>
          <a:p>
            <a:pPr marL="984250" marR="0" lvl="0" indent="-285750" algn="l" rtl="0">
              <a:lnSpc>
                <a:spcPct val="150000"/>
              </a:lnSpc>
              <a:spcBef>
                <a:spcPts val="0"/>
              </a:spcBef>
              <a:spcAft>
                <a:spcPts val="0"/>
              </a:spcAft>
              <a:buClr>
                <a:srgbClr val="000000"/>
              </a:buClr>
              <a:buSzPts val="2400"/>
              <a:buFont typeface="Arial"/>
              <a:buChar char="•"/>
            </a:pPr>
            <a:r>
              <a:rPr lang="en-US" sz="2400" b="1" i="0" u="none" strike="noStrike" cap="none">
                <a:solidFill>
                  <a:srgbClr val="FF0000"/>
                </a:solidFill>
                <a:latin typeface="Times New Roman"/>
                <a:ea typeface="Times New Roman"/>
                <a:cs typeface="Times New Roman"/>
                <a:sym typeface="Times New Roman"/>
              </a:rPr>
              <a:t>Standard Cox model </a:t>
            </a:r>
            <a:r>
              <a:rPr lang="en-US" sz="2400" b="0" i="0" u="none" strike="noStrike" cap="none">
                <a:solidFill>
                  <a:srgbClr val="000000"/>
                </a:solidFill>
                <a:latin typeface="Times New Roman"/>
                <a:ea typeface="Times New Roman"/>
                <a:cs typeface="Times New Roman"/>
                <a:sym typeface="Times New Roman"/>
              </a:rPr>
              <a:t>(Semi-parametric model)</a:t>
            </a:r>
            <a:endParaRPr/>
          </a:p>
          <a:p>
            <a:pPr marL="984250" marR="0" lvl="0" indent="-285750" algn="l" rtl="0">
              <a:lnSpc>
                <a:spcPct val="150000"/>
              </a:lnSpc>
              <a:spcBef>
                <a:spcPts val="0"/>
              </a:spcBef>
              <a:spcAft>
                <a:spcPts val="0"/>
              </a:spcAft>
              <a:buClr>
                <a:srgbClr val="000000"/>
              </a:buClr>
              <a:buSzPts val="2400"/>
              <a:buFont typeface="Arial"/>
              <a:buChar char="•"/>
            </a:pPr>
            <a:r>
              <a:rPr lang="en-US" sz="2400" b="1" i="0" u="none" strike="noStrike" cap="none">
                <a:solidFill>
                  <a:srgbClr val="00B050"/>
                </a:solidFill>
                <a:latin typeface="Times New Roman"/>
                <a:ea typeface="Times New Roman"/>
                <a:cs typeface="Times New Roman"/>
                <a:sym typeface="Times New Roman"/>
              </a:rPr>
              <a:t>Elastic-Net based Cox model </a:t>
            </a:r>
            <a:r>
              <a:rPr lang="en-US" sz="2400" b="0" i="0" u="none" strike="noStrike" cap="none">
                <a:solidFill>
                  <a:srgbClr val="000000"/>
                </a:solidFill>
                <a:latin typeface="Times New Roman"/>
                <a:ea typeface="Times New Roman"/>
                <a:cs typeface="Times New Roman"/>
                <a:sym typeface="Times New Roman"/>
              </a:rPr>
              <a:t>(Semi-parametric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0"/>
          <p:cNvSpPr txBox="1">
            <a:spLocks noGrp="1"/>
          </p:cNvSpPr>
          <p:nvPr>
            <p:ph type="title"/>
          </p:nvPr>
        </p:nvSpPr>
        <p:spPr>
          <a:xfrm>
            <a:off x="0" y="184714"/>
            <a:ext cx="12192000" cy="521639"/>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SzPts val="2300"/>
              <a:buNone/>
            </a:pPr>
            <a:r>
              <a:rPr lang="en-US" b="1"/>
              <a:t>Introduction to Survival analysis</a:t>
            </a:r>
            <a:endParaRPr/>
          </a:p>
        </p:txBody>
      </p:sp>
      <p:sp>
        <p:nvSpPr>
          <p:cNvPr id="219" name="Google Shape;219;p20"/>
          <p:cNvSpPr txBox="1"/>
          <p:nvPr/>
        </p:nvSpPr>
        <p:spPr>
          <a:xfrm>
            <a:off x="317500" y="1169196"/>
            <a:ext cx="11582400" cy="501194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The </a:t>
            </a:r>
            <a:r>
              <a:rPr lang="en-US" sz="2400" b="1" i="0" u="none" strike="noStrike" cap="none">
                <a:solidFill>
                  <a:srgbClr val="000000"/>
                </a:solidFill>
                <a:latin typeface="Times New Roman"/>
                <a:ea typeface="Times New Roman"/>
                <a:cs typeface="Times New Roman"/>
                <a:sym typeface="Times New Roman"/>
              </a:rPr>
              <a:t>survival analysis </a:t>
            </a:r>
            <a:r>
              <a:rPr lang="en-US" sz="2400" b="0" i="0" u="none" strike="noStrike" cap="none">
                <a:solidFill>
                  <a:srgbClr val="000000"/>
                </a:solidFill>
                <a:latin typeface="Times New Roman"/>
                <a:ea typeface="Times New Roman"/>
                <a:cs typeface="Times New Roman"/>
                <a:sym typeface="Times New Roman"/>
              </a:rPr>
              <a:t>is a subfield of statistics, which </a:t>
            </a:r>
            <a:r>
              <a:rPr lang="en-US" sz="2400" b="1" i="0" u="none" strike="noStrike" cap="none">
                <a:solidFill>
                  <a:srgbClr val="FF0000"/>
                </a:solidFill>
                <a:latin typeface="Times New Roman"/>
                <a:ea typeface="Times New Roman"/>
                <a:cs typeface="Times New Roman"/>
                <a:sym typeface="Times New Roman"/>
              </a:rPr>
              <a:t>models the time-to-event data</a:t>
            </a:r>
            <a:r>
              <a:rPr lang="en-US" sz="2400" b="0" i="0" u="none" strike="noStrike" cap="none">
                <a:solidFill>
                  <a:srgbClr val="000000"/>
                </a:solidFill>
                <a:latin typeface="Times New Roman"/>
                <a:ea typeface="Times New Roman"/>
                <a:cs typeface="Times New Roman"/>
                <a:sym typeface="Times New Roman"/>
              </a:rPr>
              <a:t>, and its goal is to model the time until an event of interest happens. In the context of this project, the graft failure is the event of interest.</a:t>
            </a:r>
            <a:endParaRPr/>
          </a:p>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To estimate the likelihood of the event</a:t>
            </a:r>
            <a:endParaRPr/>
          </a:p>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Make use of the </a:t>
            </a:r>
            <a:r>
              <a:rPr lang="en-US" sz="2400" b="1" i="0" u="none" strike="noStrike" cap="none">
                <a:solidFill>
                  <a:srgbClr val="000000"/>
                </a:solidFill>
                <a:latin typeface="Times New Roman"/>
                <a:ea typeface="Times New Roman"/>
                <a:cs typeface="Times New Roman"/>
                <a:sym typeface="Times New Roman"/>
              </a:rPr>
              <a:t>censored as well as the uncensored data</a:t>
            </a:r>
            <a:endParaRPr sz="24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Cox analysis is to </a:t>
            </a:r>
            <a:r>
              <a:rPr lang="en-US" sz="2400" b="1" i="0" u="none" strike="noStrike" cap="none">
                <a:solidFill>
                  <a:srgbClr val="FF0000"/>
                </a:solidFill>
                <a:latin typeface="Times New Roman"/>
                <a:ea typeface="Times New Roman"/>
                <a:cs typeface="Times New Roman"/>
                <a:sym typeface="Times New Roman"/>
              </a:rPr>
              <a:t>study effects of covariates on the timing of death,</a:t>
            </a:r>
            <a:r>
              <a:rPr lang="en-US" sz="2400" b="0" i="0" u="none" strike="noStrike" cap="none">
                <a:solidFill>
                  <a:srgbClr val="000000"/>
                </a:solidFill>
                <a:latin typeface="Times New Roman"/>
                <a:ea typeface="Times New Roman"/>
                <a:cs typeface="Times New Roman"/>
                <a:sym typeface="Times New Roman"/>
              </a:rPr>
              <a:t> rather than who dies </a:t>
            </a:r>
            <a:endParaRPr/>
          </a:p>
          <a:p>
            <a:pPr marL="285750" marR="0" lvl="0" indent="-285750" algn="l" rtl="0">
              <a:lnSpc>
                <a:spcPct val="150000"/>
              </a:lnSpc>
              <a:spcBef>
                <a:spcPts val="0"/>
              </a:spcBef>
              <a:spcAft>
                <a:spcPts val="0"/>
              </a:spcAft>
              <a:buClr>
                <a:srgbClr val="000000"/>
              </a:buClr>
              <a:buSzPts val="2400"/>
              <a:buFont typeface="Arial"/>
              <a:buChar char="•"/>
            </a:pPr>
            <a:r>
              <a:rPr lang="en-US" sz="2400" b="1" i="0" u="none" strike="noStrike" cap="none">
                <a:solidFill>
                  <a:srgbClr val="0070C0"/>
                </a:solidFill>
                <a:latin typeface="Times New Roman"/>
                <a:ea typeface="Times New Roman"/>
                <a:cs typeface="Times New Roman"/>
                <a:sym typeface="Times New Roman"/>
              </a:rPr>
              <a:t>A Cox analysis would be </a:t>
            </a:r>
            <a:r>
              <a:rPr lang="en-US" sz="2400" b="1" i="0" u="none" strike="noStrike" cap="none">
                <a:solidFill>
                  <a:srgbClr val="FF0000"/>
                </a:solidFill>
                <a:latin typeface="Times New Roman"/>
                <a:ea typeface="Times New Roman"/>
                <a:cs typeface="Times New Roman"/>
                <a:sym typeface="Times New Roman"/>
              </a:rPr>
              <a:t>still be valid</a:t>
            </a:r>
            <a:r>
              <a:rPr lang="en-US" sz="2400" b="1" i="0" u="none" strike="noStrike" cap="none">
                <a:solidFill>
                  <a:srgbClr val="0070C0"/>
                </a:solidFill>
                <a:latin typeface="Times New Roman"/>
                <a:ea typeface="Times New Roman"/>
                <a:cs typeface="Times New Roman"/>
                <a:sym typeface="Times New Roman"/>
              </a:rPr>
              <a:t>, even though if everyone died</a:t>
            </a:r>
            <a:endParaRPr/>
          </a:p>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The fundamental unit is </a:t>
            </a:r>
            <a:r>
              <a:rPr lang="en-US" sz="2400" b="1" i="0" u="none" strike="noStrike" cap="none">
                <a:solidFill>
                  <a:srgbClr val="000000"/>
                </a:solidFill>
                <a:latin typeface="Times New Roman"/>
                <a:ea typeface="Times New Roman"/>
                <a:cs typeface="Times New Roman"/>
                <a:sym typeface="Times New Roman"/>
              </a:rPr>
              <a:t>not the individual recipient</a:t>
            </a:r>
            <a:r>
              <a:rPr lang="en-US" sz="2400" b="0" i="0" u="none" strike="noStrike" cap="none">
                <a:solidFill>
                  <a:srgbClr val="000000"/>
                </a:solidFill>
                <a:latin typeface="Times New Roman"/>
                <a:ea typeface="Times New Roman"/>
                <a:cs typeface="Times New Roman"/>
                <a:sym typeface="Times New Roman"/>
              </a:rPr>
              <a:t>, but the </a:t>
            </a:r>
            <a:r>
              <a:rPr lang="en-US" sz="2400" b="1" i="0" u="none" strike="noStrike" cap="none">
                <a:solidFill>
                  <a:srgbClr val="FF0000"/>
                </a:solidFill>
                <a:highlight>
                  <a:srgbClr val="FFFF00"/>
                </a:highlight>
                <a:latin typeface="Times New Roman"/>
                <a:ea typeface="Times New Roman"/>
                <a:cs typeface="Times New Roman"/>
                <a:sym typeface="Times New Roman"/>
              </a:rPr>
              <a:t>“risk set” </a:t>
            </a:r>
            <a:r>
              <a:rPr lang="en-US" sz="2400" b="1" i="0" u="none" strike="noStrike" cap="none">
                <a:solidFill>
                  <a:srgbClr val="0070C0"/>
                </a:solidFill>
                <a:latin typeface="Times New Roman"/>
                <a:ea typeface="Times New Roman"/>
                <a:cs typeface="Times New Roman"/>
                <a:sym typeface="Times New Roman"/>
              </a:rPr>
              <a:t>at each failure time / censored time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3"/>
          <p:cNvSpPr txBox="1">
            <a:spLocks noGrp="1"/>
          </p:cNvSpPr>
          <p:nvPr>
            <p:ph type="title"/>
          </p:nvPr>
        </p:nvSpPr>
        <p:spPr>
          <a:xfrm>
            <a:off x="228600" y="177801"/>
            <a:ext cx="11755582" cy="535440"/>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SzPts val="3000"/>
              <a:buNone/>
            </a:pPr>
            <a:r>
              <a:rPr lang="en-US" sz="3200" b="1" i="0">
                <a:solidFill>
                  <a:srgbClr val="000000"/>
                </a:solidFill>
                <a:latin typeface="Times New Roman"/>
                <a:ea typeface="Times New Roman"/>
                <a:cs typeface="Times New Roman"/>
                <a:sym typeface="Times New Roman"/>
              </a:rPr>
              <a:t>Methods of Survival Analysis</a:t>
            </a:r>
            <a:endParaRPr/>
          </a:p>
        </p:txBody>
      </p:sp>
      <p:graphicFrame>
        <p:nvGraphicFramePr>
          <p:cNvPr id="225" name="Google Shape;225;p23"/>
          <p:cNvGraphicFramePr/>
          <p:nvPr/>
        </p:nvGraphicFramePr>
        <p:xfrm>
          <a:off x="757067" y="1111517"/>
          <a:ext cx="10191575" cy="4998800"/>
        </p:xfrm>
        <a:graphic>
          <a:graphicData uri="http://schemas.openxmlformats.org/drawingml/2006/table">
            <a:tbl>
              <a:tblPr bandRow="1">
                <a:noFill/>
                <a:tableStyleId>{1A47932E-8933-4DFE-A0CC-20F083926BA6}</a:tableStyleId>
              </a:tblPr>
              <a:tblGrid>
                <a:gridCol w="5089600">
                  <a:extLst>
                    <a:ext uri="{9D8B030D-6E8A-4147-A177-3AD203B41FA5}">
                      <a16:colId xmlns:a16="http://schemas.microsoft.com/office/drawing/2014/main" val="20000"/>
                    </a:ext>
                  </a:extLst>
                </a:gridCol>
                <a:gridCol w="5101975">
                  <a:extLst>
                    <a:ext uri="{9D8B030D-6E8A-4147-A177-3AD203B41FA5}">
                      <a16:colId xmlns:a16="http://schemas.microsoft.com/office/drawing/2014/main" val="20001"/>
                    </a:ext>
                  </a:extLst>
                </a:gridCol>
              </a:tblGrid>
              <a:tr h="503775">
                <a:tc rowSpan="2">
                  <a:txBody>
                    <a:bodyPr/>
                    <a:lstStyle/>
                    <a:p>
                      <a:pPr marL="0" marR="0" lvl="0" indent="0" algn="l" rtl="0">
                        <a:lnSpc>
                          <a:spcPct val="100000"/>
                        </a:lnSpc>
                        <a:spcBef>
                          <a:spcPts val="0"/>
                        </a:spcBef>
                        <a:spcAft>
                          <a:spcPts val="0"/>
                        </a:spcAft>
                        <a:buNone/>
                      </a:pPr>
                      <a:r>
                        <a:rPr lang="en-US" sz="1400" b="0" u="none" strike="noStrike" cap="none">
                          <a:solidFill>
                            <a:schemeClr val="dk1"/>
                          </a:solidFill>
                        </a:rPr>
                        <a:t>1. Parametric (assumes certain distribution for time-to-event)</a:t>
                      </a:r>
                      <a:r>
                        <a:rPr lang="en-US" sz="1400" u="none" strike="noStrike" cap="none"/>
                        <a:t> </a:t>
                      </a:r>
                      <a:br>
                        <a:rPr lang="en-US" sz="1400" u="none" strike="noStrike" cap="none"/>
                      </a:b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b="0" u="none" strike="noStrike" cap="none">
                          <a:solidFill>
                            <a:schemeClr val="dk1"/>
                          </a:solidFill>
                        </a:rPr>
                        <a:t>+ fast, easy to interpret, easy to accommodate censoring</a:t>
                      </a:r>
                      <a:r>
                        <a:rPr lang="en-US" sz="1400" u="none" strike="noStrike" cap="none"/>
                        <a:t> </a:t>
                      </a:r>
                      <a:br>
                        <a:rPr lang="en-US" sz="1400" u="none" strike="noStrike" cap="none"/>
                      </a:br>
                      <a:endParaRPr sz="1400" u="none" strike="noStrike" cap="none"/>
                    </a:p>
                  </a:txBody>
                  <a:tcPr marL="91450" marR="91450" marT="45725" marB="45725"/>
                </a:tc>
                <a:extLst>
                  <a:ext uri="{0D108BD9-81ED-4DB2-BD59-A6C34878D82A}">
                    <a16:rowId xmlns:a16="http://schemas.microsoft.com/office/drawing/2014/main" val="10000"/>
                  </a:ext>
                </a:extLst>
              </a:tr>
              <a:tr h="503775">
                <a:tc vMerge="1">
                  <a:txBody>
                    <a:bodyPr/>
                    <a:lstStyle/>
                    <a:p>
                      <a:endParaRPr lang="en-US"/>
                    </a:p>
                  </a:txBody>
                  <a:tcPr/>
                </a:tc>
                <a:tc>
                  <a:txBody>
                    <a:bodyPr/>
                    <a:lstStyle/>
                    <a:p>
                      <a:pPr marL="0" marR="0" lvl="0" indent="0" algn="l" rtl="0">
                        <a:lnSpc>
                          <a:spcPct val="100000"/>
                        </a:lnSpc>
                        <a:spcBef>
                          <a:spcPts val="0"/>
                        </a:spcBef>
                        <a:spcAft>
                          <a:spcPts val="0"/>
                        </a:spcAft>
                        <a:buNone/>
                      </a:pPr>
                      <a:r>
                        <a:rPr lang="en-US" sz="1400" b="0" u="none" strike="noStrike" cap="none">
                          <a:solidFill>
                            <a:schemeClr val="dk1"/>
                          </a:solidFill>
                        </a:rPr>
                        <a:t>- restrictive, may not fit if distribution is not guessed right</a:t>
                      </a:r>
                      <a:r>
                        <a:rPr lang="en-US" sz="1400" u="none" strike="noStrike" cap="none"/>
                        <a:t> </a:t>
                      </a:r>
                      <a:br>
                        <a:rPr lang="en-US" sz="1400" u="none" strike="noStrike" cap="none"/>
                      </a:br>
                      <a:endParaRPr sz="1400" u="none" strike="noStrike" cap="none"/>
                    </a:p>
                  </a:txBody>
                  <a:tcPr marL="91450" marR="91450" marT="45725" marB="45725"/>
                </a:tc>
                <a:extLst>
                  <a:ext uri="{0D108BD9-81ED-4DB2-BD59-A6C34878D82A}">
                    <a16:rowId xmlns:a16="http://schemas.microsoft.com/office/drawing/2014/main" val="10001"/>
                  </a:ext>
                </a:extLst>
              </a:tr>
              <a:tr h="503775">
                <a:tc rowSpan="2">
                  <a:txBody>
                    <a:bodyPr/>
                    <a:lstStyle/>
                    <a:p>
                      <a:pPr marL="0" marR="0" lvl="0" indent="0" algn="l" rtl="0">
                        <a:lnSpc>
                          <a:spcPct val="100000"/>
                        </a:lnSpc>
                        <a:spcBef>
                          <a:spcPts val="0"/>
                        </a:spcBef>
                        <a:spcAft>
                          <a:spcPts val="0"/>
                        </a:spcAft>
                        <a:buNone/>
                      </a:pPr>
                      <a:r>
                        <a:rPr lang="en-US" sz="1400" b="0" u="none" strike="noStrike" cap="none">
                          <a:solidFill>
                            <a:schemeClr val="dk1"/>
                          </a:solidFill>
                        </a:rPr>
                        <a:t>2. Semi-parametric (non-parametric baseline function,</a:t>
                      </a:r>
                      <a:br>
                        <a:rPr lang="en-US" sz="1400" b="0" u="none" strike="noStrike" cap="none">
                          <a:solidFill>
                            <a:schemeClr val="dk1"/>
                          </a:solidFill>
                        </a:rPr>
                      </a:br>
                      <a:r>
                        <a:rPr lang="en-US" sz="1400" b="0" u="none" strike="noStrike" cap="none">
                          <a:solidFill>
                            <a:schemeClr val="dk1"/>
                          </a:solidFill>
                        </a:rPr>
                        <a:t>parametric dependence on risk factors)</a:t>
                      </a:r>
                      <a:br>
                        <a:rPr lang="en-US" sz="1400" b="0" u="none" strike="noStrike" cap="none">
                          <a:solidFill>
                            <a:schemeClr val="dk1"/>
                          </a:solidFill>
                        </a:rPr>
                      </a:br>
                      <a:r>
                        <a:rPr lang="en-US" sz="1400" b="0" u="none" strike="noStrike" cap="none">
                          <a:solidFill>
                            <a:schemeClr val="dk1"/>
                          </a:solidFill>
                        </a:rPr>
                        <a:t>e.g. Cox Proportionate Hazards Model</a:t>
                      </a:r>
                      <a:r>
                        <a:rPr lang="en-US" sz="1400" u="none" strike="noStrike" cap="none"/>
                        <a:t> </a:t>
                      </a:r>
                      <a:br>
                        <a:rPr lang="en-US" sz="1400" u="none" strike="noStrike" cap="none"/>
                      </a:br>
                      <a:endParaRPr sz="1400" u="none" strike="noStrike" cap="none"/>
                    </a:p>
                  </a:txBody>
                  <a:tcPr marL="91450" marR="91450" marT="45725" marB="45725">
                    <a:solidFill>
                      <a:srgbClr val="FFFF00"/>
                    </a:solidFill>
                  </a:tcPr>
                </a:tc>
                <a:tc>
                  <a:txBody>
                    <a:bodyPr/>
                    <a:lstStyle/>
                    <a:p>
                      <a:pPr marL="0" marR="0" lvl="0" indent="0" algn="l" rtl="0">
                        <a:lnSpc>
                          <a:spcPct val="100000"/>
                        </a:lnSpc>
                        <a:spcBef>
                          <a:spcPts val="0"/>
                        </a:spcBef>
                        <a:spcAft>
                          <a:spcPts val="0"/>
                        </a:spcAft>
                        <a:buNone/>
                      </a:pPr>
                      <a:r>
                        <a:rPr lang="en-US" sz="1400" b="0" u="none" strike="noStrike" cap="none">
                          <a:solidFill>
                            <a:schemeClr val="dk1"/>
                          </a:solidFill>
                        </a:rPr>
                        <a:t>+ robust, fast, estimates impact factors averaged over</a:t>
                      </a:r>
                      <a:br>
                        <a:rPr lang="en-US" sz="1400" b="0" u="none" strike="noStrike" cap="none">
                          <a:solidFill>
                            <a:schemeClr val="dk1"/>
                          </a:solidFill>
                        </a:rPr>
                      </a:br>
                      <a:r>
                        <a:rPr lang="en-US" sz="1400" b="0" u="none" strike="noStrike" cap="none">
                          <a:solidFill>
                            <a:schemeClr val="dk1"/>
                          </a:solidFill>
                        </a:rPr>
                        <a:t>time, easy to add L1/L2 regularization, easy to interpret</a:t>
                      </a:r>
                      <a:r>
                        <a:rPr lang="en-US" sz="1400" u="none" strike="noStrike" cap="none"/>
                        <a:t> </a:t>
                      </a:r>
                      <a:br>
                        <a:rPr lang="en-US" sz="1400" u="none" strike="noStrike" cap="none"/>
                      </a:br>
                      <a:endParaRPr sz="1400" u="none" strike="noStrike" cap="none"/>
                    </a:p>
                  </a:txBody>
                  <a:tcPr marL="91450" marR="91450" marT="45725" marB="45725">
                    <a:solidFill>
                      <a:srgbClr val="FFFF00"/>
                    </a:solidFill>
                  </a:tcPr>
                </a:tc>
                <a:extLst>
                  <a:ext uri="{0D108BD9-81ED-4DB2-BD59-A6C34878D82A}">
                    <a16:rowId xmlns:a16="http://schemas.microsoft.com/office/drawing/2014/main" val="10002"/>
                  </a:ext>
                </a:extLst>
              </a:tr>
              <a:tr h="503775">
                <a:tc vMerge="1">
                  <a:txBody>
                    <a:bodyPr/>
                    <a:lstStyle/>
                    <a:p>
                      <a:endParaRPr lang="en-US"/>
                    </a:p>
                  </a:txBody>
                  <a:tcPr/>
                </a:tc>
                <a:tc>
                  <a:txBody>
                    <a:bodyPr/>
                    <a:lstStyle/>
                    <a:p>
                      <a:pPr marL="0" marR="0" lvl="0" indent="0" algn="l" rtl="0">
                        <a:lnSpc>
                          <a:spcPct val="100000"/>
                        </a:lnSpc>
                        <a:spcBef>
                          <a:spcPts val="0"/>
                        </a:spcBef>
                        <a:spcAft>
                          <a:spcPts val="0"/>
                        </a:spcAft>
                        <a:buNone/>
                      </a:pPr>
                      <a:r>
                        <a:rPr lang="en-US" sz="1400" b="0" u="none" strike="noStrike" cap="none">
                          <a:solidFill>
                            <a:schemeClr val="dk1"/>
                          </a:solidFill>
                        </a:rPr>
                        <a:t>- Interaction and non-linear terms are not captured unless</a:t>
                      </a:r>
                      <a:br>
                        <a:rPr lang="en-US" sz="1400" b="0" u="none" strike="noStrike" cap="none">
                          <a:solidFill>
                            <a:schemeClr val="dk1"/>
                          </a:solidFill>
                        </a:rPr>
                      </a:br>
                      <a:r>
                        <a:rPr lang="en-US" sz="1400" b="0" u="none" strike="noStrike" cap="none">
                          <a:solidFill>
                            <a:schemeClr val="dk1"/>
                          </a:solidFill>
                        </a:rPr>
                        <a:t>added to the regression</a:t>
                      </a:r>
                      <a:r>
                        <a:rPr lang="en-US" sz="1400" u="none" strike="noStrike" cap="none"/>
                        <a:t> </a:t>
                      </a:r>
                      <a:br>
                        <a:rPr lang="en-US" sz="1400" u="none" strike="noStrike" cap="none"/>
                      </a:br>
                      <a:endParaRPr sz="1400" u="none" strike="noStrike" cap="none"/>
                    </a:p>
                  </a:txBody>
                  <a:tcPr marL="91450" marR="91450" marT="45725" marB="45725">
                    <a:solidFill>
                      <a:srgbClr val="FFFF00"/>
                    </a:solidFill>
                  </a:tcPr>
                </a:tc>
                <a:extLst>
                  <a:ext uri="{0D108BD9-81ED-4DB2-BD59-A6C34878D82A}">
                    <a16:rowId xmlns:a16="http://schemas.microsoft.com/office/drawing/2014/main" val="10003"/>
                  </a:ext>
                </a:extLst>
              </a:tr>
              <a:tr h="503775">
                <a:tc rowSpan="2">
                  <a:txBody>
                    <a:bodyPr/>
                    <a:lstStyle/>
                    <a:p>
                      <a:pPr marL="0" marR="0" lvl="0" indent="0" algn="l" rtl="0">
                        <a:lnSpc>
                          <a:spcPct val="100000"/>
                        </a:lnSpc>
                        <a:spcBef>
                          <a:spcPts val="0"/>
                        </a:spcBef>
                        <a:spcAft>
                          <a:spcPts val="0"/>
                        </a:spcAft>
                        <a:buNone/>
                      </a:pPr>
                      <a:r>
                        <a:rPr lang="en-US" sz="1400" b="0" u="none" strike="noStrike" cap="none">
                          <a:solidFill>
                            <a:schemeClr val="dk1"/>
                          </a:solidFill>
                        </a:rPr>
                        <a:t>3. Tree-based algorithmic approach: Survival</a:t>
                      </a:r>
                      <a:br>
                        <a:rPr lang="en-US" sz="1400" b="0" u="none" strike="noStrike" cap="none">
                          <a:solidFill>
                            <a:schemeClr val="dk1"/>
                          </a:solidFill>
                        </a:rPr>
                      </a:br>
                      <a:r>
                        <a:rPr lang="en-US" sz="1400" b="0" u="none" strike="noStrike" cap="none">
                          <a:solidFill>
                            <a:schemeClr val="dk1"/>
                          </a:solidFill>
                        </a:rPr>
                        <a:t>Classification and Regression Trees (CART), survival</a:t>
                      </a:r>
                      <a:br>
                        <a:rPr lang="en-US" sz="1400" b="0" u="none" strike="noStrike" cap="none">
                          <a:solidFill>
                            <a:schemeClr val="dk1"/>
                          </a:solidFill>
                        </a:rPr>
                      </a:br>
                      <a:r>
                        <a:rPr lang="en-US" sz="1400" b="0" u="none" strike="noStrike" cap="none">
                          <a:solidFill>
                            <a:schemeClr val="dk1"/>
                          </a:solidFill>
                        </a:rPr>
                        <a:t>random forests</a:t>
                      </a:r>
                      <a:r>
                        <a:rPr lang="en-US" sz="1400" u="none" strike="noStrike" cap="none"/>
                        <a:t> </a:t>
                      </a:r>
                      <a:br>
                        <a:rPr lang="en-US" sz="1400" u="none" strike="noStrike" cap="none"/>
                      </a:br>
                      <a:endParaRPr sz="1400" u="none" strike="noStrike" cap="none"/>
                    </a:p>
                  </a:txBody>
                  <a:tcPr marL="91450" marR="91450" marT="45725" marB="45725">
                    <a:solidFill>
                      <a:srgbClr val="FFFF00"/>
                    </a:solidFill>
                  </a:tcPr>
                </a:tc>
                <a:tc>
                  <a:txBody>
                    <a:bodyPr/>
                    <a:lstStyle/>
                    <a:p>
                      <a:pPr marL="0" marR="0" lvl="0" indent="0" algn="l" rtl="0">
                        <a:lnSpc>
                          <a:spcPct val="100000"/>
                        </a:lnSpc>
                        <a:spcBef>
                          <a:spcPts val="0"/>
                        </a:spcBef>
                        <a:spcAft>
                          <a:spcPts val="0"/>
                        </a:spcAft>
                        <a:buNone/>
                      </a:pPr>
                      <a:r>
                        <a:rPr lang="en-US" sz="1400" b="0" u="none" strike="noStrike" cap="none">
                          <a:solidFill>
                            <a:schemeClr val="dk1"/>
                          </a:solidFill>
                        </a:rPr>
                        <a:t>+ flexible, accounts for non-linear and cross-term effects</a:t>
                      </a:r>
                      <a:r>
                        <a:rPr lang="en-US" sz="1400" u="none" strike="noStrike" cap="none"/>
                        <a:t> </a:t>
                      </a:r>
                      <a:br>
                        <a:rPr lang="en-US" sz="1400" u="none" strike="noStrike" cap="none"/>
                      </a:br>
                      <a:endParaRPr sz="1400" u="none" strike="noStrike" cap="none"/>
                    </a:p>
                  </a:txBody>
                  <a:tcPr marL="91450" marR="91450" marT="45725" marB="45725">
                    <a:solidFill>
                      <a:srgbClr val="FFFF00"/>
                    </a:solidFill>
                  </a:tcPr>
                </a:tc>
                <a:extLst>
                  <a:ext uri="{0D108BD9-81ED-4DB2-BD59-A6C34878D82A}">
                    <a16:rowId xmlns:a16="http://schemas.microsoft.com/office/drawing/2014/main" val="10004"/>
                  </a:ext>
                </a:extLst>
              </a:tr>
              <a:tr h="503775">
                <a:tc vMerge="1">
                  <a:txBody>
                    <a:bodyPr/>
                    <a:lstStyle/>
                    <a:p>
                      <a:endParaRPr lang="en-US"/>
                    </a:p>
                  </a:txBody>
                  <a:tcPr/>
                </a:tc>
                <a:tc>
                  <a:txBody>
                    <a:bodyPr/>
                    <a:lstStyle/>
                    <a:p>
                      <a:pPr marL="0" marR="0" lvl="0" indent="0" algn="l" rtl="0">
                        <a:lnSpc>
                          <a:spcPct val="100000"/>
                        </a:lnSpc>
                        <a:spcBef>
                          <a:spcPts val="0"/>
                        </a:spcBef>
                        <a:spcAft>
                          <a:spcPts val="0"/>
                        </a:spcAft>
                        <a:buNone/>
                      </a:pPr>
                      <a:r>
                        <a:rPr lang="en-US" sz="1400" b="0" u="none" strike="noStrike" cap="none">
                          <a:solidFill>
                            <a:schemeClr val="dk1"/>
                          </a:solidFill>
                        </a:rPr>
                        <a:t>- difficult to interpret, high number of model parameters</a:t>
                      </a:r>
                      <a:br>
                        <a:rPr lang="en-US" sz="1400" b="0" u="none" strike="noStrike" cap="none">
                          <a:solidFill>
                            <a:schemeClr val="dk1"/>
                          </a:solidFill>
                        </a:rPr>
                      </a:br>
                      <a:r>
                        <a:rPr lang="en-US" sz="1400" b="0" u="none" strike="noStrike" cap="none">
                          <a:solidFill>
                            <a:schemeClr val="dk1"/>
                          </a:solidFill>
                        </a:rPr>
                        <a:t>to tune, can overfit</a:t>
                      </a:r>
                      <a:r>
                        <a:rPr lang="en-US" sz="1400" u="none" strike="noStrike" cap="none"/>
                        <a:t> </a:t>
                      </a:r>
                      <a:br>
                        <a:rPr lang="en-US" sz="1400" u="none" strike="noStrike" cap="none"/>
                      </a:br>
                      <a:endParaRPr sz="1400" u="none" strike="noStrike" cap="none"/>
                    </a:p>
                  </a:txBody>
                  <a:tcPr marL="91450" marR="91450" marT="45725" marB="45725">
                    <a:solidFill>
                      <a:srgbClr val="FFFF00"/>
                    </a:solidFill>
                  </a:tcPr>
                </a:tc>
                <a:extLst>
                  <a:ext uri="{0D108BD9-81ED-4DB2-BD59-A6C34878D82A}">
                    <a16:rowId xmlns:a16="http://schemas.microsoft.com/office/drawing/2014/main" val="10005"/>
                  </a:ext>
                </a:extLst>
              </a:tr>
              <a:tr h="503775">
                <a:tc rowSpan="2">
                  <a:txBody>
                    <a:bodyPr/>
                    <a:lstStyle/>
                    <a:p>
                      <a:pPr marL="0" marR="0" lvl="0" indent="0" algn="l" rtl="0">
                        <a:lnSpc>
                          <a:spcPct val="100000"/>
                        </a:lnSpc>
                        <a:spcBef>
                          <a:spcPts val="0"/>
                        </a:spcBef>
                        <a:spcAft>
                          <a:spcPts val="0"/>
                        </a:spcAft>
                        <a:buNone/>
                      </a:pPr>
                      <a:r>
                        <a:rPr lang="en-US" sz="1400" b="0" u="none" strike="noStrike" cap="none">
                          <a:solidFill>
                            <a:schemeClr val="dk1"/>
                          </a:solidFill>
                        </a:rPr>
                        <a:t>4. Gradient descent, boosting, survival SVM, neural</a:t>
                      </a:r>
                      <a:br>
                        <a:rPr lang="en-US" sz="1400" b="0" u="none" strike="noStrike" cap="none">
                          <a:solidFill>
                            <a:schemeClr val="dk1"/>
                          </a:solidFill>
                        </a:rPr>
                      </a:br>
                      <a:r>
                        <a:rPr lang="en-US" sz="1400" b="0" u="none" strike="noStrike" cap="none">
                          <a:solidFill>
                            <a:schemeClr val="dk1"/>
                          </a:solidFill>
                        </a:rPr>
                        <a:t>networks etc.</a:t>
                      </a:r>
                      <a:r>
                        <a:rPr lang="en-US" sz="1400" u="none" strike="noStrike" cap="none"/>
                        <a:t> </a:t>
                      </a:r>
                      <a:br>
                        <a:rPr lang="en-US" sz="1400" u="none" strike="noStrike" cap="none"/>
                      </a:b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b="0" u="none" strike="noStrike" cap="none">
                          <a:solidFill>
                            <a:schemeClr val="dk1"/>
                          </a:solidFill>
                        </a:rPr>
                        <a:t>+ accounts for non-linear and cross-term effects</a:t>
                      </a:r>
                      <a:r>
                        <a:rPr lang="en-US" sz="1400" u="none" strike="noStrike" cap="none"/>
                        <a:t> </a:t>
                      </a:r>
                      <a:br>
                        <a:rPr lang="en-US" sz="1400" u="none" strike="noStrike" cap="none"/>
                      </a:br>
                      <a:endParaRPr sz="1400" u="none" strike="noStrike" cap="none"/>
                    </a:p>
                  </a:txBody>
                  <a:tcPr marL="91450" marR="91450" marT="45725" marB="45725"/>
                </a:tc>
                <a:extLst>
                  <a:ext uri="{0D108BD9-81ED-4DB2-BD59-A6C34878D82A}">
                    <a16:rowId xmlns:a16="http://schemas.microsoft.com/office/drawing/2014/main" val="10006"/>
                  </a:ext>
                </a:extLst>
              </a:tr>
              <a:tr h="503775">
                <a:tc vMerge="1">
                  <a:txBody>
                    <a:bodyPr/>
                    <a:lstStyle/>
                    <a:p>
                      <a:endParaRPr lang="en-US"/>
                    </a:p>
                  </a:txBody>
                  <a:tcPr/>
                </a:tc>
                <a:tc>
                  <a:txBody>
                    <a:bodyPr/>
                    <a:lstStyle/>
                    <a:p>
                      <a:pPr marL="0" marR="0" lvl="0" indent="0" algn="l" rtl="0">
                        <a:lnSpc>
                          <a:spcPct val="100000"/>
                        </a:lnSpc>
                        <a:spcBef>
                          <a:spcPts val="0"/>
                        </a:spcBef>
                        <a:spcAft>
                          <a:spcPts val="0"/>
                        </a:spcAft>
                        <a:buNone/>
                      </a:pPr>
                      <a:r>
                        <a:rPr lang="en-US" sz="1400" b="0" u="none" strike="noStrike" cap="none">
                          <a:solidFill>
                            <a:schemeClr val="dk1"/>
                          </a:solidFill>
                        </a:rPr>
                        <a:t>- overfitting, difficult to interpret, even higher number of</a:t>
                      </a:r>
                      <a:br>
                        <a:rPr lang="en-US" sz="1400" b="0" u="none" strike="noStrike" cap="none">
                          <a:solidFill>
                            <a:schemeClr val="dk1"/>
                          </a:solidFill>
                        </a:rPr>
                      </a:br>
                      <a:r>
                        <a:rPr lang="en-US" sz="1400" b="0" u="none" strike="noStrike" cap="none">
                          <a:solidFill>
                            <a:schemeClr val="dk1"/>
                          </a:solidFill>
                        </a:rPr>
                        <a:t>model parameters to tune, “black box”</a:t>
                      </a:r>
                      <a:br>
                        <a:rPr lang="en-US" sz="1400" u="none" strike="noStrike" cap="none"/>
                      </a:br>
                      <a:endParaRPr sz="1400" u="none" strike="noStrike" cap="none"/>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txBox="1">
            <a:spLocks noGrp="1"/>
          </p:cNvSpPr>
          <p:nvPr>
            <p:ph type="title"/>
          </p:nvPr>
        </p:nvSpPr>
        <p:spPr>
          <a:xfrm>
            <a:off x="228600" y="184726"/>
            <a:ext cx="11700164" cy="521590"/>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SzPts val="3000"/>
              <a:buNone/>
            </a:pPr>
            <a:r>
              <a:rPr lang="en-US" b="1">
                <a:latin typeface="Times New Roman"/>
                <a:ea typeface="Times New Roman"/>
                <a:cs typeface="Times New Roman"/>
                <a:sym typeface="Times New Roman"/>
              </a:rPr>
              <a:t>Random Survival Forest</a:t>
            </a:r>
            <a:endParaRPr/>
          </a:p>
        </p:txBody>
      </p:sp>
      <p:sp>
        <p:nvSpPr>
          <p:cNvPr id="231" name="Google Shape;231;p26"/>
          <p:cNvSpPr txBox="1"/>
          <p:nvPr/>
        </p:nvSpPr>
        <p:spPr>
          <a:xfrm>
            <a:off x="228599" y="2200413"/>
            <a:ext cx="11700163" cy="374512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000000"/>
              </a:buClr>
              <a:buSzPts val="2300"/>
              <a:buFont typeface="Arial"/>
              <a:buChar char="•"/>
            </a:pPr>
            <a:r>
              <a:rPr lang="en-US" sz="2300" b="0" i="0" u="none" strike="noStrike" cap="none">
                <a:solidFill>
                  <a:srgbClr val="000000"/>
                </a:solidFill>
                <a:latin typeface="Times New Roman"/>
                <a:ea typeface="Times New Roman"/>
                <a:cs typeface="Times New Roman"/>
                <a:sym typeface="Times New Roman"/>
              </a:rPr>
              <a:t>Random Forest </a:t>
            </a:r>
            <a:r>
              <a:rPr lang="en-US" sz="2300" b="1" i="0" u="none" strike="noStrike" cap="none">
                <a:solidFill>
                  <a:srgbClr val="FF0000"/>
                </a:solidFill>
                <a:latin typeface="Times New Roman"/>
                <a:ea typeface="Times New Roman"/>
                <a:cs typeface="Times New Roman"/>
                <a:sym typeface="Times New Roman"/>
              </a:rPr>
              <a:t>builds multiple decision trees and merges them</a:t>
            </a:r>
            <a:r>
              <a:rPr lang="en-US" sz="2300" b="0" i="0" u="none" strike="noStrike" cap="none">
                <a:solidFill>
                  <a:srgbClr val="000000"/>
                </a:solidFill>
                <a:latin typeface="Times New Roman"/>
                <a:ea typeface="Times New Roman"/>
                <a:cs typeface="Times New Roman"/>
                <a:sym typeface="Times New Roman"/>
              </a:rPr>
              <a:t> together to get a more accurate and stable prediction. It is an </a:t>
            </a:r>
            <a:r>
              <a:rPr lang="en-US" sz="2300" b="1" i="0" u="none" strike="noStrike" cap="none">
                <a:solidFill>
                  <a:srgbClr val="0070C0"/>
                </a:solidFill>
                <a:latin typeface="Times New Roman"/>
                <a:ea typeface="Times New Roman"/>
                <a:cs typeface="Times New Roman"/>
                <a:sym typeface="Times New Roman"/>
              </a:rPr>
              <a:t>Ensemble approach</a:t>
            </a:r>
            <a:r>
              <a:rPr lang="en-US" sz="2300" b="0" i="0" u="none" strike="noStrike" cap="none">
                <a:solidFill>
                  <a:srgbClr val="000000"/>
                </a:solidFill>
                <a:latin typeface="Times New Roman"/>
                <a:ea typeface="Times New Roman"/>
                <a:cs typeface="Times New Roman"/>
                <a:sym typeface="Times New Roman"/>
              </a:rPr>
              <a:t>.</a:t>
            </a:r>
            <a:endParaRPr/>
          </a:p>
          <a:p>
            <a:pPr marL="342900" marR="0" lvl="0" indent="-342900" algn="l" rtl="0">
              <a:lnSpc>
                <a:spcPct val="150000"/>
              </a:lnSpc>
              <a:spcBef>
                <a:spcPts val="0"/>
              </a:spcBef>
              <a:spcAft>
                <a:spcPts val="0"/>
              </a:spcAft>
              <a:buClr>
                <a:srgbClr val="000000"/>
              </a:buClr>
              <a:buSzPts val="2300"/>
              <a:buFont typeface="Arial"/>
              <a:buChar char="•"/>
            </a:pPr>
            <a:r>
              <a:rPr lang="en-US" sz="2300" b="0" i="0" u="none" strike="noStrike" cap="none">
                <a:solidFill>
                  <a:srgbClr val="000000"/>
                </a:solidFill>
                <a:latin typeface="Times New Roman"/>
                <a:ea typeface="Times New Roman"/>
                <a:cs typeface="Times New Roman"/>
                <a:sym typeface="Times New Roman"/>
              </a:rPr>
              <a:t>Random Survival Forest (</a:t>
            </a:r>
            <a:r>
              <a:rPr lang="en-US" sz="2300" b="0" i="0" u="none" strike="noStrike" cap="none">
                <a:solidFill>
                  <a:srgbClr val="671800"/>
                </a:solidFill>
                <a:latin typeface="Times New Roman"/>
                <a:ea typeface="Times New Roman"/>
                <a:cs typeface="Times New Roman"/>
                <a:sym typeface="Times New Roman"/>
              </a:rPr>
              <a:t>RSF</a:t>
            </a:r>
            <a:r>
              <a:rPr lang="en-US" sz="2300" b="0" i="0" u="none" strike="noStrike" cap="none">
                <a:solidFill>
                  <a:srgbClr val="000000"/>
                </a:solidFill>
                <a:latin typeface="Times New Roman"/>
                <a:ea typeface="Times New Roman"/>
                <a:cs typeface="Times New Roman"/>
                <a:sym typeface="Times New Roman"/>
              </a:rPr>
              <a:t>) is a machine learning model that relies on </a:t>
            </a:r>
            <a:r>
              <a:rPr lang="en-US" sz="2300" b="1" i="0" u="none" strike="noStrike" cap="none">
                <a:solidFill>
                  <a:srgbClr val="0070C0"/>
                </a:solidFill>
                <a:latin typeface="Times New Roman"/>
                <a:ea typeface="Times New Roman"/>
                <a:cs typeface="Times New Roman"/>
                <a:sym typeface="Times New Roman"/>
              </a:rPr>
              <a:t>smaller predictive structures called </a:t>
            </a:r>
            <a:r>
              <a:rPr lang="en-US" sz="2300" b="1" i="0" u="none" strike="noStrike" cap="none">
                <a:solidFill>
                  <a:srgbClr val="FF0000"/>
                </a:solidFill>
                <a:latin typeface="Times New Roman"/>
                <a:ea typeface="Times New Roman"/>
                <a:cs typeface="Times New Roman"/>
                <a:sym typeface="Times New Roman"/>
              </a:rPr>
              <a:t>survival trees</a:t>
            </a:r>
            <a:r>
              <a:rPr lang="en-US" sz="2300" b="0" i="0" u="none" strike="noStrike" cap="none">
                <a:solidFill>
                  <a:srgbClr val="000000"/>
                </a:solidFill>
                <a:latin typeface="Times New Roman"/>
                <a:ea typeface="Times New Roman"/>
                <a:cs typeface="Times New Roman"/>
                <a:sym typeface="Times New Roman"/>
              </a:rPr>
              <a:t>. Survival tree method is a fully non-parametric approach for survival analysis, it can successfully model high-dimensional datasets.</a:t>
            </a:r>
            <a:endParaRPr/>
          </a:p>
          <a:p>
            <a:pPr marL="342900" marR="0" lvl="0" indent="-342900" algn="l" rtl="0">
              <a:lnSpc>
                <a:spcPct val="150000"/>
              </a:lnSpc>
              <a:spcBef>
                <a:spcPts val="0"/>
              </a:spcBef>
              <a:spcAft>
                <a:spcPts val="0"/>
              </a:spcAft>
              <a:buClr>
                <a:srgbClr val="000000"/>
              </a:buClr>
              <a:buSzPts val="2300"/>
              <a:buFont typeface="Arial"/>
              <a:buChar char="•"/>
            </a:pPr>
            <a:r>
              <a:rPr lang="en-US" sz="2300" b="0" i="0" u="none" strike="noStrike" cap="none">
                <a:solidFill>
                  <a:schemeClr val="dk1"/>
                </a:solidFill>
                <a:latin typeface="Times New Roman"/>
                <a:ea typeface="Times New Roman"/>
                <a:cs typeface="Times New Roman"/>
                <a:sym typeface="Times New Roman"/>
              </a:rPr>
              <a:t>RSFs can provide variable importance measures, which can be used to identify the most important predictors of the event of interest.</a:t>
            </a:r>
            <a:endParaRPr sz="2300" b="0" i="0" u="none" strike="noStrike" cap="none">
              <a:solidFill>
                <a:srgbClr val="000000"/>
              </a:solidFill>
              <a:latin typeface="Times New Roman"/>
              <a:ea typeface="Times New Roman"/>
              <a:cs typeface="Times New Roman"/>
              <a:sym typeface="Times New Roman"/>
            </a:endParaRPr>
          </a:p>
        </p:txBody>
      </p:sp>
      <p:grpSp>
        <p:nvGrpSpPr>
          <p:cNvPr id="232" name="Google Shape;232;p26"/>
          <p:cNvGrpSpPr/>
          <p:nvPr/>
        </p:nvGrpSpPr>
        <p:grpSpPr>
          <a:xfrm>
            <a:off x="1590122" y="978271"/>
            <a:ext cx="8669438" cy="1222142"/>
            <a:chOff x="731134" y="1463184"/>
            <a:chExt cx="8669438" cy="1222142"/>
          </a:xfrm>
        </p:grpSpPr>
        <p:sp>
          <p:nvSpPr>
            <p:cNvPr id="233" name="Google Shape;233;p26"/>
            <p:cNvSpPr/>
            <p:nvPr/>
          </p:nvSpPr>
          <p:spPr>
            <a:xfrm>
              <a:off x="731134" y="1463184"/>
              <a:ext cx="2060294" cy="1222142"/>
            </a:xfrm>
            <a:prstGeom prst="ellipse">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Times New Roman"/>
                  <a:ea typeface="Times New Roman"/>
                  <a:cs typeface="Times New Roman"/>
                  <a:sym typeface="Times New Roman"/>
                </a:rPr>
                <a:t>Random Forest</a:t>
              </a:r>
              <a:endParaRPr/>
            </a:p>
          </p:txBody>
        </p:sp>
        <p:sp>
          <p:nvSpPr>
            <p:cNvPr id="234" name="Google Shape;234;p26"/>
            <p:cNvSpPr/>
            <p:nvPr/>
          </p:nvSpPr>
          <p:spPr>
            <a:xfrm>
              <a:off x="4035706" y="1463184"/>
              <a:ext cx="2060294" cy="1222142"/>
            </a:xfrm>
            <a:prstGeom prst="ellipse">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Times New Roman"/>
                  <a:ea typeface="Times New Roman"/>
                  <a:cs typeface="Times New Roman"/>
                  <a:sym typeface="Times New Roman"/>
                </a:rPr>
                <a:t>Survival Tree</a:t>
              </a:r>
              <a:endParaRPr/>
            </a:p>
          </p:txBody>
        </p:sp>
        <p:sp>
          <p:nvSpPr>
            <p:cNvPr id="235" name="Google Shape;235;p26"/>
            <p:cNvSpPr/>
            <p:nvPr/>
          </p:nvSpPr>
          <p:spPr>
            <a:xfrm>
              <a:off x="7340278" y="1463184"/>
              <a:ext cx="2060294" cy="1222142"/>
            </a:xfrm>
            <a:prstGeom prst="ellipse">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Times New Roman"/>
                  <a:ea typeface="Times New Roman"/>
                  <a:cs typeface="Times New Roman"/>
                  <a:sym typeface="Times New Roman"/>
                </a:rPr>
                <a:t>Random Survival Forest</a:t>
              </a:r>
              <a:endParaRPr/>
            </a:p>
          </p:txBody>
        </p:sp>
        <p:sp>
          <p:nvSpPr>
            <p:cNvPr id="236" name="Google Shape;236;p26"/>
            <p:cNvSpPr/>
            <p:nvPr/>
          </p:nvSpPr>
          <p:spPr>
            <a:xfrm>
              <a:off x="3136739" y="1759352"/>
              <a:ext cx="544011" cy="625033"/>
            </a:xfrm>
            <a:prstGeom prst="mathPlus">
              <a:avLst>
                <a:gd name="adj1" fmla="val 2352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7" name="Google Shape;237;p26"/>
            <p:cNvSpPr/>
            <p:nvPr/>
          </p:nvSpPr>
          <p:spPr>
            <a:xfrm>
              <a:off x="6609143" y="1901215"/>
              <a:ext cx="462987" cy="355849"/>
            </a:xfrm>
            <a:prstGeom prst="mathEqual">
              <a:avLst>
                <a:gd name="adj1" fmla="val 23520"/>
                <a:gd name="adj2" fmla="val 1176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4"/>
          <p:cNvSpPr txBox="1">
            <a:spLocks noGrp="1"/>
          </p:cNvSpPr>
          <p:nvPr>
            <p:ph type="title"/>
          </p:nvPr>
        </p:nvSpPr>
        <p:spPr>
          <a:xfrm>
            <a:off x="228599" y="187009"/>
            <a:ext cx="11741727" cy="517024"/>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SzPts val="3000"/>
              <a:buNone/>
            </a:pPr>
            <a:r>
              <a:rPr lang="en-US" b="1"/>
              <a:t>Cox model or Proportionality Hazard Model </a:t>
            </a:r>
            <a:endParaRPr/>
          </a:p>
        </p:txBody>
      </p:sp>
      <p:sp>
        <p:nvSpPr>
          <p:cNvPr id="243" name="Google Shape;243;p34"/>
          <p:cNvSpPr txBox="1"/>
          <p:nvPr/>
        </p:nvSpPr>
        <p:spPr>
          <a:xfrm>
            <a:off x="200889" y="793475"/>
            <a:ext cx="11741726" cy="611994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A </a:t>
            </a:r>
            <a:r>
              <a:rPr lang="en-US" sz="2400" b="1" i="0" u="none" strike="noStrike" cap="none">
                <a:solidFill>
                  <a:srgbClr val="000000"/>
                </a:solidFill>
                <a:latin typeface="Times New Roman"/>
                <a:ea typeface="Times New Roman"/>
                <a:cs typeface="Times New Roman"/>
                <a:sym typeface="Times New Roman"/>
              </a:rPr>
              <a:t>Cox model </a:t>
            </a:r>
            <a:r>
              <a:rPr lang="en-US" sz="2400" b="0" i="0" u="none" strike="noStrike" cap="none">
                <a:solidFill>
                  <a:srgbClr val="000000"/>
                </a:solidFill>
                <a:latin typeface="Times New Roman"/>
                <a:ea typeface="Times New Roman"/>
                <a:cs typeface="Times New Roman"/>
                <a:sym typeface="Times New Roman"/>
              </a:rPr>
              <a:t>is a statistical technique for </a:t>
            </a:r>
            <a:r>
              <a:rPr lang="en-US" sz="2400" b="1" i="0" u="none" strike="noStrike" cap="none">
                <a:solidFill>
                  <a:srgbClr val="FF0000"/>
                </a:solidFill>
                <a:latin typeface="Times New Roman"/>
                <a:ea typeface="Times New Roman"/>
                <a:cs typeface="Times New Roman"/>
                <a:sym typeface="Times New Roman"/>
              </a:rPr>
              <a:t>exploring the relationship between the survival of patient and the variables</a:t>
            </a:r>
            <a:r>
              <a:rPr lang="en-US" sz="2400" b="0" i="0" u="none" strike="noStrike" cap="none">
                <a:solidFill>
                  <a:srgbClr val="000000"/>
                </a:solidFill>
                <a:latin typeface="Times New Roman"/>
                <a:ea typeface="Times New Roman"/>
                <a:cs typeface="Times New Roman"/>
                <a:sym typeface="Times New Roman"/>
              </a:rPr>
              <a:t>.</a:t>
            </a:r>
            <a:endParaRPr/>
          </a:p>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The purpose of the Cox model is to </a:t>
            </a:r>
            <a:r>
              <a:rPr lang="en-US" sz="2400" b="1" i="0" u="none" strike="noStrike" cap="none">
                <a:solidFill>
                  <a:srgbClr val="0070C0"/>
                </a:solidFill>
                <a:latin typeface="Times New Roman"/>
                <a:ea typeface="Times New Roman"/>
                <a:cs typeface="Times New Roman"/>
                <a:sym typeface="Times New Roman"/>
              </a:rPr>
              <a:t>simultaneously explore the effects </a:t>
            </a:r>
            <a:r>
              <a:rPr lang="en-US" sz="2400" b="0" i="0" u="none" strike="noStrike" cap="none">
                <a:solidFill>
                  <a:srgbClr val="000000"/>
                </a:solidFill>
                <a:latin typeface="Times New Roman"/>
                <a:ea typeface="Times New Roman"/>
                <a:cs typeface="Times New Roman"/>
                <a:sym typeface="Times New Roman"/>
              </a:rPr>
              <a:t>of several variables on graft survival</a:t>
            </a:r>
            <a:endParaRPr/>
          </a:p>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The Cox proportional hazards model is the </a:t>
            </a:r>
            <a:r>
              <a:rPr lang="en-US" sz="2400" b="1" i="0" u="none" strike="noStrike" cap="none">
                <a:solidFill>
                  <a:srgbClr val="0070C0"/>
                </a:solidFill>
                <a:latin typeface="Times New Roman"/>
                <a:ea typeface="Times New Roman"/>
                <a:cs typeface="Times New Roman"/>
                <a:sym typeface="Times New Roman"/>
              </a:rPr>
              <a:t>most commonly used model </a:t>
            </a:r>
            <a:r>
              <a:rPr lang="en-US" sz="2400" b="0" i="0" u="none" strike="noStrike" cap="none">
                <a:solidFill>
                  <a:srgbClr val="000000"/>
                </a:solidFill>
                <a:latin typeface="Times New Roman"/>
                <a:ea typeface="Times New Roman"/>
                <a:cs typeface="Times New Roman"/>
                <a:sym typeface="Times New Roman"/>
              </a:rPr>
              <a:t>in survival analysis. </a:t>
            </a:r>
            <a:endParaRPr/>
          </a:p>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The model </a:t>
            </a:r>
            <a:r>
              <a:rPr lang="en-US" sz="2400" b="1" i="0" u="none" strike="noStrike" cap="none">
                <a:solidFill>
                  <a:srgbClr val="0070C0"/>
                </a:solidFill>
                <a:latin typeface="Times New Roman"/>
                <a:ea typeface="Times New Roman"/>
                <a:cs typeface="Times New Roman"/>
                <a:sym typeface="Times New Roman"/>
              </a:rPr>
              <a:t>assumes</a:t>
            </a:r>
            <a:r>
              <a:rPr lang="en-US" sz="2400" b="0" i="0" u="none" strike="noStrike" cap="none">
                <a:solidFill>
                  <a:srgbClr val="000000"/>
                </a:solidFill>
                <a:latin typeface="Times New Roman"/>
                <a:ea typeface="Times New Roman"/>
                <a:cs typeface="Times New Roman"/>
                <a:sym typeface="Times New Roman"/>
              </a:rPr>
              <a:t> that the </a:t>
            </a:r>
            <a:r>
              <a:rPr lang="en-US" sz="2400" b="1" i="0" u="none" strike="noStrike" cap="none">
                <a:solidFill>
                  <a:srgbClr val="FF0000"/>
                </a:solidFill>
                <a:latin typeface="Times New Roman"/>
                <a:ea typeface="Times New Roman"/>
                <a:cs typeface="Times New Roman"/>
                <a:sym typeface="Times New Roman"/>
              </a:rPr>
              <a:t>hazard rate </a:t>
            </a:r>
            <a:r>
              <a:rPr lang="en-US" sz="2400" b="0" i="0" u="none" strike="noStrike" cap="none">
                <a:solidFill>
                  <a:srgbClr val="000000"/>
                </a:solidFill>
                <a:latin typeface="Times New Roman"/>
                <a:ea typeface="Times New Roman"/>
                <a:cs typeface="Times New Roman"/>
                <a:sym typeface="Times New Roman"/>
              </a:rPr>
              <a:t>(the probability of an event occurring at a given time) </a:t>
            </a:r>
            <a:r>
              <a:rPr lang="en-US" sz="2400" b="1" i="0" u="none" strike="noStrike" cap="none">
                <a:solidFill>
                  <a:srgbClr val="FF0000"/>
                </a:solidFill>
                <a:latin typeface="Times New Roman"/>
                <a:ea typeface="Times New Roman"/>
                <a:cs typeface="Times New Roman"/>
                <a:sym typeface="Times New Roman"/>
              </a:rPr>
              <a:t>is constant over time</a:t>
            </a:r>
            <a:r>
              <a:rPr lang="en-US" sz="2400" b="0" i="0" u="none" strike="noStrike" cap="none">
                <a:solidFill>
                  <a:srgbClr val="000000"/>
                </a:solidFill>
                <a:latin typeface="Times New Roman"/>
                <a:ea typeface="Times New Roman"/>
                <a:cs typeface="Times New Roman"/>
                <a:sym typeface="Times New Roman"/>
              </a:rPr>
              <a:t>, but can be influenced by the values of the explanatory variables.</a:t>
            </a:r>
            <a:endParaRPr/>
          </a:p>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Cox model can </a:t>
            </a:r>
            <a:r>
              <a:rPr lang="en-US" sz="2400" b="1" i="0" u="none" strike="noStrike" cap="none">
                <a:solidFill>
                  <a:srgbClr val="0070C0"/>
                </a:solidFill>
                <a:latin typeface="Times New Roman"/>
                <a:ea typeface="Times New Roman"/>
                <a:cs typeface="Times New Roman"/>
                <a:sym typeface="Times New Roman"/>
              </a:rPr>
              <a:t>handle censored data</a:t>
            </a:r>
            <a:endParaRPr/>
          </a:p>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Cox model uses partial likelihood function</a:t>
            </a:r>
            <a:endParaRPr/>
          </a:p>
        </p:txBody>
      </p:sp>
      <p:pic>
        <p:nvPicPr>
          <p:cNvPr id="244" name="Google Shape;244;p34"/>
          <p:cNvPicPr preferRelativeResize="0"/>
          <p:nvPr/>
        </p:nvPicPr>
        <p:blipFill rotWithShape="1">
          <a:blip r:embed="rId3">
            <a:alphaModFix/>
          </a:blip>
          <a:srcRect l="19546" t="53739" r="13295" b="27665"/>
          <a:stretch/>
        </p:blipFill>
        <p:spPr>
          <a:xfrm>
            <a:off x="6691746" y="5583383"/>
            <a:ext cx="4336473" cy="67505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title"/>
          </p:nvPr>
        </p:nvSpPr>
        <p:spPr>
          <a:xfrm>
            <a:off x="228600" y="187009"/>
            <a:ext cx="11714018" cy="517024"/>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SzPts val="3000"/>
              <a:buNone/>
            </a:pPr>
            <a:r>
              <a:rPr lang="en-US" b="1"/>
              <a:t>Elastic-Net Cox model</a:t>
            </a:r>
            <a:endParaRPr/>
          </a:p>
        </p:txBody>
      </p:sp>
      <p:sp>
        <p:nvSpPr>
          <p:cNvPr id="250" name="Google Shape;250;p36"/>
          <p:cNvSpPr txBox="1"/>
          <p:nvPr/>
        </p:nvSpPr>
        <p:spPr>
          <a:xfrm>
            <a:off x="228599" y="1105044"/>
            <a:ext cx="11575473" cy="48217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000000"/>
              </a:buClr>
              <a:buSzPts val="2600"/>
              <a:buFont typeface="Arial"/>
              <a:buChar char="•"/>
            </a:pPr>
            <a:r>
              <a:rPr lang="en-US" sz="2600" b="0" i="0" u="none" strike="noStrike" cap="none">
                <a:solidFill>
                  <a:schemeClr val="dk1"/>
                </a:solidFill>
                <a:latin typeface="Times New Roman"/>
                <a:ea typeface="Times New Roman"/>
                <a:cs typeface="Times New Roman"/>
                <a:sym typeface="Times New Roman"/>
              </a:rPr>
              <a:t>The elastic net based Cox model is a variant of the Cox proportional hazards model that combines the </a:t>
            </a:r>
            <a:r>
              <a:rPr lang="en-US" sz="2600" b="1" i="0" u="none" strike="noStrike" cap="none">
                <a:solidFill>
                  <a:srgbClr val="FF0000"/>
                </a:solidFill>
                <a:latin typeface="Times New Roman"/>
                <a:ea typeface="Times New Roman"/>
                <a:cs typeface="Times New Roman"/>
                <a:sym typeface="Times New Roman"/>
              </a:rPr>
              <a:t>L1 penalty of the Lasso method </a:t>
            </a:r>
            <a:r>
              <a:rPr lang="en-US" sz="2600" b="0" i="0" u="none" strike="noStrike" cap="none">
                <a:solidFill>
                  <a:schemeClr val="dk1"/>
                </a:solidFill>
                <a:latin typeface="Times New Roman"/>
                <a:ea typeface="Times New Roman"/>
                <a:cs typeface="Times New Roman"/>
                <a:sym typeface="Times New Roman"/>
              </a:rPr>
              <a:t>with the </a:t>
            </a:r>
            <a:r>
              <a:rPr lang="en-US" sz="2600" b="1" i="0" u="none" strike="noStrike" cap="none">
                <a:solidFill>
                  <a:srgbClr val="0070C0"/>
                </a:solidFill>
                <a:latin typeface="Times New Roman"/>
                <a:ea typeface="Times New Roman"/>
                <a:cs typeface="Times New Roman"/>
                <a:sym typeface="Times New Roman"/>
              </a:rPr>
              <a:t>L2 penalty of the Ridge method</a:t>
            </a:r>
            <a:r>
              <a:rPr lang="en-US" sz="2600" b="0" i="0" u="none" strike="noStrike" cap="none">
                <a:solidFill>
                  <a:schemeClr val="dk1"/>
                </a:solidFill>
                <a:latin typeface="Times New Roman"/>
                <a:ea typeface="Times New Roman"/>
                <a:cs typeface="Times New Roman"/>
                <a:sym typeface="Times New Roman"/>
              </a:rPr>
              <a:t>. </a:t>
            </a:r>
            <a:endParaRPr/>
          </a:p>
          <a:p>
            <a:pPr marL="342900" marR="0" lvl="0" indent="-342900" algn="l" rtl="0">
              <a:lnSpc>
                <a:spcPct val="150000"/>
              </a:lnSpc>
              <a:spcBef>
                <a:spcPts val="0"/>
              </a:spcBef>
              <a:spcAft>
                <a:spcPts val="0"/>
              </a:spcAft>
              <a:buClr>
                <a:srgbClr val="000000"/>
              </a:buClr>
              <a:buSzPts val="2600"/>
              <a:buFont typeface="Arial"/>
              <a:buChar char="•"/>
            </a:pPr>
            <a:r>
              <a:rPr lang="en-US" sz="2600" b="0" i="0" u="none" strike="noStrike" cap="none">
                <a:solidFill>
                  <a:schemeClr val="dk1"/>
                </a:solidFill>
                <a:latin typeface="Times New Roman"/>
                <a:ea typeface="Times New Roman"/>
                <a:cs typeface="Times New Roman"/>
                <a:sym typeface="Times New Roman"/>
              </a:rPr>
              <a:t>It address the issue of </a:t>
            </a:r>
            <a:r>
              <a:rPr lang="en-US" sz="2600" b="1" i="0" u="none" strike="noStrike" cap="none">
                <a:solidFill>
                  <a:schemeClr val="dk1"/>
                </a:solidFill>
                <a:latin typeface="Times New Roman"/>
                <a:ea typeface="Times New Roman"/>
                <a:cs typeface="Times New Roman"/>
                <a:sym typeface="Times New Roman"/>
              </a:rPr>
              <a:t>multicollinearity</a:t>
            </a:r>
            <a:r>
              <a:rPr lang="en-US" sz="2600" b="0" i="0" u="none" strike="noStrike" cap="none">
                <a:solidFill>
                  <a:schemeClr val="dk1"/>
                </a:solidFill>
                <a:latin typeface="Times New Roman"/>
                <a:ea typeface="Times New Roman"/>
                <a:cs typeface="Times New Roman"/>
                <a:sym typeface="Times New Roman"/>
              </a:rPr>
              <a:t>.</a:t>
            </a:r>
            <a:endParaRPr sz="2600" b="0" i="0" u="none" strike="noStrike" cap="none">
              <a:solidFill>
                <a:srgbClr val="000000"/>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rgbClr val="000000"/>
              </a:buClr>
              <a:buSzPts val="2600"/>
              <a:buFont typeface="Arial"/>
              <a:buChar char="•"/>
            </a:pPr>
            <a:r>
              <a:rPr lang="en-US" sz="2600" b="1" i="0" u="none" strike="noStrike" cap="none">
                <a:solidFill>
                  <a:srgbClr val="FF0000"/>
                </a:solidFill>
                <a:latin typeface="Times New Roman"/>
                <a:ea typeface="Times New Roman"/>
                <a:cs typeface="Times New Roman"/>
                <a:sym typeface="Times New Roman"/>
              </a:rPr>
              <a:t>L1 penalty encourages sparsity</a:t>
            </a:r>
            <a:r>
              <a:rPr lang="en-US" sz="2600" b="0" i="0" u="none" strike="noStrike" cap="none">
                <a:solidFill>
                  <a:srgbClr val="000000"/>
                </a:solidFill>
                <a:latin typeface="Times New Roman"/>
                <a:ea typeface="Times New Roman"/>
                <a:cs typeface="Times New Roman"/>
                <a:sym typeface="Times New Roman"/>
              </a:rPr>
              <a:t>, (selection of only a few important predictors)</a:t>
            </a:r>
            <a:endParaRPr/>
          </a:p>
          <a:p>
            <a:pPr marL="342900" marR="0" lvl="0" indent="-342900" algn="l" rtl="0">
              <a:lnSpc>
                <a:spcPct val="150000"/>
              </a:lnSpc>
              <a:spcBef>
                <a:spcPts val="0"/>
              </a:spcBef>
              <a:spcAft>
                <a:spcPts val="0"/>
              </a:spcAft>
              <a:buClr>
                <a:srgbClr val="000000"/>
              </a:buClr>
              <a:buSzPts val="2600"/>
              <a:buFont typeface="Arial"/>
              <a:buChar char="•"/>
            </a:pPr>
            <a:r>
              <a:rPr lang="en-US" sz="2600" b="1" i="0" u="none" strike="noStrike" cap="none">
                <a:solidFill>
                  <a:srgbClr val="FF0000"/>
                </a:solidFill>
                <a:latin typeface="Times New Roman"/>
                <a:ea typeface="Times New Roman"/>
                <a:cs typeface="Times New Roman"/>
                <a:sym typeface="Times New Roman"/>
              </a:rPr>
              <a:t>L2 penalty helps to control the complexity of the model</a:t>
            </a:r>
            <a:r>
              <a:rPr lang="en-US" sz="2600" b="0" i="0" u="none" strike="noStrike" cap="none">
                <a:solidFill>
                  <a:srgbClr val="000000"/>
                </a:solidFill>
                <a:latin typeface="Times New Roman"/>
                <a:ea typeface="Times New Roman"/>
                <a:cs typeface="Times New Roman"/>
                <a:sym typeface="Times New Roman"/>
              </a:rPr>
              <a:t>. </a:t>
            </a:r>
            <a:endParaRPr/>
          </a:p>
          <a:p>
            <a:pPr marL="342900" marR="0" lvl="0" indent="-342900" algn="l" rtl="0">
              <a:lnSpc>
                <a:spcPct val="150000"/>
              </a:lnSpc>
              <a:spcBef>
                <a:spcPts val="0"/>
              </a:spcBef>
              <a:spcAft>
                <a:spcPts val="0"/>
              </a:spcAft>
              <a:buClr>
                <a:srgbClr val="000000"/>
              </a:buClr>
              <a:buSzPts val="2600"/>
              <a:buFont typeface="Arial"/>
              <a:buChar char="•"/>
            </a:pPr>
            <a:r>
              <a:rPr lang="en-US" sz="2600" b="0" i="0" u="none" strike="noStrike" cap="none">
                <a:solidFill>
                  <a:srgbClr val="000000"/>
                </a:solidFill>
                <a:latin typeface="Times New Roman"/>
                <a:ea typeface="Times New Roman"/>
                <a:cs typeface="Times New Roman"/>
                <a:sym typeface="Times New Roman"/>
              </a:rPr>
              <a:t>It extends the Cox model by </a:t>
            </a:r>
            <a:r>
              <a:rPr lang="en-US" sz="2600" b="1" i="0" u="none" strike="noStrike" cap="none">
                <a:solidFill>
                  <a:srgbClr val="00B050"/>
                </a:solidFill>
                <a:latin typeface="Times New Roman"/>
                <a:ea typeface="Times New Roman"/>
                <a:cs typeface="Times New Roman"/>
                <a:sym typeface="Times New Roman"/>
              </a:rPr>
              <a:t>adding regularization </a:t>
            </a:r>
            <a:r>
              <a:rPr lang="en-US" sz="2600" b="0" i="0" u="none" strike="noStrike" cap="none">
                <a:solidFill>
                  <a:srgbClr val="000000"/>
                </a:solidFill>
                <a:latin typeface="Times New Roman"/>
                <a:ea typeface="Times New Roman"/>
                <a:cs typeface="Times New Roman"/>
                <a:sym typeface="Times New Roman"/>
              </a:rPr>
              <a:t>terms to the model, </a:t>
            </a:r>
            <a:r>
              <a:rPr lang="en-US" sz="2600" b="1" i="0" u="none" strike="noStrike" cap="none">
                <a:solidFill>
                  <a:srgbClr val="000000"/>
                </a:solidFill>
                <a:latin typeface="Times New Roman"/>
                <a:ea typeface="Times New Roman"/>
                <a:cs typeface="Times New Roman"/>
                <a:sym typeface="Times New Roman"/>
              </a:rPr>
              <a:t>which helps to control overfitting </a:t>
            </a:r>
            <a:r>
              <a:rPr lang="en-US" sz="2600" b="0" i="0" u="none" strike="noStrike" cap="none">
                <a:solidFill>
                  <a:srgbClr val="000000"/>
                </a:solidFill>
                <a:latin typeface="Times New Roman"/>
                <a:ea typeface="Times New Roman"/>
                <a:cs typeface="Times New Roman"/>
                <a:sym typeface="Times New Roman"/>
              </a:rPr>
              <a:t>and improve model stability.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03" name="Google Shape;103;p1"/>
          <p:cNvSpPr txBox="1"/>
          <p:nvPr/>
        </p:nvSpPr>
        <p:spPr>
          <a:xfrm>
            <a:off x="242944" y="1616561"/>
            <a:ext cx="3537600" cy="4926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pic>
        <p:nvPicPr>
          <p:cNvPr id="104" name="Google Shape;104;p1"/>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105" name="Google Shape;105;p1"/>
          <p:cNvPicPr preferRelativeResize="0"/>
          <p:nvPr/>
        </p:nvPicPr>
        <p:blipFill rotWithShape="1">
          <a:blip r:embed="rId4">
            <a:alphaModFix/>
          </a:blip>
          <a:srcRect/>
          <a:stretch/>
        </p:blipFill>
        <p:spPr>
          <a:xfrm>
            <a:off x="2358794" y="1616551"/>
            <a:ext cx="1777446" cy="1823280"/>
          </a:xfrm>
          <a:prstGeom prst="rect">
            <a:avLst/>
          </a:prstGeom>
          <a:noFill/>
          <a:ln>
            <a:noFill/>
          </a:ln>
          <a:effectLst>
            <a:outerShdw blurRad="50800" dist="38100" dir="2700000" algn="tl" rotWithShape="0">
              <a:srgbClr val="000000">
                <a:alpha val="40784"/>
              </a:srgbClr>
            </a:outerShdw>
          </a:effectLst>
        </p:spPr>
      </p:pic>
      <p:sp>
        <p:nvSpPr>
          <p:cNvPr id="106" name="Google Shape;106;p1"/>
          <p:cNvSpPr/>
          <p:nvPr/>
        </p:nvSpPr>
        <p:spPr>
          <a:xfrm>
            <a:off x="4982390" y="1853174"/>
            <a:ext cx="3794400" cy="866400"/>
          </a:xfrm>
          <a:prstGeom prst="roundRect">
            <a:avLst>
              <a:gd name="adj" fmla="val 16667"/>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Mr. Sharath Manikonda (Project Sponsor)</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accent1"/>
                </a:solidFill>
                <a:latin typeface="Calibri"/>
                <a:ea typeface="Calibri"/>
                <a:cs typeface="Calibri"/>
                <a:sym typeface="Calibri"/>
              </a:rPr>
              <a:t>Director, Innodatatics</a:t>
            </a:r>
            <a:endParaRPr sz="1400" b="1" i="0" u="none" strike="noStrike" cap="none">
              <a:solidFill>
                <a:schemeClr val="accen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1" i="0" u="sng" strike="noStrike" cap="none">
                <a:solidFill>
                  <a:schemeClr val="accent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a:t>
            </a:r>
            <a:r>
              <a:rPr lang="en-US" sz="1400" b="1" i="0" u="sng" strike="noStrike" cap="none">
                <a:solidFill>
                  <a:schemeClr val="hlink"/>
                </a:solidFill>
                <a:latin typeface="Calibri"/>
                <a:ea typeface="Calibri"/>
                <a:cs typeface="Calibri"/>
                <a:sym typeface="Calibri"/>
                <a:hlinkClick r:id="rId5"/>
              </a:rPr>
              <a:t>linkedin.com/in/sharat-chandra</a:t>
            </a:r>
            <a:r>
              <a:rPr lang="en-US" sz="1400" b="1" i="0" u="sng" strike="noStrike" cap="none">
                <a:solidFill>
                  <a:schemeClr val="hlink"/>
                </a:solidFill>
                <a:latin typeface="Calibri"/>
                <a:ea typeface="Calibri"/>
                <a:cs typeface="Calibri"/>
                <a:sym typeface="Calibri"/>
              </a:rPr>
              <a:t> </a:t>
            </a:r>
            <a:endParaRPr sz="1400" b="1" i="0" u="none" strike="noStrike" cap="none">
              <a:solidFill>
                <a:schemeClr val="accent1"/>
              </a:solidFill>
              <a:latin typeface="Calibri"/>
              <a:ea typeface="Calibri"/>
              <a:cs typeface="Calibri"/>
              <a:sym typeface="Calibri"/>
            </a:endParaRPr>
          </a:p>
        </p:txBody>
      </p:sp>
      <p:sp>
        <p:nvSpPr>
          <p:cNvPr id="107" name="Google Shape;107;p1"/>
          <p:cNvSpPr txBox="1">
            <a:spLocks noGrp="1"/>
          </p:cNvSpPr>
          <p:nvPr>
            <p:ph type="sldNum" idx="12"/>
          </p:nvPr>
        </p:nvSpPr>
        <p:spPr>
          <a:xfrm>
            <a:off x="11678881" y="6504984"/>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108" name="Google Shape;108;p1"/>
          <p:cNvSpPr/>
          <p:nvPr/>
        </p:nvSpPr>
        <p:spPr>
          <a:xfrm>
            <a:off x="4982390" y="4748774"/>
            <a:ext cx="3794400" cy="866400"/>
          </a:xfrm>
          <a:prstGeom prst="roundRect">
            <a:avLst>
              <a:gd name="adj" fmla="val 16667"/>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Mr. </a:t>
            </a:r>
            <a:r>
              <a:rPr lang="en-US" sz="1400" b="1" i="0" u="sng" strike="noStrike" cap="none">
                <a:solidFill>
                  <a:schemeClr val="accent1"/>
                </a:solidFill>
                <a:latin typeface="Calibri"/>
                <a:ea typeface="Calibri"/>
                <a:cs typeface="Calibri"/>
                <a:sym typeface="Calibri"/>
              </a:rPr>
              <a:t>Sreekanth-pustala </a:t>
            </a:r>
            <a:r>
              <a:rPr lang="en-US" sz="1400" b="1" i="0" u="none" strike="noStrike" cap="none">
                <a:solidFill>
                  <a:schemeClr val="dk1"/>
                </a:solidFill>
                <a:latin typeface="Calibri"/>
                <a:ea typeface="Calibri"/>
                <a:cs typeface="Calibri"/>
                <a:sym typeface="Calibri"/>
              </a:rPr>
              <a:t>(Project Mentor)</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accent1"/>
                </a:solidFill>
                <a:latin typeface="Calibri"/>
                <a:ea typeface="Calibri"/>
                <a:cs typeface="Calibri"/>
                <a:sym typeface="Calibri"/>
              </a:rPr>
              <a:t>Associate data scientist, Innodatatics</a:t>
            </a:r>
            <a:endParaRPr sz="1400" b="1" i="0" u="none" strike="noStrike" cap="none">
              <a:solidFill>
                <a:schemeClr val="accen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1" i="0" u="sng" strike="noStrike" cap="none">
                <a:solidFill>
                  <a:schemeClr val="accent1"/>
                </a:solidFill>
                <a:latin typeface="Calibri"/>
                <a:ea typeface="Calibri"/>
                <a:cs typeface="Calibri"/>
                <a:sym typeface="Calibri"/>
              </a:rPr>
              <a:t>https://www.linkedin.com/in/sreekanth-pustala/</a:t>
            </a:r>
            <a:endParaRPr sz="1400" b="1" i="0" u="none" strike="noStrike" cap="none">
              <a:solidFill>
                <a:schemeClr val="accent1"/>
              </a:solidFill>
              <a:latin typeface="Calibri"/>
              <a:ea typeface="Calibri"/>
              <a:cs typeface="Calibri"/>
              <a:sym typeface="Calibri"/>
            </a:endParaRPr>
          </a:p>
        </p:txBody>
      </p:sp>
      <p:pic>
        <p:nvPicPr>
          <p:cNvPr id="109" name="Google Shape;109;p1"/>
          <p:cNvPicPr preferRelativeResize="0"/>
          <p:nvPr/>
        </p:nvPicPr>
        <p:blipFill rotWithShape="1">
          <a:blip r:embed="rId6">
            <a:alphaModFix/>
          </a:blip>
          <a:srcRect/>
          <a:stretch/>
        </p:blipFill>
        <p:spPr>
          <a:xfrm>
            <a:off x="2358794" y="3995634"/>
            <a:ext cx="1777446" cy="182328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0"/>
          <p:cNvSpPr txBox="1">
            <a:spLocks noGrp="1"/>
          </p:cNvSpPr>
          <p:nvPr>
            <p:ph type="title"/>
          </p:nvPr>
        </p:nvSpPr>
        <p:spPr>
          <a:xfrm>
            <a:off x="228600" y="184726"/>
            <a:ext cx="11769436" cy="521590"/>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SzPts val="3000"/>
              <a:buNone/>
            </a:pPr>
            <a:r>
              <a:rPr lang="en-US" b="1"/>
              <a:t>Evaluation Metric(s)</a:t>
            </a:r>
            <a:endParaRPr/>
          </a:p>
        </p:txBody>
      </p:sp>
      <p:sp>
        <p:nvSpPr>
          <p:cNvPr id="256" name="Google Shape;256;p60"/>
          <p:cNvSpPr txBox="1"/>
          <p:nvPr/>
        </p:nvSpPr>
        <p:spPr>
          <a:xfrm>
            <a:off x="325582" y="1103916"/>
            <a:ext cx="11769436" cy="5027467"/>
          </a:xfrm>
          <a:prstGeom prst="rect">
            <a:avLst/>
          </a:prstGeom>
          <a:blipFill rotWithShape="1">
            <a:blip r:embed="rId3">
              <a:alphaModFix/>
            </a:blip>
            <a:stretch>
              <a:fillRect l="-776" b="-10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3"/>
          <p:cNvSpPr txBox="1">
            <a:spLocks noGrp="1"/>
          </p:cNvSpPr>
          <p:nvPr>
            <p:ph type="title"/>
          </p:nvPr>
        </p:nvSpPr>
        <p:spPr>
          <a:xfrm>
            <a:off x="228600" y="177790"/>
            <a:ext cx="11714018" cy="535487"/>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Accuracy Comparison</a:t>
            </a:r>
            <a:endParaRPr sz="3200"/>
          </a:p>
        </p:txBody>
      </p:sp>
      <p:pic>
        <p:nvPicPr>
          <p:cNvPr id="262" name="Google Shape;262;p53"/>
          <p:cNvPicPr preferRelativeResize="0"/>
          <p:nvPr/>
        </p:nvPicPr>
        <p:blipFill rotWithShape="1">
          <a:blip r:embed="rId3">
            <a:alphaModFix/>
          </a:blip>
          <a:srcRect/>
          <a:stretch/>
        </p:blipFill>
        <p:spPr>
          <a:xfrm>
            <a:off x="9580951" y="6040102"/>
            <a:ext cx="2592012" cy="805375"/>
          </a:xfrm>
          <a:prstGeom prst="rect">
            <a:avLst/>
          </a:prstGeom>
          <a:noFill/>
          <a:ln>
            <a:noFill/>
          </a:ln>
        </p:spPr>
      </p:pic>
      <p:graphicFrame>
        <p:nvGraphicFramePr>
          <p:cNvPr id="263" name="Google Shape;263;p53"/>
          <p:cNvGraphicFramePr/>
          <p:nvPr/>
        </p:nvGraphicFramePr>
        <p:xfrm>
          <a:off x="928255" y="858982"/>
          <a:ext cx="9351850" cy="4289825"/>
        </p:xfrm>
        <a:graphic>
          <a:graphicData uri="http://schemas.openxmlformats.org/drawingml/2006/table">
            <a:tbl>
              <a:tblPr firstRow="1" bandRow="1">
                <a:noFill/>
                <a:tableStyleId>{F5CEB774-9C25-4464-8E9D-863BCD2C38AD}</a:tableStyleId>
              </a:tblPr>
              <a:tblGrid>
                <a:gridCol w="4599700">
                  <a:extLst>
                    <a:ext uri="{9D8B030D-6E8A-4147-A177-3AD203B41FA5}">
                      <a16:colId xmlns:a16="http://schemas.microsoft.com/office/drawing/2014/main" val="20000"/>
                    </a:ext>
                  </a:extLst>
                </a:gridCol>
                <a:gridCol w="2424550">
                  <a:extLst>
                    <a:ext uri="{9D8B030D-6E8A-4147-A177-3AD203B41FA5}">
                      <a16:colId xmlns:a16="http://schemas.microsoft.com/office/drawing/2014/main" val="20001"/>
                    </a:ext>
                  </a:extLst>
                </a:gridCol>
                <a:gridCol w="2327600">
                  <a:extLst>
                    <a:ext uri="{9D8B030D-6E8A-4147-A177-3AD203B41FA5}">
                      <a16:colId xmlns:a16="http://schemas.microsoft.com/office/drawing/2014/main" val="20002"/>
                    </a:ext>
                  </a:extLst>
                </a:gridCol>
              </a:tblGrid>
              <a:tr h="891725">
                <a:tc>
                  <a:txBody>
                    <a:bodyPr/>
                    <a:lstStyle/>
                    <a:p>
                      <a:pPr marL="0" marR="0" lvl="0" indent="0" algn="ctr" rtl="0">
                        <a:lnSpc>
                          <a:spcPct val="100000"/>
                        </a:lnSpc>
                        <a:spcBef>
                          <a:spcPts val="0"/>
                        </a:spcBef>
                        <a:spcAft>
                          <a:spcPts val="0"/>
                        </a:spcAft>
                        <a:buNone/>
                      </a:pPr>
                      <a:r>
                        <a:rPr lang="en-US" sz="2400" u="none" strike="noStrike" cap="none"/>
                        <a:t>Model</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u="none" strike="noStrike" cap="none"/>
                        <a:t>C-index</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u="none" strike="noStrike" cap="none"/>
                        <a:t>Brier Score</a:t>
                      </a:r>
                      <a:endParaRPr/>
                    </a:p>
                  </a:txBody>
                  <a:tcPr marL="91450" marR="91450" marT="45725" marB="45725" anchor="ctr"/>
                </a:tc>
                <a:extLst>
                  <a:ext uri="{0D108BD9-81ED-4DB2-BD59-A6C34878D82A}">
                    <a16:rowId xmlns:a16="http://schemas.microsoft.com/office/drawing/2014/main" val="10000"/>
                  </a:ext>
                </a:extLst>
              </a:tr>
              <a:tr h="469925">
                <a:tc>
                  <a:txBody>
                    <a:bodyPr/>
                    <a:lstStyle/>
                    <a:p>
                      <a:pPr marL="0" marR="0" lvl="0" indent="0" algn="ctr" rtl="0">
                        <a:lnSpc>
                          <a:spcPct val="100000"/>
                        </a:lnSpc>
                        <a:spcBef>
                          <a:spcPts val="0"/>
                        </a:spcBef>
                        <a:spcAft>
                          <a:spcPts val="0"/>
                        </a:spcAft>
                        <a:buNone/>
                      </a:pPr>
                      <a:r>
                        <a:rPr lang="en-US" sz="2400" u="none" strike="noStrike" cap="none">
                          <a:highlight>
                            <a:srgbClr val="FFFF00"/>
                          </a:highlight>
                        </a:rPr>
                        <a:t>RSF test</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u="none" strike="noStrike" cap="none">
                          <a:highlight>
                            <a:srgbClr val="FFFF00"/>
                          </a:highlight>
                        </a:rPr>
                        <a:t>0.90</a:t>
                      </a:r>
                      <a:endParaRPr/>
                    </a:p>
                  </a:txBody>
                  <a:tcPr marL="91450" marR="91450" marT="45725" marB="45725" anchor="ctr"/>
                </a:tc>
                <a:tc rowSpan="2">
                  <a:txBody>
                    <a:bodyPr/>
                    <a:lstStyle/>
                    <a:p>
                      <a:pPr marL="0" marR="0" lvl="0" indent="0" algn="ctr" rtl="0">
                        <a:lnSpc>
                          <a:spcPct val="100000"/>
                        </a:lnSpc>
                        <a:spcBef>
                          <a:spcPts val="0"/>
                        </a:spcBef>
                        <a:spcAft>
                          <a:spcPts val="0"/>
                        </a:spcAft>
                        <a:buNone/>
                      </a:pPr>
                      <a:r>
                        <a:rPr lang="en-US" sz="2400" u="none" strike="noStrike" cap="none">
                          <a:highlight>
                            <a:srgbClr val="FFFF00"/>
                          </a:highlight>
                        </a:rPr>
                        <a:t>0.036</a:t>
                      </a:r>
                      <a:endParaRPr/>
                    </a:p>
                  </a:txBody>
                  <a:tcPr marL="91450" marR="91450" marT="45725" marB="45725" anchor="ctr"/>
                </a:tc>
                <a:extLst>
                  <a:ext uri="{0D108BD9-81ED-4DB2-BD59-A6C34878D82A}">
                    <a16:rowId xmlns:a16="http://schemas.microsoft.com/office/drawing/2014/main" val="10001"/>
                  </a:ext>
                </a:extLst>
              </a:tr>
              <a:tr h="469925">
                <a:tc>
                  <a:txBody>
                    <a:bodyPr/>
                    <a:lstStyle/>
                    <a:p>
                      <a:pPr marL="0" marR="0" lvl="0" indent="0" algn="ctr" rtl="0">
                        <a:lnSpc>
                          <a:spcPct val="100000"/>
                        </a:lnSpc>
                        <a:spcBef>
                          <a:spcPts val="0"/>
                        </a:spcBef>
                        <a:spcAft>
                          <a:spcPts val="0"/>
                        </a:spcAft>
                        <a:buNone/>
                      </a:pPr>
                      <a:r>
                        <a:rPr lang="en-US" sz="2400" u="none" strike="noStrike" cap="none">
                          <a:highlight>
                            <a:srgbClr val="FFFF00"/>
                          </a:highlight>
                        </a:rPr>
                        <a:t>RSF train</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u="none" strike="noStrike" cap="none">
                          <a:highlight>
                            <a:srgbClr val="FFFF00"/>
                          </a:highlight>
                        </a:rPr>
                        <a:t>0.96</a:t>
                      </a:r>
                      <a:endParaRPr/>
                    </a:p>
                  </a:txBody>
                  <a:tcPr marL="91450" marR="91450" marT="45725" marB="45725" anchor="ctr"/>
                </a:tc>
                <a:tc vMerge="1">
                  <a:txBody>
                    <a:bodyPr/>
                    <a:lstStyle/>
                    <a:p>
                      <a:endParaRPr lang="en-US"/>
                    </a:p>
                  </a:txBody>
                  <a:tcPr/>
                </a:tc>
                <a:extLst>
                  <a:ext uri="{0D108BD9-81ED-4DB2-BD59-A6C34878D82A}">
                    <a16:rowId xmlns:a16="http://schemas.microsoft.com/office/drawing/2014/main" val="10002"/>
                  </a:ext>
                </a:extLst>
              </a:tr>
              <a:tr h="469925">
                <a:tc>
                  <a:txBody>
                    <a:bodyPr/>
                    <a:lstStyle/>
                    <a:p>
                      <a:pPr marL="0" marR="0" lvl="0" indent="0" algn="ctr" rtl="0">
                        <a:lnSpc>
                          <a:spcPct val="100000"/>
                        </a:lnSpc>
                        <a:spcBef>
                          <a:spcPts val="0"/>
                        </a:spcBef>
                        <a:spcAft>
                          <a:spcPts val="0"/>
                        </a:spcAft>
                        <a:buNone/>
                      </a:pPr>
                      <a:r>
                        <a:rPr lang="en-US" sz="2400" u="none" strike="noStrike" cap="none"/>
                        <a:t>Standard Cox test</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u="none" strike="noStrike" cap="none"/>
                        <a:t>0.87</a:t>
                      </a:r>
                      <a:endParaRPr/>
                    </a:p>
                  </a:txBody>
                  <a:tcPr marL="91450" marR="91450" marT="45725" marB="45725" anchor="ctr"/>
                </a:tc>
                <a:tc rowSpan="2">
                  <a:txBody>
                    <a:bodyPr/>
                    <a:lstStyle/>
                    <a:p>
                      <a:pPr marL="0" marR="0" lvl="0" indent="0" algn="ctr" rtl="0">
                        <a:lnSpc>
                          <a:spcPct val="100000"/>
                        </a:lnSpc>
                        <a:spcBef>
                          <a:spcPts val="0"/>
                        </a:spcBef>
                        <a:spcAft>
                          <a:spcPts val="0"/>
                        </a:spcAft>
                        <a:buNone/>
                      </a:pPr>
                      <a:r>
                        <a:rPr lang="en-US" sz="2400" u="none" strike="noStrike" cap="none"/>
                        <a:t>0.025</a:t>
                      </a:r>
                      <a:endParaRPr/>
                    </a:p>
                  </a:txBody>
                  <a:tcPr marL="91450" marR="91450" marT="45725" marB="45725" anchor="ctr"/>
                </a:tc>
                <a:extLst>
                  <a:ext uri="{0D108BD9-81ED-4DB2-BD59-A6C34878D82A}">
                    <a16:rowId xmlns:a16="http://schemas.microsoft.com/office/drawing/2014/main" val="10003"/>
                  </a:ext>
                </a:extLst>
              </a:tr>
              <a:tr h="469925">
                <a:tc>
                  <a:txBody>
                    <a:bodyPr/>
                    <a:lstStyle/>
                    <a:p>
                      <a:pPr marL="0" marR="0" lvl="0" indent="0" algn="ctr" rtl="0">
                        <a:lnSpc>
                          <a:spcPct val="100000"/>
                        </a:lnSpc>
                        <a:spcBef>
                          <a:spcPts val="0"/>
                        </a:spcBef>
                        <a:spcAft>
                          <a:spcPts val="0"/>
                        </a:spcAft>
                        <a:buNone/>
                      </a:pPr>
                      <a:r>
                        <a:rPr lang="en-US" sz="2400" u="none" strike="noStrike" cap="none"/>
                        <a:t>Standard Cox train</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u="none" strike="noStrike" cap="none"/>
                        <a:t>0.94</a:t>
                      </a:r>
                      <a:endParaRPr/>
                    </a:p>
                  </a:txBody>
                  <a:tcPr marL="91450" marR="91450" marT="45725" marB="45725" anchor="ctr"/>
                </a:tc>
                <a:tc vMerge="1">
                  <a:txBody>
                    <a:bodyPr/>
                    <a:lstStyle/>
                    <a:p>
                      <a:endParaRPr lang="en-US"/>
                    </a:p>
                  </a:txBody>
                  <a:tcPr/>
                </a:tc>
                <a:extLst>
                  <a:ext uri="{0D108BD9-81ED-4DB2-BD59-A6C34878D82A}">
                    <a16:rowId xmlns:a16="http://schemas.microsoft.com/office/drawing/2014/main" val="10004"/>
                  </a:ext>
                </a:extLst>
              </a:tr>
              <a:tr h="759200">
                <a:tc>
                  <a:txBody>
                    <a:bodyPr/>
                    <a:lstStyle/>
                    <a:p>
                      <a:pPr marL="0" marR="0" lvl="0" indent="0" algn="ctr" rtl="0">
                        <a:lnSpc>
                          <a:spcPct val="100000"/>
                        </a:lnSpc>
                        <a:spcBef>
                          <a:spcPts val="0"/>
                        </a:spcBef>
                        <a:spcAft>
                          <a:spcPts val="0"/>
                        </a:spcAft>
                        <a:buNone/>
                      </a:pPr>
                      <a:r>
                        <a:rPr lang="en-US" sz="2400" u="none" strike="noStrike" cap="none">
                          <a:highlight>
                            <a:srgbClr val="00FF00"/>
                          </a:highlight>
                        </a:rPr>
                        <a:t>Elastic-Net based Cox test</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u="none" strike="noStrike" cap="none">
                          <a:highlight>
                            <a:srgbClr val="00FF00"/>
                          </a:highlight>
                        </a:rPr>
                        <a:t>0.88</a:t>
                      </a:r>
                      <a:endParaRPr/>
                    </a:p>
                  </a:txBody>
                  <a:tcPr marL="91450" marR="91450" marT="45725" marB="45725" anchor="ctr"/>
                </a:tc>
                <a:tc rowSpan="2">
                  <a:txBody>
                    <a:bodyPr/>
                    <a:lstStyle/>
                    <a:p>
                      <a:pPr marL="0" marR="0" lvl="0" indent="0" algn="ctr" rtl="0">
                        <a:lnSpc>
                          <a:spcPct val="100000"/>
                        </a:lnSpc>
                        <a:spcBef>
                          <a:spcPts val="0"/>
                        </a:spcBef>
                        <a:spcAft>
                          <a:spcPts val="0"/>
                        </a:spcAft>
                        <a:buNone/>
                      </a:pPr>
                      <a:r>
                        <a:rPr lang="en-US" sz="2400" u="none" strike="noStrike" cap="none">
                          <a:highlight>
                            <a:srgbClr val="00FF00"/>
                          </a:highlight>
                        </a:rPr>
                        <a:t>0.022</a:t>
                      </a:r>
                      <a:endParaRPr/>
                    </a:p>
                  </a:txBody>
                  <a:tcPr marL="91450" marR="91450" marT="45725" marB="45725" anchor="ctr"/>
                </a:tc>
                <a:extLst>
                  <a:ext uri="{0D108BD9-81ED-4DB2-BD59-A6C34878D82A}">
                    <a16:rowId xmlns:a16="http://schemas.microsoft.com/office/drawing/2014/main" val="10005"/>
                  </a:ext>
                </a:extLst>
              </a:tr>
              <a:tr h="759200">
                <a:tc>
                  <a:txBody>
                    <a:bodyPr/>
                    <a:lstStyle/>
                    <a:p>
                      <a:pPr marL="0" marR="0" lvl="0" indent="0" algn="ctr" rtl="0">
                        <a:lnSpc>
                          <a:spcPct val="100000"/>
                        </a:lnSpc>
                        <a:spcBef>
                          <a:spcPts val="0"/>
                        </a:spcBef>
                        <a:spcAft>
                          <a:spcPts val="0"/>
                        </a:spcAft>
                        <a:buNone/>
                      </a:pPr>
                      <a:r>
                        <a:rPr lang="en-US" sz="2400" u="none" strike="noStrike" cap="none">
                          <a:highlight>
                            <a:srgbClr val="00FF00"/>
                          </a:highlight>
                        </a:rPr>
                        <a:t>Elastic-Net based Cox train</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400" u="none" strike="noStrike" cap="none">
                          <a:highlight>
                            <a:srgbClr val="00FF00"/>
                          </a:highlight>
                        </a:rPr>
                        <a:t>0.90</a:t>
                      </a:r>
                      <a:endParaRPr/>
                    </a:p>
                  </a:txBody>
                  <a:tcPr marL="91450" marR="91450" marT="45725" marB="45725" anchor="ctr"/>
                </a:tc>
                <a:tc vMerge="1">
                  <a:txBody>
                    <a:bodyPr/>
                    <a:lstStyle/>
                    <a:p>
                      <a:endParaRPr lang="en-US"/>
                    </a:p>
                  </a:txBody>
                  <a:tcPr/>
                </a:tc>
                <a:extLst>
                  <a:ext uri="{0D108BD9-81ED-4DB2-BD59-A6C34878D82A}">
                    <a16:rowId xmlns:a16="http://schemas.microsoft.com/office/drawing/2014/main" val="10006"/>
                  </a:ext>
                </a:extLst>
              </a:tr>
            </a:tbl>
          </a:graphicData>
        </a:graphic>
      </p:graphicFrame>
      <p:sp>
        <p:nvSpPr>
          <p:cNvPr id="264" name="Google Shape;264;p53"/>
          <p:cNvSpPr txBox="1"/>
          <p:nvPr/>
        </p:nvSpPr>
        <p:spPr>
          <a:xfrm>
            <a:off x="713509" y="5355610"/>
            <a:ext cx="10764981"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FF0000"/>
                </a:solidFill>
                <a:latin typeface="Times New Roman"/>
                <a:ea typeface="Times New Roman"/>
                <a:cs typeface="Times New Roman"/>
                <a:sym typeface="Times New Roman"/>
              </a:rPr>
              <a:t>Considering the above 3 models, the </a:t>
            </a:r>
            <a:r>
              <a:rPr lang="en-US" sz="2800" b="1" i="0" u="none" strike="noStrike" cap="none">
                <a:solidFill>
                  <a:srgbClr val="002060"/>
                </a:solidFill>
                <a:highlight>
                  <a:srgbClr val="FFFF00"/>
                </a:highlight>
                <a:latin typeface="Times New Roman"/>
                <a:ea typeface="Times New Roman"/>
                <a:cs typeface="Times New Roman"/>
                <a:sym typeface="Times New Roman"/>
              </a:rPr>
              <a:t>Elastic-net based Cox </a:t>
            </a:r>
            <a:r>
              <a:rPr lang="en-US" sz="2800" b="1" i="0" u="none" strike="noStrike" cap="none">
                <a:solidFill>
                  <a:srgbClr val="FF0000"/>
                </a:solidFill>
                <a:latin typeface="Times New Roman"/>
                <a:ea typeface="Times New Roman"/>
                <a:cs typeface="Times New Roman"/>
                <a:sym typeface="Times New Roman"/>
              </a:rPr>
              <a:t>is giving better results with respect to c-index and brier score.</a:t>
            </a:r>
            <a:endParaRPr sz="2800" b="0" i="0" u="none" strike="noStrike" cap="none">
              <a:solidFill>
                <a:srgbClr val="FF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55"/>
          <p:cNvSpPr txBox="1">
            <a:spLocks noGrp="1"/>
          </p:cNvSpPr>
          <p:nvPr>
            <p:ph type="title"/>
          </p:nvPr>
        </p:nvSpPr>
        <p:spPr>
          <a:xfrm>
            <a:off x="185871" y="-76870"/>
            <a:ext cx="11850553" cy="995053"/>
          </a:xfrm>
          <a:prstGeom prst="rect">
            <a:avLst/>
          </a:prstGeom>
          <a:noFill/>
          <a:ln>
            <a:noFill/>
          </a:ln>
        </p:spPr>
        <p:txBody>
          <a:bodyPr spcFirstLastPara="1" wrap="square" lIns="91425" tIns="45675" rIns="91425" bIns="45675" anchor="ctr" anchorCtr="0">
            <a:spAutoFit/>
          </a:bodyPr>
          <a:lstStyle/>
          <a:p>
            <a:pPr marL="0" lvl="0" indent="0" algn="ctr" rtl="0">
              <a:lnSpc>
                <a:spcPct val="100000"/>
              </a:lnSpc>
              <a:spcBef>
                <a:spcPts val="1600"/>
              </a:spcBef>
              <a:spcAft>
                <a:spcPts val="1600"/>
              </a:spcAft>
              <a:buSzPts val="2300"/>
              <a:buNone/>
            </a:pPr>
            <a:r>
              <a:rPr lang="en-US" sz="3200" b="1">
                <a:latin typeface="Times New Roman"/>
                <a:ea typeface="Times New Roman"/>
                <a:cs typeface="Times New Roman"/>
                <a:sym typeface="Times New Roman"/>
              </a:rPr>
              <a:t>Model Deployment - </a:t>
            </a:r>
            <a:r>
              <a:rPr lang="en-US" sz="3200" b="1">
                <a:solidFill>
                  <a:schemeClr val="dk1"/>
                </a:solidFill>
                <a:latin typeface="Times New Roman"/>
                <a:ea typeface="Times New Roman"/>
                <a:cs typeface="Times New Roman"/>
                <a:sym typeface="Times New Roman"/>
              </a:rPr>
              <a:t>Strategy</a:t>
            </a:r>
            <a:endParaRPr sz="4700">
              <a:solidFill>
                <a:schemeClr val="dk1"/>
              </a:solidFill>
            </a:endParaRPr>
          </a:p>
        </p:txBody>
      </p:sp>
      <p:sp>
        <p:nvSpPr>
          <p:cNvPr id="270" name="Google Shape;270;p55"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271" name="Google Shape;271;p55"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272" name="Google Shape;272;p55" descr="data:image/png;base64,iVBORw0KGgoAAAANSUhEUgAAAOEAAADhCAMAAAAJbSJIAAAA81BMVEX///8/Pz8h14n3xzyi424sv+vMzMwyMjK16YtWzO+n6nArxfM9Oz4/PDs7PD8f3o3/zTxRYEc9V2I7XUxkWT83NzfUy9DJzNSHh4cqKirf398XFxemw6P8xzCkz2cbv/Bu3Xxx0bMhISHS0tLv7+8eHh60tLTHx8dXV1e9vb0mJia46oabm5tzc3OlpaV8fHyL28FGRkaOjo5kZGTm5ubz8/MNDQ3o+N3N8LJiz/Cr5nxTU1NtbW2srKztznvdz6u765aT3fTP7/vV8r9feE1HXFU6antSWFE6XUw4c1Z/bT472pb3zFNt2Kak1L6A163pzovy4uObAAAIIElEQVR4nO3d+7uaNhgHcNl2yE5Xe08LONsVRJEiztvpRe1pd+3W067//18z1HMhEd5EDgng835/2rOzYD4mhBAia7UwGAwGg8FgMBgMRlFev/nwo6K8+vVUVd5+/E3W9+GVKp9S4QYpZfz9nTqfauHp6UcJoMIG1CAUE18rbUENwlNRR1U2xGgTvhU0odo+qkMoaMQ3u2q8+0FV7rx8caIsOyF8Jm466StlPNXCnRHupglQXftpEG6NAqFaoHrhiUiotIvWQqgYqEF4AgtVN2H1QsVnoRbhCShUDUQhClGIQhSiEIUoRCEKbyu8U0pevvipjKgQ3vnjYRn581EZ+QsiFhY+vFtK2mXkkSKhUZegEIUorD4oRCEKqw8KUSgtpMQm1Jhssvtn2j64spQSYichhMiX1iW0Z2tvPu/1FotFrzd3vGE0DhLnITzbGEV903Mcb9CPrBm1aZ2EdJBxgMUgWoaSSGqPTa60FxkySD1CMs87SC9eEnE1KZkuskqbKyLsrVqEdlYLXmcwswWVJIGTV9gLRJ1Ah5DOwOMkxglYTWJBhaeC70eHkKwFwlbLAqpJpnDZNdyKOoS2JxS2+rnVhFtwkxgkahHmnkWpmDnjjbCLJxlDY1VthK1BdkclEoUXzRC21llEEkkVBfppjYStUUZTUKmSvWa0YWu+L5Rrwuwvp4bCVrTX2ezcyRAbYDitlXCvEelIsuSgVsJpMLKi4Txrosl3NtLnv4PYGlvTqM9/Z17+jKEC4di17dB3J+P92eqQawrKddK174ZJ4dD3J2uwYLVCa3MHm8T2Db6JeiFbuYD9s9chV7Fd9pi1GmmuhEk6/ISFrSjlJmyjm5LET387NbtaWOl6jtljrhgidxoufJIKTZ3Io3pd8dNC4rJnGtvbCDtlHzJCO7gmTn1g2lbFSJMW+uzaRMRUlRtopiFhiJdN7AUutExQRRsSo71ZNdsJ2QGVvXJzU7Yg+WoobSeFL0v79soaTzqbf10v4WV12pt6+mxHnLJVZT/QTkN2yN3SYl2F22qGrby/JeEuFmfsSZoOsB5VrdAIuStikK4qXTF/m3eYmtO0MB9YrZBQ/pLPXPEpeylxWKEh14QVCqlNoh53SIcVshd8z+XqfnNpBICVXQ/pcpqxiBozE2jK3hzuL3NQsa8S4TAemk7mEnZryY4lIuGm/rVY85a+P/RcVhiz38whz3FqKlzZTIscn3DQYQ1E+h6wIcKFQY5cuAqPXDj1+YH/yISWvzf54m6Amy1crPz9a/cxtaFphBnz5+MRzkedzOnXsQgd68zOvgU6CqETB/7V6ste3Ro/p3GG44nt2vm3QJwQeDZRM6HXX8fWjJ51/PSiW9azQ+7eojHC8Zkbhmlc3jIEZTdhmI0RWrwu7yaWv8cXbSyqsTDnLpZ7eug0VZi/j5LbaNJrphBcZFmyHxhC/22dhNfPLahoUyK3qp9ReypciKrmuYXs/mDCrletOAwls6gfj9qwseI1bzhcQW7DBZnt/ryY1m1f2wFC9tGbyQw15GZFvA+NQbUWctM2ZvtaOz0M7W/EaYiQ306T7o7sls5JU4UT9hPnNyMUZZ8tTvOPWWuh4XJ3Jaaxu9LYZMQ94of207wAAgp/AVKWMOY/1Ov3+8PB3u0YMGe9+/fPQEDhd/m5/6kcIQlyPpsPcGd170kXSGHh43KEtCP5QCDKP+a9Jw++z0/lwlC4jX0XfrrTGKFBzvjHxJmZA9fDugvtcc6nM4HmbTUXUuKaOR+fyhza9VV7ITGyH4ins4R+w6ZDSNhmAHad72ezQ08EHIP72rQI2VXBA3zbRgwFv5pJgFULDWZ6mfPbmHwhCQNgQO3NXHhPlBYhM/kSrl2w2U5D7WFeJeLdymvVQnp2sztoFB72C+f2dqrdCbKG1F7c9oXrWXqExI12I6IXhOLftbK53GbpLyNmSO458cp2gRVzzULi0tF6GAWbPnUY8Hr7mu26xsyK+8N+HFmzJXVvHuqAxXUJtzUUnjMgcXtChq67OQ6zqAx3Cn1C8CGMLDErgl6vRchU8bChVEwUldUjpAfUKDM0zyf+vvQIUzUsBMwzyvQHTcKrChbpoteHYJGyMwddws1TlANnM9nKXQ4ook9YVVCIQhRWHxSiEIXVB4UoRGH1QSEKUVh9UIjCA4S0eJogpPZybBXNaFJsi7dOIZlJvB0SyGBSuB01repLvlgOyLjoWrKeJzOSO5vAzAq2op42FG8YEcepsZAKXiIrmYKNqGW3CfiiZOnAr5qtVCj91gg4BX9hqUV4uyvFVfJfNVy5UOJd0DIB3xZcrVDmZcfiLIBfHFQtNPK3NB0Q6FcjlQupK/kqWSAD/i1R9RKS8LatGHeKPiHXtZ/GD2LPKRozmuy9+KR2QmK7fqdodi8lqLvw9jn8/9qiTyjYtiWZYsAK9kQVTdFbYF33+JUBde+J0g/UuNZGiyNvtdiG66UoRGH1QWFhYSm5V0bUCP95XEI+PXxSRv5VIfzufil5/qCUAMDiwnLyvAtVrpSgEIUoRCEKUYhCFKIQhShEIQpRiMLW5yMQXoDCL0cgfA8Kv95vvLB7DgpN5d1UufACflWaqbwRVQu75wLh0/8UExULu9+eCYTKiWqF3W+mCQu9hPj1s0qjQuGD7sX5M9OE94U65iZfv6gbcNQJL96fb2sP7+3tDbb/0VOFeaYu27oPBO8O9cymR7R5+bIRmxtREyZnYrOJ+6+UPjKiDDDpqF5TjQNP6g3FG6PTxAHHc2R9GAwGg8Fw+R+lY6foTIRxXgAAAABJRU5ErkJggg=="/>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273" name="Google Shape;273;p55" descr="data:image/jpeg;base64,/9j/4AAQSkZJRgABAQAAAQABAAD/2wCEAAoHCBUREhgQERIVERQVGRIYFBQSDxEYEhkWGBUZGRkZGhocIy4lHR4uHxgZJj4nKy8xNTU1GiU7QDs0Py41NTEBDAwMEA8QGhIRHDEhISE0MTQxPzQ7MTQ4ODo0MTQxMT80PzQ1NDExQDcxMTQ8Pz8xNDQxQDw0NDE0MTQxMT8/PP/AABEIAHMBtgMBIgACEQEDEQH/xAAcAAEAAgIDAQAAAAAAAAAAAAAAAQcCBgMEBQj/xABKEAACAQMABQUJDQYGAgMAAAABAgADBBEFBgcSIRMxQWGyIjVRVHFygZGxFRYlMjNzg5OUobPR0hQjJFKCwTRCU2J0khekQ2Oi/8QAGgEBAQADAQEAAAAAAAAAAAAAAAEEBQYCA//EACgRAQABAgQEBgMAAAAAAAAAAAABAhEDITFxE0FSkQQSIjJRsSMzgf/aAAwDAQACEQMRAD8At25uAg8JPMJ5tSuzc7HyDgJx3FfecnrwPIJgHmh8V4irEqmIm0Q+tHlhlEx3pOZhPd0xEQpERAREQEREBJXnkQvPLGqPnS6+Ufz6naM4pyXXyj+fU7RnFOrp0YyYkRKJiRECYkRAmJEQJiRECYkRAmJEQJiRECYkRAmJEQJiRECYkRAmJEQJiRECYkRAmJEQJiRECYkRAyVypypKnwqSD6xNs1b1/u7Jgr1GuqPTTrOWcD/ZUOSPIciajED6g0Jpale0FuaDbyOOngwI51YdBESmtlusws6tWlWY8i6b46qiso4DrVj/ANRIkLrL35IedYPMg852aHxjEVlrprde21/VoULgpTXkt1RSoNjepIx4spPOSefpnh+/3SPjR+z236JjtCPwnX+h/ASbBoPZZVu7andLd00FVA4Q0XJAJPAkNx5pucLCw5opvTGkcofeJyeF7/dJeN/+vbfoke/7SXjZ+z236Jth2NVvHaX2d/1TxtM7Lr62U1E5O5RQSRRZxUwOfuGAz6CZ9ODhdMdoW8vM9/2kvGz9ntv0R7/tJeNn7PbfomskY4HgRwII4g+Cd/Quhq97U5G1pmo3OcYCqPCzHgojgYXTHaC8/L1/f9pLxs/Z7b9Ee/7SXjZ+z236JttjsaqsoNxeJTbpWlRZwP62ZePomN/scrqpNvd06rfyVKTU8+RgW4+gRwMLpjtBeflqnv8AtJeNn7Pbfoj3/aS8bP2e2/RPH0vomvZ1DQuabUnHHB5mHhUjgw8k6McDC6Y7QXn5fQ+qF89xY0a1Zt92UFm3VGTnwKABPZXnmuahH4Mt/MHtM2FTxnO4sWxJiPl9onJ863Xyj+fU7RnDOW6+Ufz6naM4Z09OjHTEiJRMSIgTEiIExIiBMSIgTEiIExIiBMSIgTEiIExIiBMSIgTEiIExIiBMSIgTEiIExIiBMSIgTEiIExIiBkGI5uETGIF9BpO9ODek700s0NXFantfz8JV/ofwEl6bP+9dr80vtMonX0/CVf6H8BJeuz8/Bdr80ntM2uH7Y2hs6M6Y2hWmk9q19Sr1aS07YqlSqi71GrnCMVGSHHHAm/7PdcDpSkxqU1p1qRUOEJ3GBGQy54jyEnyzRtI7JrurXqVVr24V6lRwCam8A7lhnuefjN+1E1RXRVFkL8rVqEM7hd1eAwFUeAffPb0rDavoIU9JJyCgG7VW3Bzcpv7pPVngZbequgaWjLQUlwCBv16hxlnxlmJ8AxwHQBK+07pind6x2lKmwdLd1QsOKl8szDrwQB5czd9o1V00XclM53MEjnCkgMfVA0TWLa7U5RksKdPk1JAq1lZmfHSqggKPLn0Tk1d2usXCaQpIEY45agrDd62VicjrB9EqSIG5bRNbvdK4C0xi3o5FLh3Tk/Gcnn48wHg8s0+YxAvrUVvg238we0zYVeaxqO3wdb+aPbNgV5oMWn8k7vPEs+f7r5R/PftGcczuj+8fz37RnHOgjRUxIiUTEiIG0aN1DvrmklxSpoUqDeQtVAOM44jHDmnZ/wDGukf9On9ePylsagH4Ltfmx2mnjay7RUsLprR7Z6hQIS61EAO8ueYiS5ZWV/qPf0FLvau6jiTSKvj+kHePoE13M+jtWNZqGkqZqUN5Sh3XRxh1JGRzcCD4RNC2w6BSmEv6aBGd+TrboADMVLIx6+5Iz5IuWVdEw3x4R6xJBlGUTEtjnkBweYj1wM56mhNXrm9P8NRd1HAue5pg+eeBPUMme7s61S90Kpq1gf2ekRvDm335wmfB0n1S6bu6oWVDlKjJb0KYA5sKBzBVUc56hxMXSyoE2V3xGWagp8HKMfvxPM0zqFfWlJ69Smj00BZ2p1Qd1Rzkg4+7M3y52tWytinQrVF/nO4mfQePrnW03tCtL2wuaA36NV6NRVWoncsxHBQ65GfLiTNcld6q6IW+u0tXcor72WVQSMKTzHyTdNYtmlK0tKt0t1UdqSFgjU0APEDBIPXNd2Z99KP9fYMt/X7vXdfNntLA+d4kojNwVS2OfdUn2TFhg4IwRzgjBlExIgcTgcT4BzwJiZNSZRlkZR4WRgPWZx5gZRMScSA4PSPXAziApIyASBzkA49cxLAc/D0wMomIYHm4+mciU2YbyozDwhWI9YgYxMczNKbNxVWYeFVYj7oERIiBMSIgTEiIExIiBd+9J3pw5k5mr8rQxWqTXo/CNb6H8FJe+z/vXafNJ7TKG1574VvovwUliaq7SbK1sqFvVFXfpIqPu08rkE8xzNhR7Y2hvML2U7Q6ukdrlxSrVKS2lEim9RAxepk7rFckDyTXNObS767Q0wyWyMMMKCsGI8G+SSPRNU0nXFSvVqrndepUdc8+6zlhn0GdWent2tGXjW1ancL8ak6OB5pzj1T6at69HSVoHGHo3CEMB4GGGXqIPsny3Nk1R1zuNGORTIqUXOXouTuE/wAyn/K3X09MDv6wbOb61qMKdJrqlk7lSngnd6N5ecN65yau7Nr26cctTNrS4bz1MbxHSETpPlm/2W1uwdc1VrUW6V5PfHrUzi0ltds0X+Hp1a7dAZQi56yejyQK0111Qq6LrbpJqUXzyVbGM/7WHQw+/omtT2dZ9Za+kqvK3DdyOFOkuRTRf9o6T4WPE+TAHiwLv1Kb4PoeaPbPfV5repjfwFDzR7Z7qtNPXT653YFVdqpUXdfKP579ozinJdfKP579ozim6hmJiREPSYkRA+itQO9lr82O00qfaijHSlTCk9xR5lJ/yCWvqB3stfmx2mnPpHWaxtqhpXFzSp1FALI+d4AjI6PBINQ2P6HrUUrXFVGprV3FRXUqxC5JbB4gccTsbZbtVsUo57t6yFR07qI5Y+sqPTO5pTaXYUVPJO1y+O5WmjBSetmAxKh1k1graRrGvXIHQiKTuIn8o8PWemBdeo13SvbGnWNKkXUcnV/dJ8dMA9HSMN5GErDanooW2kGdFCpcIrqAAFDKAjgD0Kf6p6Wx7TPJXL2jnCVwGQHm5RB7SvZHgmybYtG8pZpcgd1Qcbx6dx+5PoziOZyeJsb0OtR693URXVQtFA6gjJIdzg9QQZ6zOfbFfJTWlZU6aIz/AL2oVRAwQEqg4DpYMf6JuOoOjRaaOoow3WZTUfPhfuuPoIlKa5aW/bL6tXzld7cTzE7lfYT6Y5nJdezyzFHRlsAMGogqt1mp3fsIHold7YNKvUvFtc/u6KK270F3Byx6wOHpMszUmsKmjbRh0W9BPSiBD96mVRtasmp6RNQjuKqIynoJXuWHsiCWkxIiUbXsz76Uf6+wZeOnNGi7tqlqzlFqqFZhjeC7wJxnpwDKN2Z99KP0nYMuPXau1PRt06EqwpNgg8RnAP3EySQ4NB6Q0ZTcWNpUtwy5UIhUuxHP3X+ZvTOPXbVWje2zkIqV0Vmp1FUBsgZ3Wxzqcc0oXRtQpWpMh3Sr0ypHQQ4n1BWHBh1N7IHytUJCk8xAPrxL8raR0Toocn+4psMZRKe/U8pwCcyj1tHrXBo0kLu9RkVRzklj93TnoAJlo6L2UUwu/eXDux4utIhUB6e7bJPliUhtmhdaLDSLGjRZXcAncqUCpKjnIDDj6Joe1HVClbKL61QU0ZgtamvxAzfFdR0ZPAjm6fDnatA6A0TaXKfs1ZHuRvBV/bQ9Tm49wreDwidnaaoOi62ejkyPLviFVvskpq+kirqrjkKxwygjO/T44MtnWDVyjd0f2c00RWekzlEVXKI4YqCBkZxj0yqNkHfM/wDHrdunLM2haRe10bWq0mKudxFYc677BMjr4xOpDHWFbWno66oUeQQpbXIVENPeBFJ8DA45mp7GKCPTud+mj4enjfRWx3B5siVR056TnJ6TnnyZbexP5O58+n2DA2jWfQFnUanc3fJ06FvyhZSqojs+5u75HOBunh05np6E0haXNM/sj0qiJhStNVwvgBE0TbZXYU7amCdxnqswzwJRVC5/7meLsaqEXtRAe5aiSw6CVdcdo+uBvGndQrSvcpduFpU0DNcIoCo+BlSf5enPhE9bQelbCrmhZ1KDbg4pTC8FHDOOkTyNq9wyaMqBDu770UbB/wApYEj04x6ZVezyoU0pbbpxvM6nrU02OPWB6oFjbUdWaVS0e9p01StRwzlFA30yAwYDnIznPUZS0+jtdBnRl3/x7jsNPnCIJTEiJRMSIgTEiIF1b0b04syd6YPlcx5lU68H4QrfRfhJPBnu67H+PrfRfhJPBmVT7YdHg/rp2j6TEiJ6fVMSIgTEiIExIiBc+pzfwNDzR7Z7itNf1QP8DR80e2e2rTX10+qWmrq9c7qUufjv579ozjmdz8d/PftGcU2TbQyiYxD0yiYxA+itQO9lr82O00qXan30q+ZR7Anb0JtLrWlvTtUtaTrSXdDNUcMRknJAHXNY1j001/ctdOi02cICqMSo3VxzmB5sTGIHYsLx6FVK9Pg1N1dfKp5vIRkemfRtQU9JWPA5p3NIEHHEbwBGR4QejwifNWZfey2jUTRlPlDwZqj0gRxFNmyvoJyR1GSSHZ2g6XFlo6oyHdd8UaIHQzgjI81Ax9E+fBw4SwtsOmOVuktVOVoKWcf/AGP/AHC49cryWElbGyTWdAnudWbdbLNbljwYHiyDrzxA8s3zWXV6jpGjyNcHgco64FRGxjKn+3MZ82KxBBBIIIIIOCCDkEHoM3fQu0+8t1FOqqXajgOU3kq/914H0qT1yWW707jZFXDHk7uiydBqJUR8dYXeB9caR2aJaWVxc1rg1qlOk7qqJuUwwHAnJJb7vJO1/wCYOH+B4+D9p4evc/tPB1i2k3F5Se2WjSoUqilXALvUKnnAY4A/65jMydPZn30o/Sdgy39fz8F3XzZ7Syh9XtMNY3KXSItRk3sI5IU5GOceWbTpvaZWu7epava0kWqu6WWo5YDIOQCOqBpdmf3iefT7Yn1FV5m8h9k+WaT7rK/PusrY80g/2littduDkfsdHjn/AOWp+UskPP2ZlPdju/5bncz/ADbwxjr3d6WbtB0TXvLFqFqe7L02ZS+7voud5M83OQcHgd2UDRvHSqK9NilRXLqy86tknh65Y9lteqKoFezV2A4tTqlVY+HdKnd9Zkkh2Nneo1xbXQu7tFohAwRN5S7M3DOF4AAdfHwTa9pfeuv5KfbEra72l3VS5SvyaLTpFilurtusxGN5352Izw4AdUjWDaPWvbZ7V7amivu5dalQsMEHgCOqBnsg75n/AI9bt05v+1fvVU8+3/GSU/qtrA+jbj9qp01qNuOm67Mq4Yqc5Hm/fPb1m2h1tIWzWr29OmrsjF0dyw3GDDgR1RYu02WzsTP7u68+n2JUk2fVHXKpoxXSnRSryjKxLs643RjhgSpDcdtvNa+W49lOeNsc/wAe/wAxU7aTxdbtcKmkxTFSilLkuUxuOzZ393Ocj/bOpqrrE+jaxuEppVZkZN12ZRgkHOR5sHNbW17vW3ztDtGVbqD30tfnG/Ded/WfaBV0jbm1e3p01Lo+8juWyhyBgia5oTSTWlzTukQO1JiwRiQpypXBI86RX0Frn3tu/wDjXH4bT5xm+aW2oV7q3q2zWtJFrI6FlqOSodSpIBHE8ZoMsJLKJjEKyiYxAyiYxAuTMZmGYzMWzk7qt11/x9X6L8FZYGq+rmhqtlQqXVSiK7KDUDXgRt7J51zw6JXuun+Pq/RfhLPCn3jSHUYH6qdo+l6e9TQP+rQ+3p+qPepoH/Vofb0/VKLwIwJX1Xfc6raCCOVq0N4KxX+OQ8cHHDelIiRgRAyiYxAyiYxAuLVI/wAFR83+89oNPC1UP8FR83+89kNMSqM5c9i1fkneVN3Px389+0ZxTkuPlH89+0ZxTNb6NExIiHpMSIgTEiIExIiBd+p+rVhcWFtWrW1F6nJpvMw4lhz7wBwT5RPU1q1wttHUiquj193FKgjDIOMKWx8RB/bhPn1HK/FJXPPukjPqkSWLue6uXq1Hq1GLu7M7selmOT6OqcMiJRMSIgTEiIExIiBMSIgTEiIExIiBMSIgTEiIExIiBMSIgTEiIExIiBMSIgTEiIFyXFMo7IedWZT6DiYZm1616GJJuKS73+oo5+HSB09c1HM+E02cv4jBqwa5if5s4K2j6LsWejSdjjJakrMcDAySPABMPcm38Wo/U0/ynazJzI+cYtcaVS6vuTbeLUfqaf5R7k23i1H6mn+U7WYzC8avqnu6vuTbeLUfqaf5R7k23i1H6mn+U7eYzJmvGr6p7up7k23i1H6mn+Ue5Nt4tR+pp/lO3mTmM141fVPd1Pci28Wo/U0/yj3ItvFqP1NP8p28xmMzjV9Upo01RQqqqgcyqoCjyATMGYZkgzzZIqzU/cn94/nv2jMJlc/Hfz37RnHMt1FOjKJjEPTKJjEDKJjEDKJjEDKJjEDKJjEDKJjEDKJjEDKJjEDKJjEDKJjEDKJjEDKJjEDKJjEDKJjEDKJjEDKJjEDKJjEDKJjOS3oPVdadNGqO5wqIpLE9QED2dU9X30jXagg+IjOfAMMqgf8A6PqMS7tmuqPuZbE1cG4rYaqQchQPioD04yfSTElyzcTNb1i0XR3eU5MB/CCwz5QDgxEk6MTxsROFVs0dueRET5OZkiIgJMRIpERIqYiIVMCIgjVUFz8o/nv2jOOImS6ynQiIh6IiICIiAiIgIiICIiAiIgIiICIiAiIgIiICIiAiIgIiICIiAiIgIiICIiB29G0VeqFYZGRwyR7J9J6r6uWtmga2t0ps3xn7pqh4fzsScdWYiSSGwxESK//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274" name="Google Shape;274;p55"/>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75" name="Google Shape;275;p55"/>
          <p:cNvSpPr txBox="1"/>
          <p:nvPr/>
        </p:nvSpPr>
        <p:spPr>
          <a:xfrm>
            <a:off x="155576" y="798945"/>
            <a:ext cx="11745479" cy="611782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b="1" i="0" u="none" strike="noStrike" cap="none">
                <a:solidFill>
                  <a:srgbClr val="0070C0"/>
                </a:solidFill>
                <a:latin typeface="Arial"/>
                <a:ea typeface="Arial"/>
                <a:cs typeface="Arial"/>
                <a:sym typeface="Arial"/>
              </a:rPr>
              <a:t>Plan is to create a web deployment in local environm</a:t>
            </a:r>
            <a:r>
              <a:rPr lang="en-US" sz="2400" b="0" i="0" u="none" strike="noStrike" cap="none">
                <a:solidFill>
                  <a:schemeClr val="dk1"/>
                </a:solidFill>
                <a:latin typeface="Arial"/>
                <a:ea typeface="Arial"/>
                <a:cs typeface="Arial"/>
                <a:sym typeface="Arial"/>
              </a:rPr>
              <a:t>ent.</a:t>
            </a:r>
            <a:endParaRPr/>
          </a:p>
          <a:p>
            <a:pPr marL="1163638" marR="0" lvl="0" indent="-606425" algn="l" rtl="0">
              <a:lnSpc>
                <a:spcPct val="150000"/>
              </a:lnSpc>
              <a:spcBef>
                <a:spcPts val="0"/>
              </a:spcBef>
              <a:spcAft>
                <a:spcPts val="0"/>
              </a:spcAft>
              <a:buClr>
                <a:srgbClr val="000000"/>
              </a:buClr>
              <a:buSzPts val="2400"/>
              <a:buFont typeface="Arial"/>
              <a:buAutoNum type="arabicPeriod"/>
            </a:pPr>
            <a:r>
              <a:rPr lang="en-US" sz="2400" b="0" i="0" u="none" strike="noStrike" cap="none">
                <a:solidFill>
                  <a:schemeClr val="dk1"/>
                </a:solidFill>
                <a:latin typeface="Arial"/>
                <a:ea typeface="Arial"/>
                <a:cs typeface="Arial"/>
                <a:sym typeface="Arial"/>
              </a:rPr>
              <a:t>We have used “</a:t>
            </a:r>
            <a:r>
              <a:rPr lang="en-US" sz="2400" b="1" i="0" u="none" strike="noStrike" cap="none">
                <a:solidFill>
                  <a:srgbClr val="FF0000"/>
                </a:solidFill>
                <a:latin typeface="Arial"/>
                <a:ea typeface="Arial"/>
                <a:cs typeface="Arial"/>
                <a:sym typeface="Arial"/>
              </a:rPr>
              <a:t>Streamlit</a:t>
            </a:r>
            <a:r>
              <a:rPr lang="en-US" sz="2400" b="0" i="0" u="none" strike="noStrike" cap="none">
                <a:solidFill>
                  <a:schemeClr val="dk1"/>
                </a:solidFill>
                <a:latin typeface="Arial"/>
                <a:ea typeface="Arial"/>
                <a:cs typeface="Arial"/>
                <a:sym typeface="Arial"/>
              </a:rPr>
              <a:t>” for deployment.</a:t>
            </a:r>
            <a:endParaRPr/>
          </a:p>
          <a:p>
            <a:pPr marL="1163638" marR="0" lvl="0" indent="-606425" algn="l" rtl="0">
              <a:lnSpc>
                <a:spcPct val="150000"/>
              </a:lnSpc>
              <a:spcBef>
                <a:spcPts val="0"/>
              </a:spcBef>
              <a:spcAft>
                <a:spcPts val="0"/>
              </a:spcAft>
              <a:buClr>
                <a:srgbClr val="000000"/>
              </a:buClr>
              <a:buSzPts val="2400"/>
              <a:buFont typeface="Arial"/>
              <a:buAutoNum type="arabicPeriod"/>
            </a:pPr>
            <a:r>
              <a:rPr lang="en-US" sz="2400" b="0" i="0" u="none" strike="noStrike" cap="none">
                <a:solidFill>
                  <a:schemeClr val="dk1"/>
                </a:solidFill>
                <a:latin typeface="Arial"/>
                <a:ea typeface="Arial"/>
                <a:cs typeface="Arial"/>
                <a:sym typeface="Arial"/>
              </a:rPr>
              <a:t>The model was saved in “GSP_model.sav” format, so that it can be easily loaded in the web app.</a:t>
            </a:r>
            <a:endParaRPr/>
          </a:p>
          <a:p>
            <a:pPr marL="1163638" marR="0" lvl="0" indent="-606425" algn="l" rtl="0">
              <a:lnSpc>
                <a:spcPct val="150000"/>
              </a:lnSpc>
              <a:spcBef>
                <a:spcPts val="0"/>
              </a:spcBef>
              <a:spcAft>
                <a:spcPts val="0"/>
              </a:spcAft>
              <a:buClr>
                <a:srgbClr val="000000"/>
              </a:buClr>
              <a:buSzPts val="2400"/>
              <a:buFont typeface="Arial"/>
              <a:buAutoNum type="arabicPeriod"/>
            </a:pPr>
            <a:r>
              <a:rPr lang="en-US" sz="2400" b="1" i="0" u="none" strike="noStrike" cap="none">
                <a:solidFill>
                  <a:srgbClr val="FF0000"/>
                </a:solidFill>
                <a:latin typeface="Arial"/>
                <a:ea typeface="Arial"/>
                <a:cs typeface="Arial"/>
                <a:sym typeface="Arial"/>
              </a:rPr>
              <a:t>“App.py”</a:t>
            </a:r>
            <a:r>
              <a:rPr lang="en-US" sz="2400" b="0" i="0" u="none" strike="noStrike" cap="none">
                <a:solidFill>
                  <a:schemeClr val="dk1"/>
                </a:solidFill>
                <a:latin typeface="Arial"/>
                <a:ea typeface="Arial"/>
                <a:cs typeface="Arial"/>
                <a:sym typeface="Arial"/>
              </a:rPr>
              <a:t> script with “</a:t>
            </a:r>
            <a:r>
              <a:rPr lang="en-US" sz="2400" b="1" i="0" u="none" strike="noStrike" cap="none">
                <a:solidFill>
                  <a:srgbClr val="0070C0"/>
                </a:solidFill>
                <a:latin typeface="Arial"/>
                <a:ea typeface="Arial"/>
                <a:cs typeface="Arial"/>
                <a:sym typeface="Arial"/>
              </a:rPr>
              <a:t>graft survival prediction</a:t>
            </a:r>
            <a:r>
              <a:rPr lang="en-US" sz="2400" b="0" i="0" u="none" strike="noStrike" cap="none">
                <a:solidFill>
                  <a:schemeClr val="dk1"/>
                </a:solidFill>
                <a:latin typeface="Arial"/>
                <a:ea typeface="Arial"/>
                <a:cs typeface="Arial"/>
                <a:sym typeface="Arial"/>
              </a:rPr>
              <a:t>” function is created.</a:t>
            </a:r>
            <a:endParaRPr/>
          </a:p>
          <a:p>
            <a:pPr marL="1163638" marR="0" lvl="0" indent="-606425" algn="l" rtl="0">
              <a:lnSpc>
                <a:spcPct val="150000"/>
              </a:lnSpc>
              <a:spcBef>
                <a:spcPts val="0"/>
              </a:spcBef>
              <a:spcAft>
                <a:spcPts val="0"/>
              </a:spcAft>
              <a:buClr>
                <a:srgbClr val="000000"/>
              </a:buClr>
              <a:buSzPts val="2400"/>
              <a:buFont typeface="Arial"/>
              <a:buAutoNum type="arabicPeriod"/>
            </a:pPr>
            <a:r>
              <a:rPr lang="en-US" sz="2400" b="1" i="0" u="none" strike="noStrike" cap="none">
                <a:solidFill>
                  <a:srgbClr val="0070C0"/>
                </a:solidFill>
                <a:latin typeface="Arial"/>
                <a:ea typeface="Arial"/>
                <a:cs typeface="Arial"/>
                <a:sym typeface="Arial"/>
              </a:rPr>
              <a:t>Web interface </a:t>
            </a:r>
            <a:r>
              <a:rPr lang="en-US" sz="2400" b="0" i="0" u="none" strike="noStrike" cap="none">
                <a:solidFill>
                  <a:schemeClr val="dk1"/>
                </a:solidFill>
                <a:latin typeface="Arial"/>
                <a:ea typeface="Arial"/>
                <a:cs typeface="Arial"/>
                <a:sym typeface="Arial"/>
              </a:rPr>
              <a:t>is created for getting user-input data from excel sheet.</a:t>
            </a:r>
            <a:endParaRPr/>
          </a:p>
          <a:p>
            <a:pPr marL="1163638" marR="0" lvl="0" indent="-606425" algn="l" rtl="0">
              <a:lnSpc>
                <a:spcPct val="150000"/>
              </a:lnSpc>
              <a:spcBef>
                <a:spcPts val="0"/>
              </a:spcBef>
              <a:spcAft>
                <a:spcPts val="0"/>
              </a:spcAft>
              <a:buClr>
                <a:srgbClr val="000000"/>
              </a:buClr>
              <a:buSzPts val="2400"/>
              <a:buFont typeface="Arial"/>
              <a:buAutoNum type="arabicPeriod"/>
            </a:pPr>
            <a:r>
              <a:rPr lang="en-US" sz="2400" b="0" i="0" u="none" strike="noStrike" cap="none">
                <a:solidFill>
                  <a:schemeClr val="dk1"/>
                </a:solidFill>
                <a:latin typeface="Arial"/>
                <a:ea typeface="Arial"/>
                <a:cs typeface="Arial"/>
                <a:sym typeface="Arial"/>
              </a:rPr>
              <a:t>“Button” for predicting the survival probability of the graft.</a:t>
            </a:r>
            <a:endParaRPr/>
          </a:p>
          <a:p>
            <a:pPr marL="1163638" marR="0" lvl="0" indent="-606425" algn="l" rtl="0">
              <a:lnSpc>
                <a:spcPct val="150000"/>
              </a:lnSpc>
              <a:spcBef>
                <a:spcPts val="0"/>
              </a:spcBef>
              <a:spcAft>
                <a:spcPts val="0"/>
              </a:spcAft>
              <a:buClr>
                <a:srgbClr val="000000"/>
              </a:buClr>
              <a:buSzPts val="2400"/>
              <a:buFont typeface="Arial"/>
              <a:buAutoNum type="arabicPeriod"/>
            </a:pPr>
            <a:r>
              <a:rPr lang="en-US" sz="2400" b="0" i="0" u="none" strike="noStrike" cap="none">
                <a:solidFill>
                  <a:schemeClr val="dk1"/>
                </a:solidFill>
                <a:latin typeface="Arial"/>
                <a:ea typeface="Arial"/>
                <a:cs typeface="Arial"/>
                <a:sym typeface="Arial"/>
              </a:rPr>
              <a:t>Results are analyzed for 3 timelines of 6 months, 2 years and 5 years after transplant.</a:t>
            </a:r>
            <a:endParaRPr/>
          </a:p>
          <a:p>
            <a:pPr marL="1163638" marR="0" lvl="0" indent="-606425" algn="l" rtl="0">
              <a:lnSpc>
                <a:spcPct val="150000"/>
              </a:lnSpc>
              <a:spcBef>
                <a:spcPts val="0"/>
              </a:spcBef>
              <a:spcAft>
                <a:spcPts val="0"/>
              </a:spcAft>
              <a:buClr>
                <a:srgbClr val="000000"/>
              </a:buClr>
              <a:buSzPts val="2400"/>
              <a:buFont typeface="Arial"/>
              <a:buAutoNum type="arabicPeriod"/>
            </a:pPr>
            <a:r>
              <a:rPr lang="en-US" sz="2400" b="0" i="0" u="none" strike="noStrike" cap="none">
                <a:solidFill>
                  <a:schemeClr val="dk1"/>
                </a:solidFill>
                <a:latin typeface="Arial"/>
                <a:ea typeface="Arial"/>
                <a:cs typeface="Arial"/>
                <a:sym typeface="Arial"/>
              </a:rPr>
              <a:t>A line plot is given to analyze the prediction for “survival probability” to “graft survival time (in days)”.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7"/>
          <p:cNvSpPr txBox="1">
            <a:spLocks noGrp="1"/>
          </p:cNvSpPr>
          <p:nvPr>
            <p:ph type="title"/>
          </p:nvPr>
        </p:nvSpPr>
        <p:spPr>
          <a:xfrm>
            <a:off x="241664" y="180727"/>
            <a:ext cx="11702143"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Screen shot of output </a:t>
            </a:r>
            <a:endParaRPr sz="3200" b="1">
              <a:latin typeface="Times New Roman"/>
              <a:ea typeface="Times New Roman"/>
              <a:cs typeface="Times New Roman"/>
              <a:sym typeface="Times New Roman"/>
            </a:endParaRPr>
          </a:p>
        </p:txBody>
      </p:sp>
      <p:pic>
        <p:nvPicPr>
          <p:cNvPr id="282" name="Google Shape;282;p57"/>
          <p:cNvPicPr preferRelativeResize="0"/>
          <p:nvPr/>
        </p:nvPicPr>
        <p:blipFill rotWithShape="1">
          <a:blip r:embed="rId3">
            <a:alphaModFix/>
          </a:blip>
          <a:srcRect/>
          <a:stretch/>
        </p:blipFill>
        <p:spPr>
          <a:xfrm>
            <a:off x="9580951" y="5971862"/>
            <a:ext cx="2592012" cy="805375"/>
          </a:xfrm>
          <a:prstGeom prst="rect">
            <a:avLst/>
          </a:prstGeom>
          <a:noFill/>
          <a:ln>
            <a:noFill/>
          </a:ln>
        </p:spPr>
      </p:pic>
      <p:pic>
        <p:nvPicPr>
          <p:cNvPr id="283" name="Google Shape;283;p57"/>
          <p:cNvPicPr preferRelativeResize="0"/>
          <p:nvPr/>
        </p:nvPicPr>
        <p:blipFill rotWithShape="1">
          <a:blip r:embed="rId4">
            <a:alphaModFix/>
          </a:blip>
          <a:srcRect l="23636" t="15176" r="23182" b="4884"/>
          <a:stretch/>
        </p:blipFill>
        <p:spPr>
          <a:xfrm>
            <a:off x="19037" y="962890"/>
            <a:ext cx="6483929" cy="5479473"/>
          </a:xfrm>
          <a:prstGeom prst="rect">
            <a:avLst/>
          </a:prstGeom>
          <a:noFill/>
          <a:ln>
            <a:noFill/>
          </a:ln>
        </p:spPr>
      </p:pic>
      <p:pic>
        <p:nvPicPr>
          <p:cNvPr id="284" name="Google Shape;284;p57"/>
          <p:cNvPicPr preferRelativeResize="0"/>
          <p:nvPr/>
        </p:nvPicPr>
        <p:blipFill rotWithShape="1">
          <a:blip r:embed="rId5">
            <a:alphaModFix/>
          </a:blip>
          <a:srcRect l="26817" t="17559" r="26818" b="7656"/>
          <a:stretch/>
        </p:blipFill>
        <p:spPr>
          <a:xfrm>
            <a:off x="6539345" y="865908"/>
            <a:ext cx="5652655" cy="547947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228600" y="177777"/>
            <a:ext cx="11811000" cy="535491"/>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Challenges</a:t>
            </a:r>
            <a:endParaRPr sz="3200" b="1">
              <a:latin typeface="Times New Roman"/>
              <a:ea typeface="Times New Roman"/>
              <a:cs typeface="Times New Roman"/>
              <a:sym typeface="Times New Roman"/>
            </a:endParaRPr>
          </a:p>
        </p:txBody>
      </p:sp>
      <p:pic>
        <p:nvPicPr>
          <p:cNvPr id="290" name="Google Shape;290;p29"/>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291" name="Google Shape;291;p29"/>
          <p:cNvSpPr txBox="1"/>
          <p:nvPr/>
        </p:nvSpPr>
        <p:spPr>
          <a:xfrm>
            <a:off x="361356" y="853782"/>
            <a:ext cx="11428861" cy="224196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Data Collection is itself a big task in such healthcare application projects</a:t>
            </a:r>
            <a:endParaRPr/>
          </a:p>
          <a:p>
            <a:pPr marL="285750" marR="0" lvl="0" indent="-133350" algn="l" rtl="0">
              <a:lnSpc>
                <a:spcPct val="15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Model should be more robust to the new data, which can be achieve by combining more survival machine learning algorithms with the existing one.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1"/>
          <p:cNvSpPr txBox="1">
            <a:spLocks noGrp="1"/>
          </p:cNvSpPr>
          <p:nvPr>
            <p:ph type="title"/>
          </p:nvPr>
        </p:nvSpPr>
        <p:spPr>
          <a:xfrm>
            <a:off x="155575" y="116579"/>
            <a:ext cx="11880850" cy="535500"/>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Future Scope</a:t>
            </a:r>
            <a:endParaRPr sz="3200" b="1">
              <a:latin typeface="Times New Roman"/>
              <a:ea typeface="Times New Roman"/>
              <a:cs typeface="Times New Roman"/>
              <a:sym typeface="Times New Roman"/>
            </a:endParaRPr>
          </a:p>
        </p:txBody>
      </p:sp>
      <p:sp>
        <p:nvSpPr>
          <p:cNvPr id="298" name="Google Shape;298;p31" descr="Future Scope Clipart - Man With Binoculars Png - Free Transparent PNG  Clipart Images Download"/>
          <p:cNvSpPr/>
          <p:nvPr/>
        </p:nvSpPr>
        <p:spPr>
          <a:xfrm>
            <a:off x="155575" y="-144461"/>
            <a:ext cx="304800" cy="304801"/>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299" name="Google Shape;299;p31"/>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300" name="Google Shape;300;p31"/>
          <p:cNvSpPr txBox="1"/>
          <p:nvPr/>
        </p:nvSpPr>
        <p:spPr>
          <a:xfrm>
            <a:off x="852256" y="1313895"/>
            <a:ext cx="10515600" cy="445795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We have considered the data for </a:t>
            </a:r>
            <a:r>
              <a:rPr lang="en-US" sz="2400" b="1" i="0" u="none" strike="noStrike" cap="none">
                <a:solidFill>
                  <a:srgbClr val="0070C0"/>
                </a:solidFill>
                <a:latin typeface="Times New Roman"/>
                <a:ea typeface="Times New Roman"/>
                <a:cs typeface="Times New Roman"/>
                <a:sym typeface="Times New Roman"/>
              </a:rPr>
              <a:t>the recent five years</a:t>
            </a:r>
            <a:r>
              <a:rPr lang="en-US" sz="2400" b="0" i="0" u="none" strike="noStrike" cap="none">
                <a:solidFill>
                  <a:srgbClr val="000000"/>
                </a:solidFill>
                <a:latin typeface="Times New Roman"/>
                <a:ea typeface="Times New Roman"/>
                <a:cs typeface="Times New Roman"/>
                <a:sym typeface="Times New Roman"/>
              </a:rPr>
              <a:t>. </a:t>
            </a:r>
            <a:endParaRPr/>
          </a:p>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Considering the humungous development in technology and surgery practices, it is recommended for further automation using </a:t>
            </a:r>
            <a:r>
              <a:rPr lang="en-US" sz="2400" b="1" i="0" u="none" strike="noStrike" cap="none">
                <a:solidFill>
                  <a:srgbClr val="FF0000"/>
                </a:solidFill>
                <a:latin typeface="Times New Roman"/>
                <a:ea typeface="Times New Roman"/>
                <a:cs typeface="Times New Roman"/>
                <a:sym typeface="Times New Roman"/>
              </a:rPr>
              <a:t>MLOps (CI/CD/CT)</a:t>
            </a:r>
            <a:r>
              <a:rPr lang="en-US" sz="2400" b="0" i="0" u="none" strike="noStrike" cap="none">
                <a:solidFill>
                  <a:srgbClr val="000000"/>
                </a:solidFill>
                <a:latin typeface="Times New Roman"/>
                <a:ea typeface="Times New Roman"/>
                <a:cs typeface="Times New Roman"/>
                <a:sym typeface="Times New Roman"/>
              </a:rPr>
              <a:t>. </a:t>
            </a:r>
            <a:endParaRPr/>
          </a:p>
          <a:p>
            <a:pPr marL="285750" marR="0" lvl="0" indent="-285750" algn="l" rtl="0">
              <a:lnSpc>
                <a:spcPct val="150000"/>
              </a:lnSpc>
              <a:spcBef>
                <a:spcPts val="0"/>
              </a:spcBef>
              <a:spcAft>
                <a:spcPts val="0"/>
              </a:spcAft>
              <a:buClr>
                <a:srgbClr val="000000"/>
              </a:buClr>
              <a:buSzPts val="2400"/>
              <a:buFont typeface="Arial"/>
              <a:buChar char="•"/>
            </a:pPr>
            <a:r>
              <a:rPr lang="en-US" sz="2400" b="1" i="0" u="none" strike="noStrike" cap="none">
                <a:solidFill>
                  <a:srgbClr val="000000"/>
                </a:solidFill>
                <a:latin typeface="Times New Roman"/>
                <a:ea typeface="Times New Roman"/>
                <a:cs typeface="Times New Roman"/>
                <a:sym typeface="Times New Roman"/>
              </a:rPr>
              <a:t>Other semi-parametric and ensemble models</a:t>
            </a:r>
            <a:r>
              <a:rPr lang="en-US" sz="2400" b="0" i="0" u="none" strike="noStrike" cap="none">
                <a:solidFill>
                  <a:srgbClr val="000000"/>
                </a:solidFill>
                <a:latin typeface="Times New Roman"/>
                <a:ea typeface="Times New Roman"/>
                <a:cs typeface="Times New Roman"/>
                <a:sym typeface="Times New Roman"/>
              </a:rPr>
              <a:t> may yield better results. So there is scope for </a:t>
            </a:r>
            <a:r>
              <a:rPr lang="en-US" sz="2400" b="1" i="0" u="none" strike="noStrike" cap="none">
                <a:solidFill>
                  <a:srgbClr val="000000"/>
                </a:solidFill>
                <a:latin typeface="Times New Roman"/>
                <a:ea typeface="Times New Roman"/>
                <a:cs typeface="Times New Roman"/>
                <a:sym typeface="Times New Roman"/>
              </a:rPr>
              <a:t>further research on these models</a:t>
            </a:r>
            <a:r>
              <a:rPr lang="en-US" sz="2400" b="0" i="0" u="none" strike="noStrike" cap="none">
                <a:solidFill>
                  <a:srgbClr val="000000"/>
                </a:solidFill>
                <a:latin typeface="Times New Roman"/>
                <a:ea typeface="Times New Roman"/>
                <a:cs typeface="Times New Roman"/>
                <a:sym typeface="Times New Roman"/>
              </a:rPr>
              <a:t>.</a:t>
            </a:r>
            <a:endParaRPr/>
          </a:p>
          <a:p>
            <a:pPr marL="285750" marR="0" lvl="0" indent="-285750" algn="l" rtl="0">
              <a:lnSpc>
                <a:spcPct val="15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The </a:t>
            </a:r>
            <a:r>
              <a:rPr lang="en-US" sz="2400" b="1" i="0" u="none" strike="noStrike" cap="none">
                <a:solidFill>
                  <a:srgbClr val="0070C0"/>
                </a:solidFill>
                <a:latin typeface="Times New Roman"/>
                <a:ea typeface="Times New Roman"/>
                <a:cs typeface="Times New Roman"/>
                <a:sym typeface="Times New Roman"/>
              </a:rPr>
              <a:t>relationship between the variables </a:t>
            </a:r>
            <a:r>
              <a:rPr lang="en-US" sz="2400" b="0" i="0" u="none" strike="noStrike" cap="none">
                <a:solidFill>
                  <a:srgbClr val="000000"/>
                </a:solidFill>
                <a:latin typeface="Times New Roman"/>
                <a:ea typeface="Times New Roman"/>
                <a:cs typeface="Times New Roman"/>
                <a:sym typeface="Times New Roman"/>
              </a:rPr>
              <a:t>should be considered while feature addition. Such that, the model is better trained. </a:t>
            </a:r>
            <a:endParaRPr/>
          </a:p>
          <a:p>
            <a:pPr marL="285750" marR="0" lvl="0" indent="-133350" algn="l" rtl="0">
              <a:lnSpc>
                <a:spcPct val="15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76200" y="115403"/>
            <a:ext cx="10744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Queries ?  </a:t>
            </a:r>
            <a:endParaRPr sz="3200" b="1">
              <a:latin typeface="Times New Roman"/>
              <a:ea typeface="Times New Roman"/>
              <a:cs typeface="Times New Roman"/>
              <a:sym typeface="Times New Roman"/>
            </a:endParaRPr>
          </a:p>
        </p:txBody>
      </p:sp>
      <p:pic>
        <p:nvPicPr>
          <p:cNvPr id="307" name="Google Shape;307;p33"/>
          <p:cNvPicPr preferRelativeResize="0"/>
          <p:nvPr/>
        </p:nvPicPr>
        <p:blipFill rotWithShape="1">
          <a:blip r:embed="rId3">
            <a:alphaModFix/>
          </a:blip>
          <a:srcRect/>
          <a:stretch/>
        </p:blipFill>
        <p:spPr>
          <a:xfrm>
            <a:off x="2486998" y="1168646"/>
            <a:ext cx="7218003" cy="4520707"/>
          </a:xfrm>
          <a:prstGeom prst="rect">
            <a:avLst/>
          </a:prstGeom>
          <a:noFill/>
          <a:ln>
            <a:noFill/>
          </a:ln>
        </p:spPr>
      </p:pic>
      <p:pic>
        <p:nvPicPr>
          <p:cNvPr id="308" name="Google Shape;308;p33"/>
          <p:cNvPicPr preferRelativeResize="0"/>
          <p:nvPr/>
        </p:nvPicPr>
        <p:blipFill rotWithShape="1">
          <a:blip r:embed="rId4">
            <a:alphaModFix/>
          </a:blip>
          <a:srcRect/>
          <a:stretch/>
        </p:blipFill>
        <p:spPr>
          <a:xfrm>
            <a:off x="9580951" y="5971862"/>
            <a:ext cx="2592012" cy="805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61"/>
          <p:cNvSpPr txBox="1"/>
          <p:nvPr/>
        </p:nvSpPr>
        <p:spPr>
          <a:xfrm>
            <a:off x="277091" y="305090"/>
            <a:ext cx="11637818" cy="60529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FF0000"/>
                </a:solidFill>
                <a:latin typeface="Calibri"/>
                <a:ea typeface="Calibri"/>
                <a:cs typeface="Calibri"/>
                <a:sym typeface="Calibri"/>
              </a:rPr>
              <a:t>PROJECT REFERENCES</a:t>
            </a:r>
            <a:endParaRPr sz="2800" b="1" i="0" u="none" strike="noStrike" cap="none">
              <a:solidFill>
                <a:srgbClr val="FF0000"/>
              </a:solidFill>
              <a:latin typeface="Arial"/>
              <a:ea typeface="Arial"/>
              <a:cs typeface="Arial"/>
              <a:sym typeface="Arial"/>
            </a:endParaRPr>
          </a:p>
          <a:p>
            <a:pPr marL="0" marR="0" lvl="0" indent="0" algn="l" rtl="0">
              <a:lnSpc>
                <a:spcPct val="150000"/>
              </a:lnSpc>
              <a:spcBef>
                <a:spcPts val="1200"/>
              </a:spcBef>
              <a:spcAft>
                <a:spcPts val="0"/>
              </a:spcAft>
              <a:buNone/>
            </a:pPr>
            <a:r>
              <a:rPr lang="en-US" sz="1400" b="0" i="0" u="sng" strike="noStrike" cap="none">
                <a:solidFill>
                  <a:srgbClr val="0000FF"/>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https://www.sciencedirect.com/science/article/abs/pii/S0957417421006679</a:t>
            </a:r>
            <a:endParaRPr sz="1400" b="0" i="0" u="sng" strike="noStrike" cap="none">
              <a:solidFill>
                <a:srgbClr val="0000FF"/>
              </a:solidFill>
              <a:latin typeface="Calibri"/>
              <a:ea typeface="Calibri"/>
              <a:cs typeface="Calibri"/>
              <a:sym typeface="Calibri"/>
            </a:endParaRPr>
          </a:p>
          <a:p>
            <a:pPr marL="0" marR="0" lvl="0" indent="0" algn="l" rtl="0">
              <a:lnSpc>
                <a:spcPct val="150000"/>
              </a:lnSpc>
              <a:spcBef>
                <a:spcPts val="1000"/>
              </a:spcBef>
              <a:spcAft>
                <a:spcPts val="0"/>
              </a:spcAft>
              <a:buNone/>
            </a:pPr>
            <a:r>
              <a:rPr lang="en-US" sz="1400" b="0" i="0" u="sng" strike="noStrike" cap="none">
                <a:solidFill>
                  <a:srgbClr val="0000FF"/>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https://link.springer.com/article/10.1007/s40472-021-00336-z</a:t>
            </a:r>
            <a:endParaRPr sz="1400" b="0" i="0" u="sng" strike="noStrike" cap="none">
              <a:solidFill>
                <a:srgbClr val="0000FF"/>
              </a:solidFill>
              <a:latin typeface="Calibri"/>
              <a:ea typeface="Calibri"/>
              <a:cs typeface="Calibri"/>
              <a:sym typeface="Calibri"/>
            </a:endParaRPr>
          </a:p>
          <a:p>
            <a:pPr marL="0" marR="0" lvl="0" indent="0" algn="l" rtl="0">
              <a:lnSpc>
                <a:spcPct val="150000"/>
              </a:lnSpc>
              <a:spcBef>
                <a:spcPts val="1000"/>
              </a:spcBef>
              <a:spcAft>
                <a:spcPts val="0"/>
              </a:spcAft>
              <a:buNone/>
            </a:pPr>
            <a:r>
              <a:rPr lang="en-US" sz="1400" b="0" i="0" u="sng" strike="noStrike" cap="none">
                <a:solidFill>
                  <a:srgbClr val="0000FF"/>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https://www.ncbi.nlm.nih.gov/pmc/articles/PMC8290997/</a:t>
            </a:r>
            <a:endParaRPr sz="1400" b="0" i="0" u="sng" strike="noStrike" cap="none">
              <a:solidFill>
                <a:srgbClr val="0000FF"/>
              </a:solidFill>
              <a:latin typeface="Calibri"/>
              <a:ea typeface="Calibri"/>
              <a:cs typeface="Calibri"/>
              <a:sym typeface="Calibri"/>
            </a:endParaRPr>
          </a:p>
          <a:p>
            <a:pPr marL="0" marR="0" lvl="0" indent="0" algn="l" rtl="0">
              <a:lnSpc>
                <a:spcPct val="150000"/>
              </a:lnSpc>
              <a:spcBef>
                <a:spcPts val="1000"/>
              </a:spcBef>
              <a:spcAft>
                <a:spcPts val="0"/>
              </a:spcAft>
              <a:buNone/>
            </a:pPr>
            <a:r>
              <a:rPr lang="en-US" sz="1400" b="0" i="0" u="sng" strike="noStrike" cap="none">
                <a:solidFill>
                  <a:srgbClr val="0000FF"/>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https://link.springer.com/article/10.1186/s12911-015-0206-y</a:t>
            </a:r>
            <a:endParaRPr sz="1400" b="0" i="0" u="sng" strike="noStrike" cap="none">
              <a:solidFill>
                <a:srgbClr val="0000FF"/>
              </a:solidFill>
              <a:latin typeface="Calibri"/>
              <a:ea typeface="Calibri"/>
              <a:cs typeface="Calibri"/>
              <a:sym typeface="Calibri"/>
            </a:endParaRPr>
          </a:p>
          <a:p>
            <a:pPr marL="0" marR="0" lvl="0" indent="0" algn="l" rtl="0">
              <a:lnSpc>
                <a:spcPct val="150000"/>
              </a:lnSpc>
              <a:spcBef>
                <a:spcPts val="1000"/>
              </a:spcBef>
              <a:spcAft>
                <a:spcPts val="0"/>
              </a:spcAft>
              <a:buNone/>
            </a:pPr>
            <a:r>
              <a:rPr lang="en-US" sz="1400" b="0" i="0" u="sng" strike="noStrike" cap="none">
                <a:solidFill>
                  <a:srgbClr val="0000FF"/>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https://arxiv.org/abs/1705.10245</a:t>
            </a:r>
            <a:endParaRPr sz="1400" b="0" i="0" u="sng" strike="noStrike" cap="none">
              <a:solidFill>
                <a:srgbClr val="0000FF"/>
              </a:solidFill>
              <a:latin typeface="Calibri"/>
              <a:ea typeface="Calibri"/>
              <a:cs typeface="Calibri"/>
              <a:sym typeface="Calibri"/>
            </a:endParaRPr>
          </a:p>
          <a:p>
            <a:pPr marL="0" marR="0" lvl="0" indent="0" algn="l" rtl="0">
              <a:lnSpc>
                <a:spcPct val="150000"/>
              </a:lnSpc>
              <a:spcBef>
                <a:spcPts val="1000"/>
              </a:spcBef>
              <a:spcAft>
                <a:spcPts val="0"/>
              </a:spcAft>
              <a:buNone/>
            </a:pPr>
            <a:r>
              <a:rPr lang="en-US" sz="1400" b="0" i="0" u="sng" strike="noStrike" cap="none">
                <a:solidFill>
                  <a:srgbClr val="0000FF"/>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https://journals.plos.org/plosone/article?id=10.1371/journal.pone.0209068</a:t>
            </a:r>
            <a:endParaRPr sz="1400" b="0" i="0" u="sng" strike="noStrike" cap="none">
              <a:solidFill>
                <a:srgbClr val="0000FF"/>
              </a:solidFill>
              <a:latin typeface="Calibri"/>
              <a:ea typeface="Calibri"/>
              <a:cs typeface="Calibri"/>
              <a:sym typeface="Calibri"/>
            </a:endParaRPr>
          </a:p>
          <a:p>
            <a:pPr marL="0" marR="0" lvl="0" indent="0" algn="l" rtl="0">
              <a:lnSpc>
                <a:spcPct val="150000"/>
              </a:lnSpc>
              <a:spcBef>
                <a:spcPts val="1000"/>
              </a:spcBef>
              <a:spcAft>
                <a:spcPts val="0"/>
              </a:spcAft>
              <a:buNone/>
            </a:pPr>
            <a:r>
              <a:rPr lang="en-US" sz="1400" b="0" i="0" u="sng" strike="noStrike" cap="none">
                <a:solidFill>
                  <a:srgbClr val="0000FF"/>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https://dalspace.library.dal.ca/handle/10222/78655</a:t>
            </a:r>
            <a:endParaRPr sz="1400" b="0" i="0" u="sng" strike="noStrike" cap="none">
              <a:solidFill>
                <a:srgbClr val="0000FF"/>
              </a:solidFill>
              <a:latin typeface="Calibri"/>
              <a:ea typeface="Calibri"/>
              <a:cs typeface="Calibri"/>
              <a:sym typeface="Calibri"/>
            </a:endParaRPr>
          </a:p>
          <a:p>
            <a:pPr marL="0" marR="0" lvl="0" indent="0" algn="l" rtl="0">
              <a:lnSpc>
                <a:spcPct val="150000"/>
              </a:lnSpc>
              <a:spcBef>
                <a:spcPts val="1000"/>
              </a:spcBef>
              <a:spcAft>
                <a:spcPts val="0"/>
              </a:spcAft>
              <a:buNone/>
            </a:pPr>
            <a:r>
              <a:rPr lang="en-US" sz="1400" b="0" i="0" u="sng" strike="noStrike" cap="none">
                <a:solidFill>
                  <a:srgbClr val="0000FF"/>
                </a:solidFill>
                <a:latin typeface="Calibri"/>
                <a:ea typeface="Calibri"/>
                <a:cs typeface="Calibri"/>
                <a:sym typeface="Calibri"/>
                <a:hlinkClick r:id="rId10">
                  <a:extLst>
                    <a:ext uri="{A12FA001-AC4F-418D-AE19-62706E023703}">
                      <ahyp:hlinkClr xmlns:ahyp="http://schemas.microsoft.com/office/drawing/2018/hyperlinkcolor" val="tx"/>
                    </a:ext>
                  </a:extLst>
                </a:hlinkClick>
              </a:rPr>
              <a:t>https://scikit-survival.readthedocs.io/en/stable/user_guide/random-survival-forest.html</a:t>
            </a:r>
            <a:endParaRPr sz="1400" b="0" i="0" u="sng" strike="noStrike" cap="none">
              <a:solidFill>
                <a:srgbClr val="0000FF"/>
              </a:solidFill>
              <a:latin typeface="Calibri"/>
              <a:ea typeface="Calibri"/>
              <a:cs typeface="Calibri"/>
              <a:sym typeface="Calibri"/>
            </a:endParaRPr>
          </a:p>
          <a:p>
            <a:pPr marL="0" marR="0" lvl="0" indent="0" algn="l" rtl="0">
              <a:lnSpc>
                <a:spcPct val="150000"/>
              </a:lnSpc>
              <a:spcBef>
                <a:spcPts val="1000"/>
              </a:spcBef>
              <a:spcAft>
                <a:spcPts val="0"/>
              </a:spcAft>
              <a:buNone/>
            </a:pPr>
            <a:r>
              <a:rPr lang="en-US" sz="1400" b="0" i="0" u="sng" strike="noStrike" cap="none">
                <a:solidFill>
                  <a:srgbClr val="0000FF"/>
                </a:solidFill>
                <a:latin typeface="Calibri"/>
                <a:ea typeface="Calibri"/>
                <a:cs typeface="Calibri"/>
                <a:sym typeface="Calibri"/>
                <a:hlinkClick r:id="rId11">
                  <a:extLst>
                    <a:ext uri="{A12FA001-AC4F-418D-AE19-62706E023703}">
                      <ahyp:hlinkClr xmlns:ahyp="http://schemas.microsoft.com/office/drawing/2018/hyperlinkcolor" val="tx"/>
                    </a:ext>
                  </a:extLst>
                </a:hlinkClick>
              </a:rPr>
              <a:t>https://imbalanced-learn.org/dev/references/generated/imblearn.over_sampling.SMOTENC.html</a:t>
            </a:r>
            <a:endParaRPr sz="1400" b="0" i="0" u="sng" strike="noStrike" cap="none">
              <a:solidFill>
                <a:srgbClr val="0000FF"/>
              </a:solidFill>
              <a:latin typeface="Calibri"/>
              <a:ea typeface="Calibri"/>
              <a:cs typeface="Calibri"/>
              <a:sym typeface="Calibri"/>
            </a:endParaRPr>
          </a:p>
          <a:p>
            <a:pPr marL="0" marR="0" lvl="0" indent="0" algn="l" rtl="0">
              <a:lnSpc>
                <a:spcPct val="150000"/>
              </a:lnSpc>
              <a:spcBef>
                <a:spcPts val="1000"/>
              </a:spcBef>
              <a:spcAft>
                <a:spcPts val="0"/>
              </a:spcAft>
              <a:buNone/>
            </a:pPr>
            <a:r>
              <a:rPr lang="en-US" sz="1400" b="0" i="0" u="sng" strike="noStrike" cap="none">
                <a:solidFill>
                  <a:srgbClr val="0000FF"/>
                </a:solidFill>
                <a:latin typeface="Calibri"/>
                <a:ea typeface="Calibri"/>
                <a:cs typeface="Calibri"/>
                <a:sym typeface="Calibri"/>
                <a:hlinkClick r:id="rId12">
                  <a:extLst>
                    <a:ext uri="{A12FA001-AC4F-418D-AE19-62706E023703}">
                      <ahyp:hlinkClr xmlns:ahyp="http://schemas.microsoft.com/office/drawing/2018/hyperlinkcolor" val="tx"/>
                    </a:ext>
                  </a:extLst>
                </a:hlinkClick>
              </a:rPr>
              <a:t>https://lifelines.readthedocs.io/en/latest/Survival%20Regression.html</a:t>
            </a:r>
            <a:endParaRPr sz="1400" b="0" i="0" u="sng" strike="noStrike" cap="none">
              <a:solidFill>
                <a:srgbClr val="0000FF"/>
              </a:solidFill>
              <a:latin typeface="Calibri"/>
              <a:ea typeface="Calibri"/>
              <a:cs typeface="Calibri"/>
              <a:sym typeface="Calibri"/>
            </a:endParaRPr>
          </a:p>
          <a:p>
            <a:pPr marL="0" marR="0" lvl="0" indent="0" algn="l" rtl="0">
              <a:lnSpc>
                <a:spcPct val="150000"/>
              </a:lnSpc>
              <a:spcBef>
                <a:spcPts val="1000"/>
              </a:spcBef>
              <a:spcAft>
                <a:spcPts val="0"/>
              </a:spcAft>
              <a:buNone/>
            </a:pPr>
            <a:r>
              <a:rPr lang="en-US" sz="1400" b="0" i="0" u="sng" strike="noStrike" cap="none">
                <a:solidFill>
                  <a:srgbClr val="0000FF"/>
                </a:solidFill>
                <a:latin typeface="Calibri"/>
                <a:ea typeface="Calibri"/>
                <a:cs typeface="Calibri"/>
                <a:sym typeface="Calibri"/>
                <a:hlinkClick r:id="rId13">
                  <a:extLst>
                    <a:ext uri="{A12FA001-AC4F-418D-AE19-62706E023703}">
                      <ahyp:hlinkClr xmlns:ahyp="http://schemas.microsoft.com/office/drawing/2018/hyperlinkcolor" val="tx"/>
                    </a:ext>
                  </a:extLst>
                </a:hlinkClick>
              </a:rPr>
              <a:t>https://www.ncbi.nlm.nih.gov/pmc/articles/PMC8433864/</a:t>
            </a:r>
            <a:endParaRPr sz="1400" b="0" i="0" u="sng" strike="noStrike" cap="none">
              <a:solidFill>
                <a:srgbClr val="0000FF"/>
              </a:solidFill>
              <a:latin typeface="Calibri"/>
              <a:ea typeface="Calibri"/>
              <a:cs typeface="Calibri"/>
              <a:sym typeface="Calibri"/>
            </a:endParaRPr>
          </a:p>
          <a:p>
            <a:pPr marL="0" marR="0" lvl="0" indent="0" algn="l" rtl="0">
              <a:lnSpc>
                <a:spcPct val="150000"/>
              </a:lnSpc>
              <a:spcBef>
                <a:spcPts val="0"/>
              </a:spcBef>
              <a:spcAft>
                <a:spcPts val="0"/>
              </a:spcAft>
              <a:buNone/>
            </a:pPr>
            <a:r>
              <a:rPr lang="en-US" sz="1400" b="0" i="0" u="sng" strike="noStrike" cap="none">
                <a:solidFill>
                  <a:srgbClr val="0000FF"/>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https://openai.com/blog/chatgpt/</a:t>
            </a:r>
            <a:endParaRPr sz="1400" b="0" i="0" u="sng" strike="noStrike" cap="none">
              <a:solidFill>
                <a:srgbClr val="0000FF"/>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260685" y="177860"/>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p:txBody>
      </p:sp>
      <p:pic>
        <p:nvPicPr>
          <p:cNvPr id="121" name="Google Shape;121;p4"/>
          <p:cNvPicPr preferRelativeResize="0"/>
          <p:nvPr/>
        </p:nvPicPr>
        <p:blipFill rotWithShape="1">
          <a:blip r:embed="rId3">
            <a:alphaModFix/>
          </a:blip>
          <a:srcRect/>
          <a:stretch/>
        </p:blipFill>
        <p:spPr>
          <a:xfrm>
            <a:off x="9915533" y="6151968"/>
            <a:ext cx="2276467" cy="706033"/>
          </a:xfrm>
          <a:prstGeom prst="rect">
            <a:avLst/>
          </a:prstGeom>
          <a:noFill/>
          <a:ln>
            <a:noFill/>
          </a:ln>
        </p:spPr>
      </p:pic>
      <p:sp>
        <p:nvSpPr>
          <p:cNvPr id="122" name="Google Shape;122;p4"/>
          <p:cNvSpPr txBox="1"/>
          <p:nvPr/>
        </p:nvSpPr>
        <p:spPr>
          <a:xfrm>
            <a:off x="361407" y="5390605"/>
            <a:ext cx="2455816" cy="89248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3" name="Google Shape;123;p4"/>
          <p:cNvSpPr txBox="1"/>
          <p:nvPr/>
        </p:nvSpPr>
        <p:spPr>
          <a:xfrm>
            <a:off x="4066905" y="5226841"/>
            <a:ext cx="2455816" cy="89248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4" name="Google Shape;124;p4"/>
          <p:cNvSpPr txBox="1"/>
          <p:nvPr/>
        </p:nvSpPr>
        <p:spPr>
          <a:xfrm>
            <a:off x="8138162" y="5248612"/>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5" name="Google Shape;125;p4"/>
          <p:cNvSpPr txBox="1"/>
          <p:nvPr/>
        </p:nvSpPr>
        <p:spPr>
          <a:xfrm>
            <a:off x="8151225" y="5300864"/>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6" name="Google Shape;126;p4"/>
          <p:cNvSpPr txBox="1"/>
          <p:nvPr/>
        </p:nvSpPr>
        <p:spPr>
          <a:xfrm>
            <a:off x="8216538" y="5198931"/>
            <a:ext cx="2455816" cy="89248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7" name="Google Shape;127;p4"/>
          <p:cNvSpPr txBox="1">
            <a:spLocks noGrp="1"/>
          </p:cNvSpPr>
          <p:nvPr>
            <p:ph type="sldNum" idx="12"/>
          </p:nvPr>
        </p:nvSpPr>
        <p:spPr>
          <a:xfrm>
            <a:off x="11698546" y="6504984"/>
            <a:ext cx="390525" cy="287286"/>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28" name="Google Shape;128;p4"/>
          <p:cNvSpPr txBox="1"/>
          <p:nvPr/>
        </p:nvSpPr>
        <p:spPr>
          <a:xfrm>
            <a:off x="4371144" y="3059668"/>
            <a:ext cx="4303200" cy="130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300" b="0" i="0" u="none" strike="noStrike" cap="none">
                <a:solidFill>
                  <a:srgbClr val="000000"/>
                </a:solidFill>
                <a:latin typeface="Times New Roman"/>
                <a:ea typeface="Times New Roman"/>
                <a:cs typeface="Times New Roman"/>
                <a:sym typeface="Times New Roman"/>
              </a:rPr>
              <a:t>Name: Gabbeta Vamshi</a:t>
            </a:r>
            <a:endParaRPr sz="2300"/>
          </a:p>
          <a:p>
            <a:pPr marL="0" marR="0" lvl="0" indent="0" algn="l" rtl="0">
              <a:lnSpc>
                <a:spcPct val="100000"/>
              </a:lnSpc>
              <a:spcBef>
                <a:spcPts val="0"/>
              </a:spcBef>
              <a:spcAft>
                <a:spcPts val="0"/>
              </a:spcAft>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Linkedin</a:t>
            </a:r>
            <a:r>
              <a:rPr lang="en-US" sz="1400" b="0" i="0" u="none" strike="noStrike" cap="none">
                <a:solidFill>
                  <a:srgbClr val="000000"/>
                </a:solidFill>
                <a:latin typeface="Arial"/>
                <a:ea typeface="Arial"/>
                <a:cs typeface="Arial"/>
                <a:sym typeface="Arial"/>
              </a:rPr>
              <a:t>: https://www.linkedin.com/in/gabbeta-vamshi-27a373159/</a:t>
            </a:r>
            <a:endParaRPr/>
          </a:p>
        </p:txBody>
      </p:sp>
      <p:pic>
        <p:nvPicPr>
          <p:cNvPr id="129" name="Google Shape;129;p4"/>
          <p:cNvPicPr preferRelativeResize="0"/>
          <p:nvPr/>
        </p:nvPicPr>
        <p:blipFill rotWithShape="1">
          <a:blip r:embed="rId5">
            <a:alphaModFix/>
          </a:blip>
          <a:srcRect/>
          <a:stretch/>
        </p:blipFill>
        <p:spPr>
          <a:xfrm>
            <a:off x="1887040" y="2493984"/>
            <a:ext cx="2002667" cy="27118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gf3a8d4be09_2_180"/>
          <p:cNvSpPr txBox="1">
            <a:spLocks noGrp="1"/>
          </p:cNvSpPr>
          <p:nvPr>
            <p:ph type="title"/>
          </p:nvPr>
        </p:nvSpPr>
        <p:spPr>
          <a:xfrm>
            <a:off x="163285" y="172012"/>
            <a:ext cx="11866864" cy="535500"/>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35" name="Google Shape;135;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pic>
        <p:nvPicPr>
          <p:cNvPr id="136" name="Google Shape;136;gf3a8d4be09_2_180"/>
          <p:cNvPicPr preferRelativeResize="0"/>
          <p:nvPr/>
        </p:nvPicPr>
        <p:blipFill rotWithShape="1">
          <a:blip r:embed="rId3">
            <a:alphaModFix/>
          </a:blip>
          <a:srcRect/>
          <a:stretch/>
        </p:blipFill>
        <p:spPr>
          <a:xfrm>
            <a:off x="9599989" y="6038978"/>
            <a:ext cx="2592012" cy="805375"/>
          </a:xfrm>
          <a:prstGeom prst="rect">
            <a:avLst/>
          </a:prstGeom>
          <a:noFill/>
          <a:ln>
            <a:noFill/>
          </a:ln>
        </p:spPr>
      </p:pic>
      <p:sp>
        <p:nvSpPr>
          <p:cNvPr id="137" name="Google Shape;137;gf3a8d4be09_2_180"/>
          <p:cNvSpPr txBox="1"/>
          <p:nvPr/>
        </p:nvSpPr>
        <p:spPr>
          <a:xfrm>
            <a:off x="1699341" y="881574"/>
            <a:ext cx="6017646" cy="517064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latin typeface="Times New Roman"/>
                <a:ea typeface="Times New Roman"/>
                <a:cs typeface="Times New Roman"/>
                <a:sym typeface="Times New Roman"/>
              </a:rPr>
              <a:t>Project Overview and Scope</a:t>
            </a:r>
            <a:endParaRPr/>
          </a:p>
          <a:p>
            <a:pPr marL="285750" marR="0" lvl="0" indent="-285750" algn="l"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latin typeface="Times New Roman"/>
                <a:ea typeface="Times New Roman"/>
                <a:cs typeface="Times New Roman"/>
                <a:sym typeface="Times New Roman"/>
              </a:rPr>
              <a:t>Project Goals and Objectives</a:t>
            </a:r>
            <a:endParaRPr/>
          </a:p>
          <a:p>
            <a:pPr marL="285750" marR="0" lvl="0" indent="-285750" algn="l"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latin typeface="Times New Roman"/>
                <a:ea typeface="Times New Roman"/>
                <a:cs typeface="Times New Roman"/>
                <a:sym typeface="Times New Roman"/>
              </a:rPr>
              <a:t>CRISP-ML(Q) Methodology</a:t>
            </a:r>
            <a:endParaRPr/>
          </a:p>
          <a:p>
            <a:pPr marL="285750" marR="0" lvl="0" indent="-285750" algn="l"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latin typeface="Times New Roman"/>
                <a:ea typeface="Times New Roman"/>
                <a:cs typeface="Times New Roman"/>
                <a:sym typeface="Times New Roman"/>
              </a:rPr>
              <a:t>Technical Stack</a:t>
            </a:r>
            <a:endParaRPr/>
          </a:p>
          <a:p>
            <a:pPr marL="285750" marR="0" lvl="0" indent="-285750" algn="l"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latin typeface="Times New Roman"/>
                <a:ea typeface="Times New Roman"/>
                <a:cs typeface="Times New Roman"/>
                <a:sym typeface="Times New Roman"/>
              </a:rPr>
              <a:t>Project Architecture</a:t>
            </a:r>
            <a:endParaRPr/>
          </a:p>
          <a:p>
            <a:pPr marL="285750" marR="0" lvl="0" indent="-285750" algn="l"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latin typeface="Times New Roman"/>
                <a:ea typeface="Times New Roman"/>
                <a:cs typeface="Times New Roman"/>
                <a:sym typeface="Times New Roman"/>
              </a:rPr>
              <a:t>Data Collection and Understanding</a:t>
            </a:r>
            <a:endParaRPr/>
          </a:p>
          <a:p>
            <a:pPr marL="285750" marR="0" lvl="0" indent="-285750" algn="l"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latin typeface="Times New Roman"/>
                <a:ea typeface="Times New Roman"/>
                <a:cs typeface="Times New Roman"/>
                <a:sym typeface="Times New Roman"/>
              </a:rPr>
              <a:t>Data Dictionary</a:t>
            </a:r>
            <a:endParaRPr/>
          </a:p>
          <a:p>
            <a:pPr marL="285750" marR="0" lvl="0" indent="-285750" algn="l"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latin typeface="Times New Roman"/>
                <a:ea typeface="Times New Roman"/>
                <a:cs typeface="Times New Roman"/>
                <a:sym typeface="Times New Roman"/>
              </a:rPr>
              <a:t>Exploratory Data Analysis (EDA) and Data Visualization</a:t>
            </a:r>
            <a:endParaRPr/>
          </a:p>
          <a:p>
            <a:pPr marL="285750" marR="0" lvl="0" indent="-285750" algn="l"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latin typeface="Times New Roman"/>
                <a:ea typeface="Times New Roman"/>
                <a:cs typeface="Times New Roman"/>
                <a:sym typeface="Times New Roman"/>
              </a:rPr>
              <a:t>Model Building</a:t>
            </a:r>
            <a:endParaRPr/>
          </a:p>
          <a:p>
            <a:pPr marL="285750" marR="0" lvl="0" indent="-285750" algn="l"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latin typeface="Times New Roman"/>
                <a:ea typeface="Times New Roman"/>
                <a:cs typeface="Times New Roman"/>
                <a:sym typeface="Times New Roman"/>
              </a:rPr>
              <a:t>Model Accuracy Comparison</a:t>
            </a:r>
            <a:endParaRPr/>
          </a:p>
          <a:p>
            <a:pPr marL="285750" marR="0" lvl="0" indent="-285750" algn="l"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latin typeface="Times New Roman"/>
                <a:ea typeface="Times New Roman"/>
                <a:cs typeface="Times New Roman"/>
                <a:sym typeface="Times New Roman"/>
              </a:rPr>
              <a:t>Model Deployment Strategy</a:t>
            </a:r>
            <a:endParaRPr/>
          </a:p>
          <a:p>
            <a:pPr marL="285750" marR="0" lvl="0" indent="-285750" algn="l"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latin typeface="Times New Roman"/>
                <a:ea typeface="Times New Roman"/>
                <a:cs typeface="Times New Roman"/>
                <a:sym typeface="Times New Roman"/>
              </a:rPr>
              <a:t>Screenshot of Output</a:t>
            </a:r>
            <a:endParaRPr/>
          </a:p>
          <a:p>
            <a:pPr marL="285750" marR="0" lvl="0" indent="-285750" algn="l"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latin typeface="Times New Roman"/>
                <a:ea typeface="Times New Roman"/>
                <a:cs typeface="Times New Roman"/>
                <a:sym typeface="Times New Roman"/>
              </a:rPr>
              <a:t>Challenges</a:t>
            </a:r>
            <a:endParaRPr/>
          </a:p>
          <a:p>
            <a:pPr marL="285750" marR="0" lvl="0" indent="-285750" algn="l"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latin typeface="Times New Roman"/>
                <a:ea typeface="Times New Roman"/>
                <a:cs typeface="Times New Roman"/>
                <a:sym typeface="Times New Roman"/>
              </a:rPr>
              <a:t>Future Scope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gf3a8d4be09_2_92"/>
          <p:cNvSpPr txBox="1">
            <a:spLocks noGrp="1"/>
          </p:cNvSpPr>
          <p:nvPr>
            <p:ph type="title"/>
          </p:nvPr>
        </p:nvSpPr>
        <p:spPr>
          <a:xfrm>
            <a:off x="228599" y="191607"/>
            <a:ext cx="11801549" cy="535500"/>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143" name="Google Shape;143;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pic>
        <p:nvPicPr>
          <p:cNvPr id="144" name="Google Shape;144;gf3a8d4be09_2_9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145" name="Google Shape;145;gf3a8d4be09_2_92"/>
          <p:cNvSpPr txBox="1"/>
          <p:nvPr/>
        </p:nvSpPr>
        <p:spPr>
          <a:xfrm>
            <a:off x="373224" y="1537969"/>
            <a:ext cx="10748866" cy="419755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 key issue in the field of kidney transplantation is the analysis of transplant recipients’ survival. By means of the information obtained from transplant patients, it is possible to analyze in which cases a transplant has a higher likelihood of success and the factors on which it will depend. Survival Machine Learning models like Random Survival Forest, Elastic-Net based Cox and Standard Cox is build on the data and different performance metrics are compared to decide which model outperforms well. The best performance was achieved by the Semi-parametric method: Elastic-Net based Cox hence</a:t>
            </a:r>
            <a:r>
              <a:rPr lang="en-US" sz="1800" b="0" i="0" u="none" strike="noStrike" cap="none">
                <a:solidFill>
                  <a:srgbClr val="000000"/>
                </a:solidFill>
                <a:latin typeface="Arial"/>
                <a:ea typeface="Arial"/>
                <a:cs typeface="Arial"/>
                <a:sym typeface="Arial"/>
              </a:rPr>
              <a:t> </a:t>
            </a:r>
            <a:r>
              <a:rPr lang="en-US" sz="1800" b="0" i="0" u="none" strike="noStrike" cap="none">
                <a:solidFill>
                  <a:srgbClr val="000000"/>
                </a:solidFill>
                <a:latin typeface="Times New Roman"/>
                <a:ea typeface="Times New Roman"/>
                <a:cs typeface="Times New Roman"/>
                <a:sym typeface="Times New Roman"/>
              </a:rPr>
              <a:t>model</a:t>
            </a:r>
            <a:r>
              <a:rPr lang="en-US" sz="1800" b="0" i="0" u="none" strike="noStrike" cap="none">
                <a:solidFill>
                  <a:srgbClr val="000000"/>
                </a:solidFill>
                <a:latin typeface="Arial"/>
                <a:ea typeface="Arial"/>
                <a:cs typeface="Arial"/>
                <a:sym typeface="Arial"/>
              </a:rPr>
              <a:t> is d</a:t>
            </a:r>
            <a:r>
              <a:rPr lang="en-US" sz="1800" b="0" i="0" u="none" strike="noStrike" cap="none">
                <a:solidFill>
                  <a:srgbClr val="000000"/>
                </a:solidFill>
                <a:latin typeface="Times New Roman"/>
                <a:ea typeface="Times New Roman"/>
                <a:cs typeface="Times New Roman"/>
                <a:sym typeface="Times New Roman"/>
              </a:rPr>
              <a:t>eployed on the same.</a:t>
            </a:r>
            <a:endParaRPr/>
          </a:p>
          <a:p>
            <a:pPr marL="0" marR="0" lvl="0" indent="0" algn="l" rtl="0">
              <a:lnSpc>
                <a:spcPct val="150000"/>
              </a:lnSpc>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The scope of project includes: Research &amp; Documentation on Problem statement, Data Collection, Data Cleaning, Building Machine Learning Models, comparison of results between them and Deployment of the model.</a:t>
            </a: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2"/>
          <p:cNvSpPr txBox="1">
            <a:spLocks noGrp="1"/>
          </p:cNvSpPr>
          <p:nvPr>
            <p:ph type="title"/>
          </p:nvPr>
        </p:nvSpPr>
        <p:spPr>
          <a:xfrm>
            <a:off x="156754" y="16453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Goals and Objectives</a:t>
            </a:r>
            <a:endParaRPr sz="3200" b="1">
              <a:latin typeface="Times New Roman"/>
              <a:ea typeface="Times New Roman"/>
              <a:cs typeface="Times New Roman"/>
              <a:sym typeface="Times New Roman"/>
            </a:endParaRPr>
          </a:p>
        </p:txBody>
      </p:sp>
      <p:pic>
        <p:nvPicPr>
          <p:cNvPr id="151" name="Google Shape;151;p12"/>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152" name="Google Shape;152;p12"/>
          <p:cNvSpPr txBox="1"/>
          <p:nvPr/>
        </p:nvSpPr>
        <p:spPr>
          <a:xfrm>
            <a:off x="156754" y="890279"/>
            <a:ext cx="11878493" cy="3365024"/>
          </a:xfrm>
          <a:prstGeom prst="rect">
            <a:avLst/>
          </a:prstGeom>
          <a:noFill/>
          <a:ln>
            <a:noFill/>
          </a:ln>
        </p:spPr>
        <p:txBody>
          <a:bodyPr spcFirstLastPara="1" wrap="square" lIns="91425" tIns="45700" rIns="91425" bIns="45700" anchor="t" anchorCtr="0">
            <a:spAutoFit/>
          </a:bodyPr>
          <a:lstStyle/>
          <a:p>
            <a:pPr marL="742950" marR="0" lvl="1" indent="-285750"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000000"/>
                </a:solidFill>
                <a:latin typeface="Times New Roman"/>
                <a:ea typeface="Times New Roman"/>
                <a:cs typeface="Times New Roman"/>
                <a:sym typeface="Times New Roman"/>
              </a:rPr>
              <a:t> The goal is to </a:t>
            </a:r>
            <a:r>
              <a:rPr lang="en-US" sz="2800" b="1" i="0" u="none" strike="noStrike" cap="none">
                <a:solidFill>
                  <a:srgbClr val="000000"/>
                </a:solidFill>
                <a:latin typeface="Times New Roman"/>
                <a:ea typeface="Times New Roman"/>
                <a:cs typeface="Times New Roman"/>
                <a:sym typeface="Times New Roman"/>
              </a:rPr>
              <a:t>understand the Renal Post-transplant Complications </a:t>
            </a:r>
            <a:r>
              <a:rPr lang="en-US" sz="2800" b="0" i="0" u="none" strike="noStrike" cap="none">
                <a:solidFill>
                  <a:srgbClr val="000000"/>
                </a:solidFill>
                <a:latin typeface="Times New Roman"/>
                <a:ea typeface="Times New Roman"/>
                <a:cs typeface="Times New Roman"/>
                <a:sym typeface="Times New Roman"/>
              </a:rPr>
              <a:t>&amp; </a:t>
            </a:r>
            <a:r>
              <a:rPr lang="en-US" sz="2800" b="1" i="0" u="none" strike="noStrike" cap="none">
                <a:solidFill>
                  <a:srgbClr val="FF0000"/>
                </a:solidFill>
                <a:latin typeface="Times New Roman"/>
                <a:ea typeface="Times New Roman"/>
                <a:cs typeface="Times New Roman"/>
                <a:sym typeface="Times New Roman"/>
              </a:rPr>
              <a:t>predict the graft survival using various ML techniques</a:t>
            </a:r>
            <a:r>
              <a:rPr lang="en-US" sz="2800" b="0" i="0" u="none" strike="noStrike" cap="none">
                <a:solidFill>
                  <a:srgbClr val="000000"/>
                </a:solidFill>
                <a:latin typeface="Times New Roman"/>
                <a:ea typeface="Times New Roman"/>
                <a:cs typeface="Times New Roman"/>
                <a:sym typeface="Times New Roman"/>
              </a:rPr>
              <a:t>.</a:t>
            </a:r>
            <a:endParaRPr/>
          </a:p>
          <a:p>
            <a:pPr marL="457200" marR="0" lvl="1" indent="0" algn="l" rtl="0">
              <a:lnSpc>
                <a:spcPct val="100000"/>
              </a:lnSpc>
              <a:spcBef>
                <a:spcPts val="400"/>
              </a:spcBef>
              <a:spcAft>
                <a:spcPts val="0"/>
              </a:spcAft>
              <a:buNone/>
            </a:pPr>
            <a:endParaRPr sz="2800" b="0" i="0" u="none" strike="noStrike" cap="none">
              <a:solidFill>
                <a:srgbClr val="000000"/>
              </a:solidFill>
              <a:latin typeface="Times New Roman"/>
              <a:ea typeface="Times New Roman"/>
              <a:cs typeface="Times New Roman"/>
              <a:sym typeface="Times New Roman"/>
            </a:endParaRPr>
          </a:p>
          <a:p>
            <a:pPr marL="742950" marR="0" lvl="1" indent="-285750" algn="l" rtl="0">
              <a:lnSpc>
                <a:spcPct val="100000"/>
              </a:lnSpc>
              <a:spcBef>
                <a:spcPts val="400"/>
              </a:spcBef>
              <a:spcAft>
                <a:spcPts val="0"/>
              </a:spcAft>
              <a:buClr>
                <a:srgbClr val="000000"/>
              </a:buClr>
              <a:buSzPts val="2800"/>
              <a:buFont typeface="Noto Sans Symbols"/>
              <a:buChar char="❑"/>
            </a:pPr>
            <a:r>
              <a:rPr lang="en-US" sz="2800" b="1" i="0" u="none" strike="noStrike" cap="none">
                <a:solidFill>
                  <a:srgbClr val="000000"/>
                </a:solidFill>
                <a:latin typeface="Times New Roman"/>
                <a:ea typeface="Times New Roman"/>
                <a:cs typeface="Times New Roman"/>
                <a:sym typeface="Times New Roman"/>
              </a:rPr>
              <a:t> Objectives</a:t>
            </a:r>
            <a:endParaRPr/>
          </a:p>
          <a:p>
            <a:pPr marL="457200" marR="0" lvl="1" indent="0" algn="l" rtl="0">
              <a:lnSpc>
                <a:spcPct val="100000"/>
              </a:lnSpc>
              <a:spcBef>
                <a:spcPts val="400"/>
              </a:spcBef>
              <a:spcAft>
                <a:spcPts val="0"/>
              </a:spcAft>
              <a:buNone/>
            </a:pPr>
            <a:r>
              <a:rPr lang="en-US" sz="2800" b="0" i="0" u="none" strike="noStrike" cap="none">
                <a:solidFill>
                  <a:srgbClr val="202124"/>
                </a:solidFill>
                <a:latin typeface="Times New Roman"/>
                <a:ea typeface="Times New Roman"/>
                <a:cs typeface="Times New Roman"/>
                <a:sym typeface="Times New Roman"/>
              </a:rPr>
              <a:t>	For a given donor-recipient pair,</a:t>
            </a:r>
            <a:endParaRPr sz="2800" b="0" i="0" u="none" strike="noStrike" cap="none">
              <a:solidFill>
                <a:srgbClr val="000000"/>
              </a:solidFill>
              <a:latin typeface="Times New Roman"/>
              <a:ea typeface="Times New Roman"/>
              <a:cs typeface="Times New Roman"/>
              <a:sym typeface="Times New Roman"/>
            </a:endParaRPr>
          </a:p>
          <a:p>
            <a:pPr marL="1441450" marR="0" lvl="1" indent="-285750" algn="l" rtl="0">
              <a:lnSpc>
                <a:spcPct val="100000"/>
              </a:lnSpc>
              <a:spcBef>
                <a:spcPts val="400"/>
              </a:spcBef>
              <a:spcAft>
                <a:spcPts val="0"/>
              </a:spcAft>
              <a:buClr>
                <a:srgbClr val="000000"/>
              </a:buClr>
              <a:buSzPts val="2800"/>
              <a:buFont typeface="Courier New"/>
              <a:buChar char="o"/>
            </a:pPr>
            <a:r>
              <a:rPr lang="en-US" sz="2800" b="0" i="0" u="none" strike="noStrike" cap="none">
                <a:solidFill>
                  <a:srgbClr val="202124"/>
                </a:solidFill>
                <a:latin typeface="Times New Roman"/>
                <a:ea typeface="Times New Roman"/>
                <a:cs typeface="Times New Roman"/>
                <a:sym typeface="Times New Roman"/>
              </a:rPr>
              <a:t>To </a:t>
            </a:r>
            <a:r>
              <a:rPr lang="en-US" sz="2800" b="1" i="0" u="none" strike="noStrike" cap="none">
                <a:solidFill>
                  <a:srgbClr val="002060"/>
                </a:solidFill>
                <a:latin typeface="Times New Roman"/>
                <a:ea typeface="Times New Roman"/>
                <a:cs typeface="Times New Roman"/>
                <a:sym typeface="Times New Roman"/>
              </a:rPr>
              <a:t>minimize</a:t>
            </a:r>
            <a:r>
              <a:rPr lang="en-US" sz="2800" b="0" i="0" u="none" strike="noStrike" cap="none">
                <a:solidFill>
                  <a:srgbClr val="202124"/>
                </a:solidFill>
                <a:latin typeface="Times New Roman"/>
                <a:ea typeface="Times New Roman"/>
                <a:cs typeface="Times New Roman"/>
                <a:sym typeface="Times New Roman"/>
              </a:rPr>
              <a:t> the Renal post-transplant complications </a:t>
            </a:r>
            <a:endParaRPr/>
          </a:p>
          <a:p>
            <a:pPr marL="1441450" marR="0" lvl="1" indent="-285750" algn="l" rtl="0">
              <a:lnSpc>
                <a:spcPct val="100000"/>
              </a:lnSpc>
              <a:spcBef>
                <a:spcPts val="400"/>
              </a:spcBef>
              <a:spcAft>
                <a:spcPts val="0"/>
              </a:spcAft>
              <a:buClr>
                <a:srgbClr val="000000"/>
              </a:buClr>
              <a:buSzPts val="2800"/>
              <a:buFont typeface="Courier New"/>
              <a:buChar char="o"/>
            </a:pPr>
            <a:r>
              <a:rPr lang="en-US" sz="2800" b="0" i="0" u="none" strike="noStrike" cap="none">
                <a:solidFill>
                  <a:srgbClr val="202124"/>
                </a:solidFill>
                <a:latin typeface="Times New Roman"/>
                <a:ea typeface="Times New Roman"/>
                <a:cs typeface="Times New Roman"/>
                <a:sym typeface="Times New Roman"/>
              </a:rPr>
              <a:t>To </a:t>
            </a:r>
            <a:r>
              <a:rPr lang="en-US" sz="2800" b="1" i="0" u="none" strike="noStrike" cap="none">
                <a:solidFill>
                  <a:srgbClr val="FF0000"/>
                </a:solidFill>
                <a:latin typeface="Times New Roman"/>
                <a:ea typeface="Times New Roman"/>
                <a:cs typeface="Times New Roman"/>
                <a:sym typeface="Times New Roman"/>
              </a:rPr>
              <a:t>predict</a:t>
            </a:r>
            <a:r>
              <a:rPr lang="en-US" sz="2800" b="0" i="0" u="none" strike="noStrike" cap="none">
                <a:solidFill>
                  <a:srgbClr val="202124"/>
                </a:solidFill>
                <a:latin typeface="Times New Roman"/>
                <a:ea typeface="Times New Roman"/>
                <a:cs typeface="Times New Roman"/>
                <a:sym typeface="Times New Roman"/>
              </a:rPr>
              <a:t> the renal graft survival probability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156754" y="16453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Constraints</a:t>
            </a:r>
            <a:endParaRPr sz="3200" b="1">
              <a:latin typeface="Times New Roman"/>
              <a:ea typeface="Times New Roman"/>
              <a:cs typeface="Times New Roman"/>
              <a:sym typeface="Times New Roman"/>
            </a:endParaRPr>
          </a:p>
        </p:txBody>
      </p:sp>
      <p:pic>
        <p:nvPicPr>
          <p:cNvPr id="158" name="Google Shape;158;p11"/>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159" name="Google Shape;159;p11"/>
          <p:cNvSpPr txBox="1"/>
          <p:nvPr/>
        </p:nvSpPr>
        <p:spPr>
          <a:xfrm>
            <a:off x="207815" y="1014973"/>
            <a:ext cx="11744302" cy="3888244"/>
          </a:xfrm>
          <a:prstGeom prst="rect">
            <a:avLst/>
          </a:prstGeom>
          <a:noFill/>
          <a:ln>
            <a:noFill/>
          </a:ln>
        </p:spPr>
        <p:txBody>
          <a:bodyPr spcFirstLastPara="1" wrap="square" lIns="91425" tIns="45700" rIns="91425" bIns="45700" anchor="t" anchorCtr="0">
            <a:spAutoFit/>
          </a:bodyPr>
          <a:lstStyle/>
          <a:p>
            <a:pPr marL="442913" marR="0" lvl="1" indent="-285750"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000000"/>
                </a:solidFill>
                <a:latin typeface="Times New Roman"/>
                <a:ea typeface="Times New Roman"/>
                <a:cs typeface="Times New Roman"/>
                <a:sym typeface="Times New Roman"/>
              </a:rPr>
              <a:t> </a:t>
            </a:r>
            <a:r>
              <a:rPr lang="en-US" sz="2400" b="1" i="0" u="none" strike="noStrike" cap="none">
                <a:solidFill>
                  <a:srgbClr val="000000"/>
                </a:solidFill>
                <a:latin typeface="Times New Roman"/>
                <a:ea typeface="Times New Roman"/>
                <a:cs typeface="Times New Roman"/>
                <a:sym typeface="Times New Roman"/>
              </a:rPr>
              <a:t> Constraints</a:t>
            </a:r>
            <a:endParaRPr/>
          </a:p>
          <a:p>
            <a:pPr marL="914400" marR="0" lvl="1" indent="-457200" algn="l" rtl="0">
              <a:lnSpc>
                <a:spcPct val="100000"/>
              </a:lnSpc>
              <a:spcBef>
                <a:spcPts val="40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Dataset is masked and incomplete, still it is difficult to acquire.</a:t>
            </a:r>
            <a:endParaRPr/>
          </a:p>
          <a:p>
            <a:pPr marL="914400" marR="0" lvl="1" indent="-457200" algn="l" rtl="0">
              <a:lnSpc>
                <a:spcPct val="100000"/>
              </a:lnSpc>
              <a:spcBef>
                <a:spcPts val="40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The research is limited to client-specific variables only (feature selection is restricted)</a:t>
            </a:r>
            <a:endParaRPr/>
          </a:p>
          <a:p>
            <a:pPr marL="914400" marR="0" lvl="1" indent="-457200" algn="l" rtl="0">
              <a:lnSpc>
                <a:spcPct val="100000"/>
              </a:lnSpc>
              <a:spcBef>
                <a:spcPts val="40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Model selection is restricted</a:t>
            </a:r>
            <a:endParaRPr/>
          </a:p>
          <a:p>
            <a:pPr marL="914400" marR="0" lvl="1" indent="-457200" algn="l" rtl="0">
              <a:lnSpc>
                <a:spcPct val="100000"/>
              </a:lnSpc>
              <a:spcBef>
                <a:spcPts val="40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Only 278 records randomly selected from recent 5 years</a:t>
            </a:r>
            <a:endParaRPr/>
          </a:p>
          <a:p>
            <a:pPr marL="914400" marR="0" lvl="1" indent="-457200" algn="l" rtl="0">
              <a:lnSpc>
                <a:spcPct val="100000"/>
              </a:lnSpc>
              <a:spcBef>
                <a:spcPts val="40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The model is built on few assumptions – </a:t>
            </a:r>
            <a:endParaRPr/>
          </a:p>
          <a:p>
            <a:pPr marL="1966913" marR="0" lvl="1" indent="0" algn="l" rtl="0">
              <a:lnSpc>
                <a:spcPct val="100000"/>
              </a:lnSpc>
              <a:spcBef>
                <a:spcPts val="400"/>
              </a:spcBef>
              <a:spcAft>
                <a:spcPts val="0"/>
              </a:spcAft>
              <a:buNone/>
            </a:pPr>
            <a:r>
              <a:rPr lang="en-US" sz="2400" b="1" i="0" u="none" strike="noStrike" cap="none">
                <a:solidFill>
                  <a:schemeClr val="dk1"/>
                </a:solidFill>
                <a:latin typeface="Times New Roman"/>
                <a:ea typeface="Times New Roman"/>
                <a:cs typeface="Times New Roman"/>
                <a:sym typeface="Times New Roman"/>
              </a:rPr>
              <a:t>a) </a:t>
            </a:r>
            <a:r>
              <a:rPr lang="en-US" sz="2400" b="0" i="0" u="none" strike="noStrike" cap="none">
                <a:solidFill>
                  <a:srgbClr val="FF0000"/>
                </a:solidFill>
                <a:latin typeface="Times New Roman"/>
                <a:ea typeface="Times New Roman"/>
                <a:cs typeface="Times New Roman"/>
                <a:sym typeface="Times New Roman"/>
              </a:rPr>
              <a:t>single transplant, </a:t>
            </a:r>
            <a:endParaRPr/>
          </a:p>
          <a:p>
            <a:pPr marL="1966913" marR="0" lvl="1" indent="0" algn="l" rtl="0">
              <a:lnSpc>
                <a:spcPct val="100000"/>
              </a:lnSpc>
              <a:spcBef>
                <a:spcPts val="400"/>
              </a:spcBef>
              <a:spcAft>
                <a:spcPts val="0"/>
              </a:spcAft>
              <a:buNone/>
            </a:pPr>
            <a:r>
              <a:rPr lang="en-US" sz="2400" b="1" i="0" u="none" strike="noStrike" cap="none">
                <a:solidFill>
                  <a:schemeClr val="dk1"/>
                </a:solidFill>
                <a:latin typeface="Times New Roman"/>
                <a:ea typeface="Times New Roman"/>
                <a:cs typeface="Times New Roman"/>
                <a:sym typeface="Times New Roman"/>
              </a:rPr>
              <a:t>b)</a:t>
            </a:r>
            <a:r>
              <a:rPr lang="en-US" sz="2400" b="0" i="0" u="none" strike="noStrike" cap="none">
                <a:solidFill>
                  <a:srgbClr val="FF0000"/>
                </a:solidFill>
                <a:latin typeface="Times New Roman"/>
                <a:ea typeface="Times New Roman"/>
                <a:cs typeface="Times New Roman"/>
                <a:sym typeface="Times New Roman"/>
              </a:rPr>
              <a:t> data provided is complete and true, </a:t>
            </a:r>
            <a:endParaRPr/>
          </a:p>
          <a:p>
            <a:pPr marL="1966913" marR="0" lvl="1" indent="0" algn="l" rtl="0">
              <a:lnSpc>
                <a:spcPct val="100000"/>
              </a:lnSpc>
              <a:spcBef>
                <a:spcPts val="400"/>
              </a:spcBef>
              <a:spcAft>
                <a:spcPts val="0"/>
              </a:spcAft>
              <a:buNone/>
            </a:pPr>
            <a:r>
              <a:rPr lang="en-US" sz="2400" b="1" i="0" u="none" strike="noStrike" cap="none">
                <a:solidFill>
                  <a:schemeClr val="dk1"/>
                </a:solidFill>
                <a:latin typeface="Times New Roman"/>
                <a:ea typeface="Times New Roman"/>
                <a:cs typeface="Times New Roman"/>
                <a:sym typeface="Times New Roman"/>
              </a:rPr>
              <a:t>c) </a:t>
            </a:r>
            <a:r>
              <a:rPr lang="en-US" sz="2400" b="0" i="0" u="none" strike="noStrike" cap="none">
                <a:solidFill>
                  <a:srgbClr val="FF0000"/>
                </a:solidFill>
                <a:latin typeface="Times New Roman"/>
                <a:ea typeface="Times New Roman"/>
                <a:cs typeface="Times New Roman"/>
                <a:sym typeface="Times New Roman"/>
              </a:rPr>
              <a:t>selected variables effect on prediction is accurate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6"/>
          <p:cNvSpPr txBox="1">
            <a:spLocks noGrp="1"/>
          </p:cNvSpPr>
          <p:nvPr>
            <p:ph type="title"/>
          </p:nvPr>
        </p:nvSpPr>
        <p:spPr>
          <a:xfrm>
            <a:off x="228600" y="202642"/>
            <a:ext cx="11700164" cy="517024"/>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SzPts val="3000"/>
              <a:buNone/>
            </a:pPr>
            <a:r>
              <a:rPr lang="en-US" u="sng">
                <a:solidFill>
                  <a:schemeClr val="hlink"/>
                </a:solidFill>
                <a:hlinkClick r:id="rId3"/>
              </a:rPr>
              <a:t>CRISP-ML(Q)</a:t>
            </a:r>
            <a:endParaRPr/>
          </a:p>
        </p:txBody>
      </p:sp>
      <p:sp>
        <p:nvSpPr>
          <p:cNvPr id="165" name="Google Shape;165;p16"/>
          <p:cNvSpPr txBox="1"/>
          <p:nvPr/>
        </p:nvSpPr>
        <p:spPr>
          <a:xfrm>
            <a:off x="616534" y="973450"/>
            <a:ext cx="4599704" cy="61247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FF0000"/>
                </a:solidFill>
                <a:latin typeface="Arial"/>
                <a:ea typeface="Arial"/>
                <a:cs typeface="Arial"/>
                <a:sym typeface="Arial"/>
              </a:rPr>
              <a:t>Cr</a:t>
            </a:r>
            <a:r>
              <a:rPr lang="en-US" sz="2800" b="0" i="0" u="none" strike="noStrike" cap="none">
                <a:solidFill>
                  <a:srgbClr val="000000"/>
                </a:solidFill>
                <a:latin typeface="Arial"/>
                <a:ea typeface="Arial"/>
                <a:cs typeface="Arial"/>
                <a:sym typeface="Arial"/>
              </a:rPr>
              <a:t>oss</a:t>
            </a:r>
            <a:endParaRPr/>
          </a:p>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800" b="1" i="0" u="none" strike="noStrike" cap="none">
                <a:solidFill>
                  <a:srgbClr val="FF0000"/>
                </a:solidFill>
                <a:latin typeface="Arial"/>
                <a:ea typeface="Arial"/>
                <a:cs typeface="Arial"/>
                <a:sym typeface="Arial"/>
              </a:rPr>
              <a:t>I</a:t>
            </a:r>
            <a:r>
              <a:rPr lang="en-US" sz="2800" b="0" i="0" u="none" strike="noStrike" cap="none">
                <a:solidFill>
                  <a:srgbClr val="000000"/>
                </a:solidFill>
                <a:latin typeface="Arial"/>
                <a:ea typeface="Arial"/>
                <a:cs typeface="Arial"/>
                <a:sym typeface="Arial"/>
              </a:rPr>
              <a:t>ndustry</a:t>
            </a:r>
            <a:endParaRPr/>
          </a:p>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800" b="1" i="0" u="none" strike="noStrike" cap="none">
                <a:solidFill>
                  <a:srgbClr val="FF0000"/>
                </a:solidFill>
                <a:latin typeface="Arial"/>
                <a:ea typeface="Arial"/>
                <a:cs typeface="Arial"/>
                <a:sym typeface="Arial"/>
              </a:rPr>
              <a:t>S</a:t>
            </a:r>
            <a:r>
              <a:rPr lang="en-US" sz="2800" b="0" i="0" u="none" strike="noStrike" cap="none">
                <a:solidFill>
                  <a:srgbClr val="000000"/>
                </a:solidFill>
                <a:latin typeface="Arial"/>
                <a:ea typeface="Arial"/>
                <a:cs typeface="Arial"/>
                <a:sym typeface="Arial"/>
              </a:rPr>
              <a:t>tandard</a:t>
            </a:r>
            <a:endParaRPr/>
          </a:p>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800" b="1" i="0" u="none" strike="noStrike" cap="none">
                <a:solidFill>
                  <a:srgbClr val="FF0000"/>
                </a:solidFill>
                <a:latin typeface="Arial"/>
                <a:ea typeface="Arial"/>
                <a:cs typeface="Arial"/>
                <a:sym typeface="Arial"/>
              </a:rPr>
              <a:t>P</a:t>
            </a:r>
            <a:r>
              <a:rPr lang="en-US" sz="2800" b="0" i="0" u="none" strike="noStrike" cap="none">
                <a:solidFill>
                  <a:srgbClr val="000000"/>
                </a:solidFill>
                <a:latin typeface="Arial"/>
                <a:ea typeface="Arial"/>
                <a:cs typeface="Arial"/>
                <a:sym typeface="Arial"/>
              </a:rPr>
              <a:t>rocess of </a:t>
            </a:r>
            <a:endParaRPr/>
          </a:p>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800" b="1" i="0" u="none" strike="noStrike" cap="none">
                <a:solidFill>
                  <a:srgbClr val="FF0000"/>
                </a:solidFill>
                <a:latin typeface="Arial"/>
                <a:ea typeface="Arial"/>
                <a:cs typeface="Arial"/>
                <a:sym typeface="Arial"/>
              </a:rPr>
              <a:t>M</a:t>
            </a:r>
            <a:r>
              <a:rPr lang="en-US" sz="2800" b="0" i="0" u="none" strike="noStrike" cap="none">
                <a:solidFill>
                  <a:srgbClr val="000000"/>
                </a:solidFill>
                <a:latin typeface="Arial"/>
                <a:ea typeface="Arial"/>
                <a:cs typeface="Arial"/>
                <a:sym typeface="Arial"/>
              </a:rPr>
              <a:t>achine </a:t>
            </a:r>
            <a:endParaRPr/>
          </a:p>
          <a:p>
            <a:pPr marL="0" marR="0" lvl="0" indent="0" algn="l" rtl="0">
              <a:lnSpc>
                <a:spcPct val="100000"/>
              </a:lnSpc>
              <a:spcBef>
                <a:spcPts val="0"/>
              </a:spcBef>
              <a:spcAft>
                <a:spcPts val="0"/>
              </a:spcAft>
              <a:buNone/>
            </a:pPr>
            <a:r>
              <a:rPr lang="en-US" sz="2800" b="1" i="0" u="none" strike="noStrike" cap="none">
                <a:solidFill>
                  <a:srgbClr val="FF0000"/>
                </a:solidFill>
                <a:latin typeface="Arial"/>
                <a:ea typeface="Arial"/>
                <a:cs typeface="Arial"/>
                <a:sym typeface="Arial"/>
              </a:rPr>
              <a:t>L</a:t>
            </a:r>
            <a:r>
              <a:rPr lang="en-US" sz="2800" b="0" i="0" u="none" strike="noStrike" cap="none">
                <a:solidFill>
                  <a:srgbClr val="000000"/>
                </a:solidFill>
                <a:latin typeface="Arial"/>
                <a:ea typeface="Arial"/>
                <a:cs typeface="Arial"/>
                <a:sym typeface="Arial"/>
              </a:rPr>
              <a:t>earning applications with</a:t>
            </a:r>
            <a:endParaRPr/>
          </a:p>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800" b="1" i="0" u="none" strike="noStrike" cap="none">
                <a:solidFill>
                  <a:srgbClr val="FF0000"/>
                </a:solidFill>
                <a:latin typeface="Arial"/>
                <a:ea typeface="Arial"/>
                <a:cs typeface="Arial"/>
                <a:sym typeface="Arial"/>
              </a:rPr>
              <a:t>Q</a:t>
            </a:r>
            <a:r>
              <a:rPr lang="en-US" sz="2800" b="0" i="0" u="none" strike="noStrike" cap="none">
                <a:solidFill>
                  <a:srgbClr val="000000"/>
                </a:solidFill>
                <a:latin typeface="Arial"/>
                <a:ea typeface="Arial"/>
                <a:cs typeface="Arial"/>
                <a:sym typeface="Arial"/>
              </a:rPr>
              <a:t>uality assurance</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2800" b="0" i="0" u="none" strike="noStrike" cap="none">
                <a:solidFill>
                  <a:srgbClr val="000000"/>
                </a:solidFill>
                <a:latin typeface="Arial"/>
                <a:ea typeface="Arial"/>
                <a:cs typeface="Arial"/>
                <a:sym typeface="Arial"/>
              </a:rPr>
            </a:br>
            <a:endParaRPr sz="2800" b="0" i="0" u="none" strike="noStrike" cap="none">
              <a:solidFill>
                <a:srgbClr val="000000"/>
              </a:solidFill>
              <a:latin typeface="Arial"/>
              <a:ea typeface="Arial"/>
              <a:cs typeface="Arial"/>
              <a:sym typeface="Arial"/>
            </a:endParaRPr>
          </a:p>
        </p:txBody>
      </p:sp>
      <p:pic>
        <p:nvPicPr>
          <p:cNvPr id="166" name="Google Shape;166;p16"/>
          <p:cNvPicPr preferRelativeResize="0"/>
          <p:nvPr/>
        </p:nvPicPr>
        <p:blipFill rotWithShape="1">
          <a:blip r:embed="rId4">
            <a:alphaModFix/>
          </a:blip>
          <a:srcRect/>
          <a:stretch/>
        </p:blipFill>
        <p:spPr>
          <a:xfrm>
            <a:off x="4240790" y="973450"/>
            <a:ext cx="7577138" cy="53768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6"/>
          <p:cNvSpPr txBox="1">
            <a:spLocks noGrp="1"/>
          </p:cNvSpPr>
          <p:nvPr>
            <p:ph type="title"/>
          </p:nvPr>
        </p:nvSpPr>
        <p:spPr>
          <a:xfrm>
            <a:off x="228600" y="177790"/>
            <a:ext cx="11700164" cy="535487"/>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u="sng">
                <a:solidFill>
                  <a:schemeClr val="hlink"/>
                </a:solidFill>
                <a:latin typeface="Times New Roman"/>
                <a:ea typeface="Times New Roman"/>
                <a:cs typeface="Times New Roman"/>
                <a:sym typeface="Times New Roman"/>
                <a:hlinkClick r:id="rId3"/>
              </a:rPr>
              <a:t>Project Architecture</a:t>
            </a:r>
            <a:endParaRPr sz="3200"/>
          </a:p>
        </p:txBody>
      </p:sp>
      <p:pic>
        <p:nvPicPr>
          <p:cNvPr id="172" name="Google Shape;172;p6"/>
          <p:cNvPicPr preferRelativeResize="0"/>
          <p:nvPr/>
        </p:nvPicPr>
        <p:blipFill rotWithShape="1">
          <a:blip r:embed="rId4">
            <a:alphaModFix/>
          </a:blip>
          <a:srcRect/>
          <a:stretch/>
        </p:blipFill>
        <p:spPr>
          <a:xfrm>
            <a:off x="9580951" y="6053750"/>
            <a:ext cx="2592012" cy="805375"/>
          </a:xfrm>
          <a:prstGeom prst="rect">
            <a:avLst/>
          </a:prstGeom>
          <a:noFill/>
          <a:ln>
            <a:noFill/>
          </a:ln>
        </p:spPr>
      </p:pic>
      <p:pic>
        <p:nvPicPr>
          <p:cNvPr id="173" name="Google Shape;173;p6"/>
          <p:cNvPicPr preferRelativeResize="0"/>
          <p:nvPr/>
        </p:nvPicPr>
        <p:blipFill rotWithShape="1">
          <a:blip r:embed="rId5">
            <a:alphaModFix/>
          </a:blip>
          <a:srcRect/>
          <a:stretch/>
        </p:blipFill>
        <p:spPr>
          <a:xfrm>
            <a:off x="0" y="713277"/>
            <a:ext cx="12192000" cy="614472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1951</Words>
  <Application>Microsoft Office PowerPoint</Application>
  <PresentationFormat>Widescreen</PresentationFormat>
  <Paragraphs>227</Paragraphs>
  <Slides>27</Slides>
  <Notes>27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Arial</vt:lpstr>
      <vt:lpstr>Calibri</vt:lpstr>
      <vt:lpstr>Courier New</vt:lpstr>
      <vt:lpstr>Georgia</vt:lpstr>
      <vt:lpstr>Noto Sans Symbols</vt:lpstr>
      <vt:lpstr>Times New Roman</vt:lpstr>
      <vt:lpstr>Office Theme</vt:lpstr>
      <vt:lpstr>Package</vt:lpstr>
      <vt:lpstr>PowerPoint Presentation</vt:lpstr>
      <vt:lpstr>Project Leadership</vt:lpstr>
      <vt:lpstr>Team Members</vt:lpstr>
      <vt:lpstr>Contents</vt:lpstr>
      <vt:lpstr>Project Overview and Scope</vt:lpstr>
      <vt:lpstr>Project Goals and Objectives</vt:lpstr>
      <vt:lpstr>Project Constraints</vt:lpstr>
      <vt:lpstr>CRISP-ML(Q)</vt:lpstr>
      <vt:lpstr>Project Architecture</vt:lpstr>
      <vt:lpstr>Technical Stacks</vt:lpstr>
      <vt:lpstr>Data Collection and Understanding</vt:lpstr>
      <vt:lpstr>Data Dictionary </vt:lpstr>
      <vt:lpstr>Exploratory Data Analysis [EDA] and Data Visualization </vt:lpstr>
      <vt:lpstr>Model Building</vt:lpstr>
      <vt:lpstr>Introduction to Survival analysis</vt:lpstr>
      <vt:lpstr>Methods of Survival Analysis</vt:lpstr>
      <vt:lpstr>Random Survival Forest</vt:lpstr>
      <vt:lpstr>Cox model or Proportionality Hazard Model </vt:lpstr>
      <vt:lpstr>Elastic-Net Cox model</vt:lpstr>
      <vt:lpstr>Evaluation Metric(s)</vt:lpstr>
      <vt:lpstr>Model Accuracy Comparison</vt:lpstr>
      <vt:lpstr>Model Deployment - Strategy</vt:lpstr>
      <vt:lpstr>Screen shot of output </vt:lpstr>
      <vt:lpstr>Challenges</vt:lpstr>
      <vt:lpstr>Future Scope</vt:lpstr>
      <vt:lpstr>Queries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gabbeta vamshi</cp:lastModifiedBy>
  <cp:revision>1</cp:revision>
  <dcterms:created xsi:type="dcterms:W3CDTF">2022-02-16T01:47:29Z</dcterms:created>
  <dcterms:modified xsi:type="dcterms:W3CDTF">2023-04-11T20:31:54Z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