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1" r:id="rId4"/>
    <p:sldId id="266" r:id="rId5"/>
    <p:sldId id="263" r:id="rId6"/>
    <p:sldId id="267" r:id="rId7"/>
  </p:sldIdLst>
  <p:sldSz cx="20116800" cy="11315700"/>
  <p:notesSz cx="20116800" cy="11315700"/>
  <p:custDataLst>
    <p:tags r:id="rId9"/>
  </p:custDataLst>
  <p:defaultTex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Calibri" panose="020F050202020403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Calibri" panose="020F050202020403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Calibri" panose="020F050202020403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Calibri" panose="020F050202020403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Calibri" panose="020F050202020403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Calibri" panose="020F050202020403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Calibri" panose="020F050202020403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Calibri" panose="020F050202020403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Calibri" panose="020F050202020403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mesh Raj" initials="AR" lastIdx="1" clrIdx="0">
    <p:extLst>
      <p:ext uri="{19B8F6BF-5375-455C-9EA6-DF929625EA0E}">
        <p15:presenceInfo xmlns:p15="http://schemas.microsoft.com/office/powerpoint/2012/main" userId="7a9aab297ece23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149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6" y="66"/>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6963"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95075" y="0"/>
            <a:ext cx="8716963" cy="566738"/>
          </a:xfrm>
          <a:prstGeom prst="rect">
            <a:avLst/>
          </a:prstGeom>
        </p:spPr>
        <p:txBody>
          <a:bodyPr vert="horz" lIns="91440" tIns="45720" rIns="91440" bIns="45720" rtlCol="0"/>
          <a:lstStyle>
            <a:lvl1pPr algn="r">
              <a:defRPr sz="1200"/>
            </a:lvl1pPr>
          </a:lstStyle>
          <a:p>
            <a:fld id="{B4E29486-D4C5-486F-B0A5-6BC5D2B6AF05}" type="datetimeFigureOut">
              <a:rPr lang="en-IN" smtClean="0"/>
              <a:t>28-10-2024</a:t>
            </a:fld>
            <a:endParaRPr lang="en-IN"/>
          </a:p>
        </p:txBody>
      </p:sp>
      <p:sp>
        <p:nvSpPr>
          <p:cNvPr id="4" name="Slide Image Placeholder 3"/>
          <p:cNvSpPr>
            <a:spLocks noGrp="1" noRot="1" noChangeAspect="1"/>
          </p:cNvSpPr>
          <p:nvPr>
            <p:ph type="sldImg" idx="2"/>
          </p:nvPr>
        </p:nvSpPr>
        <p:spPr>
          <a:xfrm>
            <a:off x="6662738" y="1414463"/>
            <a:ext cx="6791325" cy="38195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11363" y="5445125"/>
            <a:ext cx="16094075" cy="4456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748963"/>
            <a:ext cx="8716963"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95075" y="10748963"/>
            <a:ext cx="8716963" cy="566737"/>
          </a:xfrm>
          <a:prstGeom prst="rect">
            <a:avLst/>
          </a:prstGeom>
        </p:spPr>
        <p:txBody>
          <a:bodyPr vert="horz" lIns="91440" tIns="45720" rIns="91440" bIns="45720" rtlCol="0" anchor="b"/>
          <a:lstStyle>
            <a:lvl1pPr algn="r">
              <a:defRPr sz="1200"/>
            </a:lvl1pPr>
          </a:lstStyle>
          <a:p>
            <a:fld id="{6281D94F-26E9-4D89-8A28-36EF6F14DED7}" type="slidenum">
              <a:rPr lang="en-IN" smtClean="0"/>
              <a:t>‹#›</a:t>
            </a:fld>
            <a:endParaRPr lang="en-IN"/>
          </a:p>
        </p:txBody>
      </p:sp>
    </p:spTree>
    <p:extLst>
      <p:ext uri="{BB962C8B-B14F-4D97-AF65-F5344CB8AC3E}">
        <p14:creationId xmlns:p14="http://schemas.microsoft.com/office/powerpoint/2010/main" val="401543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281D94F-26E9-4D89-8A28-36EF6F14DED7}" type="slidenum">
              <a:rPr lang="en-IN" smtClean="0"/>
              <a:t>5</a:t>
            </a:fld>
            <a:endParaRPr lang="en-IN"/>
          </a:p>
        </p:txBody>
      </p:sp>
    </p:spTree>
    <p:extLst>
      <p:ext uri="{BB962C8B-B14F-4D97-AF65-F5344CB8AC3E}">
        <p14:creationId xmlns:p14="http://schemas.microsoft.com/office/powerpoint/2010/main" val="4129656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A86D8-8029-D8B9-253A-A7DFFCC892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AA20E6-A630-96A5-286A-C0FE8BDF5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81DE63-E7AF-479D-E243-BB1F1C20766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3011C7B-5859-853B-812B-CEF4CE44AC46}"/>
              </a:ext>
            </a:extLst>
          </p:cNvPr>
          <p:cNvSpPr>
            <a:spLocks noGrp="1"/>
          </p:cNvSpPr>
          <p:nvPr>
            <p:ph type="sldNum" sz="quarter" idx="5"/>
          </p:nvPr>
        </p:nvSpPr>
        <p:spPr/>
        <p:txBody>
          <a:bodyPr/>
          <a:lstStyle/>
          <a:p>
            <a:fld id="{6281D94F-26E9-4D89-8A28-36EF6F14DED7}" type="slidenum">
              <a:rPr lang="en-IN" smtClean="0"/>
              <a:t>6</a:t>
            </a:fld>
            <a:endParaRPr lang="en-IN"/>
          </a:p>
        </p:txBody>
      </p:sp>
    </p:spTree>
    <p:extLst>
      <p:ext uri="{BB962C8B-B14F-4D97-AF65-F5344CB8AC3E}">
        <p14:creationId xmlns:p14="http://schemas.microsoft.com/office/powerpoint/2010/main" val="261956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a:xfrm>
            <a:off x="377666" y="427735"/>
            <a:ext cx="6797992" cy="1710943"/>
          </a:xfrm>
        </p:spPr>
        <p:txBody>
          <a:bodyPr/>
          <a:lstStyle/>
          <a:p>
            <a:r>
              <a:rPr lang="en-US" noProof="0"/>
              <a:t>Title</a:t>
            </a:r>
          </a:p>
        </p:txBody>
      </p:sp>
      <p:sp>
        <p:nvSpPr>
          <p:cNvPr id="3" name="Text 2"/>
          <p:cNvSpPr>
            <a:spLocks noGrp="1"/>
          </p:cNvSpPr>
          <p:nvPr>
            <p:ph type="body" idx="1"/>
          </p:nvPr>
        </p:nvSpPr>
        <p:spPr>
          <a:xfrm>
            <a:off x="377666" y="2459482"/>
            <a:ext cx="6797992" cy="7057644"/>
          </a:xfrm>
        </p:spPr>
        <p:txBody>
          <a:bodyPr/>
          <a:lstStyle/>
          <a:p>
            <a:pPr lvl="0"/>
            <a:r>
              <a:rPr lang="en-US" noProof="0"/>
              <a:t>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Holder 4">
            <a:extLst>
              <a:ext uri="{FF2B5EF4-FFF2-40B4-BE49-F238E27FC236}">
                <a16:creationId xmlns:a16="http://schemas.microsoft.com/office/drawing/2014/main" id="{710B45D0-4612-BD63-25B0-910D578FBC37}"/>
              </a:ext>
            </a:extLst>
          </p:cNvPr>
          <p:cNvSpPr>
            <a:spLocks noGrp="1" noChangeArrowheads="1"/>
          </p:cNvSpPr>
          <p:nvPr>
            <p:ph type="ftr" sz="quarter" idx="10"/>
          </p:nvPr>
        </p:nvSpPr>
        <p:spPr/>
        <p:txBody>
          <a:bodyPr/>
          <a:lstStyle>
            <a:lvl1pPr>
              <a:defRPr/>
            </a:lvl1pPr>
          </a:lstStyle>
          <a:p>
            <a:pPr>
              <a:defRPr/>
            </a:pPr>
            <a:endParaRPr lang="en-US" altLang="en-US"/>
          </a:p>
        </p:txBody>
      </p:sp>
      <p:sp>
        <p:nvSpPr>
          <p:cNvPr id="5" name="Holder 5">
            <a:extLst>
              <a:ext uri="{FF2B5EF4-FFF2-40B4-BE49-F238E27FC236}">
                <a16:creationId xmlns:a16="http://schemas.microsoft.com/office/drawing/2014/main" id="{26870ED8-F7C4-B488-4E99-A2F876C81F4D}"/>
              </a:ext>
            </a:extLst>
          </p:cNvPr>
          <p:cNvSpPr>
            <a:spLocks noGrp="1" noChangeArrowheads="1"/>
          </p:cNvSpPr>
          <p:nvPr>
            <p:ph type="dt" sz="half" idx="11"/>
          </p:nvPr>
        </p:nvSpPr>
        <p:spPr/>
        <p:txBody>
          <a:bodyPr/>
          <a:lstStyle>
            <a:lvl1pPr>
              <a:defRPr smtClean="0"/>
            </a:lvl1pPr>
          </a:lstStyle>
          <a:p>
            <a:pPr>
              <a:defRPr/>
            </a:pPr>
            <a:fld id="{A913F187-6644-464E-B0DC-C972E796AC5E}" type="datetime1">
              <a:rPr lang="en-US" altLang="en-US"/>
              <a:pPr>
                <a:defRPr/>
              </a:pPr>
              <a:t>10/28/2024</a:t>
            </a:fld>
            <a:endParaRPr lang="en-US" altLang="en-US"/>
          </a:p>
        </p:txBody>
      </p:sp>
      <p:sp>
        <p:nvSpPr>
          <p:cNvPr id="6" name="Holder 6">
            <a:extLst>
              <a:ext uri="{FF2B5EF4-FFF2-40B4-BE49-F238E27FC236}">
                <a16:creationId xmlns:a16="http://schemas.microsoft.com/office/drawing/2014/main" id="{AABF069F-31A0-6FEE-6865-1F86F9520858}"/>
              </a:ext>
            </a:extLst>
          </p:cNvPr>
          <p:cNvSpPr>
            <a:spLocks noGrp="1"/>
          </p:cNvSpPr>
          <p:nvPr>
            <p:ph type="sldNum" sz="quarter" idx="12"/>
          </p:nvPr>
        </p:nvSpPr>
        <p:spPr/>
        <p:txBody>
          <a:bodyPr/>
          <a:lstStyle>
            <a:lvl1pPr>
              <a:defRPr smtClean="0"/>
            </a:lvl1pPr>
          </a:lstStyle>
          <a:p>
            <a:pPr>
              <a:defRPr/>
            </a:pPr>
            <a:fld id="{475BCCAC-B3A0-46B9-B60B-7D462A9F8BBF}" type="slidenum">
              <a:rPr lang="ru-RU" altLang="en-US"/>
              <a:pPr>
                <a:defRPr/>
              </a:pPr>
              <a:t>‹#›</a:t>
            </a:fld>
            <a:endParaRPr lang="ru-RU" altLang="en-US"/>
          </a:p>
        </p:txBody>
      </p:sp>
    </p:spTree>
    <p:extLst>
      <p:ext uri="{BB962C8B-B14F-4D97-AF65-F5344CB8AC3E}">
        <p14:creationId xmlns:p14="http://schemas.microsoft.com/office/powerpoint/2010/main" val="3635282355"/>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0C68EB97-EDC5-28A4-5B4D-9AE96D9F1171}"/>
              </a:ext>
            </a:extLst>
          </p:cNvPr>
          <p:cNvSpPr>
            <a:spLocks noGrp="1" noChangeArrowheads="1"/>
          </p:cNvSpPr>
          <p:nvPr>
            <p:ph type="title"/>
          </p:nvPr>
        </p:nvSpPr>
        <p:spPr bwMode="auto">
          <a:xfrm>
            <a:off x="377825" y="427038"/>
            <a:ext cx="679767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7" name="Holder 3">
            <a:extLst>
              <a:ext uri="{FF2B5EF4-FFF2-40B4-BE49-F238E27FC236}">
                <a16:creationId xmlns:a16="http://schemas.microsoft.com/office/drawing/2014/main" id="{384368CD-24C8-1C31-D286-1576FDF491B4}"/>
              </a:ext>
            </a:extLst>
          </p:cNvPr>
          <p:cNvSpPr>
            <a:spLocks noGrp="1" noChangeArrowheads="1"/>
          </p:cNvSpPr>
          <p:nvPr>
            <p:ph type="body" idx="1"/>
          </p:nvPr>
        </p:nvSpPr>
        <p:spPr bwMode="auto">
          <a:xfrm>
            <a:off x="377825" y="2459038"/>
            <a:ext cx="6797675" cy="705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8" name="Holder 4">
            <a:extLst>
              <a:ext uri="{FF2B5EF4-FFF2-40B4-BE49-F238E27FC236}">
                <a16:creationId xmlns:a16="http://schemas.microsoft.com/office/drawing/2014/main" id="{158055C3-9879-B039-63C9-4DC5542090EE}"/>
              </a:ext>
            </a:extLst>
          </p:cNvPr>
          <p:cNvSpPr>
            <a:spLocks noGrp="1" noChangeArrowheads="1"/>
          </p:cNvSpPr>
          <p:nvPr>
            <p:ph type="ftr" sz="quarter" idx="3"/>
          </p:nvPr>
        </p:nvSpPr>
        <p:spPr bwMode="auto">
          <a:xfrm>
            <a:off x="2568575" y="9944100"/>
            <a:ext cx="2417763" cy="534988"/>
          </a:xfrm>
          <a:prstGeom prst="rect">
            <a:avLst/>
          </a:prstGeom>
          <a:noFill/>
          <a:ln>
            <a:noFill/>
          </a:ln>
        </p:spPr>
        <p:txBody>
          <a:bodyPr vert="horz" wrap="square" lIns="0" tIns="0" rIns="0" bIns="0" numCol="1" anchor="t" anchorCtr="0" compatLnSpc="1">
            <a:prstTxWarp prst="textNoShape">
              <a:avLst/>
            </a:prstTxWarp>
            <a:spAutoFit/>
          </a:bodyPr>
          <a:lstStyle>
            <a:lvl1pPr algn="ctr" eaLnBrk="1" hangingPunct="1">
              <a:buSzPct val="100000"/>
              <a:buFont typeface="Calibri" panose="020F0502020204030204" pitchFamily="34" charset="0"/>
              <a:buNone/>
              <a:defRPr>
                <a:solidFill>
                  <a:srgbClr val="898989"/>
                </a:solidFill>
                <a:cs typeface="+mn-cs"/>
              </a:defRPr>
            </a:lvl1pPr>
          </a:lstStyle>
          <a:p>
            <a:pPr>
              <a:defRPr/>
            </a:pPr>
            <a:endParaRPr lang="en-US" altLang="en-US"/>
          </a:p>
        </p:txBody>
      </p:sp>
      <p:sp>
        <p:nvSpPr>
          <p:cNvPr id="1029" name="Holder 5">
            <a:extLst>
              <a:ext uri="{FF2B5EF4-FFF2-40B4-BE49-F238E27FC236}">
                <a16:creationId xmlns:a16="http://schemas.microsoft.com/office/drawing/2014/main" id="{44A9BA84-F96A-C699-2357-36DBAC7D1261}"/>
              </a:ext>
            </a:extLst>
          </p:cNvPr>
          <p:cNvSpPr>
            <a:spLocks noGrp="1" noChangeArrowheads="1"/>
          </p:cNvSpPr>
          <p:nvPr>
            <p:ph type="dt" sz="half" idx="2"/>
          </p:nvPr>
        </p:nvSpPr>
        <p:spPr bwMode="auto">
          <a:xfrm>
            <a:off x="377825" y="9944100"/>
            <a:ext cx="1736725" cy="534988"/>
          </a:xfrm>
          <a:prstGeom prst="rect">
            <a:avLst/>
          </a:prstGeom>
          <a:noFill/>
          <a:ln>
            <a:noFill/>
          </a:ln>
        </p:spPr>
        <p:txBody>
          <a:bodyPr vert="horz" wrap="square" lIns="0" tIns="0" rIns="0" bIns="0" numCol="1" anchor="t" anchorCtr="0" compatLnSpc="1">
            <a:prstTxWarp prst="textNoShape">
              <a:avLst/>
            </a:prstTxWarp>
            <a:spAutoFit/>
          </a:bodyPr>
          <a:lstStyle>
            <a:lvl1pPr eaLnBrk="1" hangingPunct="1">
              <a:buSzPct val="100000"/>
              <a:buFont typeface="Calibri" panose="020F0502020204030204" pitchFamily="34" charset="0"/>
              <a:buNone/>
              <a:defRPr smtClean="0">
                <a:solidFill>
                  <a:srgbClr val="898989"/>
                </a:solidFill>
                <a:cs typeface="+mn-cs"/>
              </a:defRPr>
            </a:lvl1pPr>
          </a:lstStyle>
          <a:p>
            <a:pPr>
              <a:defRPr/>
            </a:pPr>
            <a:fld id="{D4C88B60-5A9A-4459-8F71-564CB7821E69}" type="datetime1">
              <a:rPr lang="en-US" altLang="en-US"/>
              <a:pPr>
                <a:defRPr/>
              </a:pPr>
              <a:t>10/28/2024</a:t>
            </a:fld>
            <a:endParaRPr lang="en-US" altLang="en-US"/>
          </a:p>
        </p:txBody>
      </p:sp>
      <p:sp>
        <p:nvSpPr>
          <p:cNvPr id="6" name="Holder 6">
            <a:extLst>
              <a:ext uri="{FF2B5EF4-FFF2-40B4-BE49-F238E27FC236}">
                <a16:creationId xmlns:a16="http://schemas.microsoft.com/office/drawing/2014/main" id="{D6CB081D-95EF-31B0-3766-4CED306AF976}"/>
              </a:ext>
            </a:extLst>
          </p:cNvPr>
          <p:cNvSpPr>
            <a:spLocks noGrp="1"/>
          </p:cNvSpPr>
          <p:nvPr>
            <p:ph type="sldNum" sz="quarter" idx="7"/>
          </p:nvPr>
        </p:nvSpPr>
        <p:spPr>
          <a:xfrm>
            <a:off x="5438775" y="9944100"/>
            <a:ext cx="1736725" cy="534988"/>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eaLnBrk="1" hangingPunct="1">
              <a:buSzPct val="100000"/>
              <a:buFont typeface="Calibri" panose="020F0502020204030204" pitchFamily="34" charset="0"/>
              <a:buNone/>
              <a:defRPr smtClean="0">
                <a:solidFill>
                  <a:srgbClr val="898989"/>
                </a:solidFill>
                <a:cs typeface="+mn-cs"/>
              </a:defRPr>
            </a:lvl1pPr>
          </a:lstStyle>
          <a:p>
            <a:pPr>
              <a:defRPr/>
            </a:pPr>
            <a:fld id="{161321C1-A8AC-40F4-BF63-3B90C1243C47}" type="slidenum">
              <a:rPr lang="ru-RU" altLang="en-US"/>
              <a:pPr>
                <a:defRPr/>
              </a:pPr>
              <a:t>‹#›</a:t>
            </a:fld>
            <a:endParaRPr lang="ru-RU"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rtl="0" eaLnBrk="0" fontAlgn="base" hangingPunct="0">
        <a:spcBef>
          <a:spcPct val="0"/>
        </a:spcBef>
        <a:spcAft>
          <a:spcPct val="0"/>
        </a:spcAft>
        <a:defRPr sz="4400">
          <a:solidFill>
            <a:schemeClr val="tx2"/>
          </a:solidFill>
          <a:latin typeface="+mj-lt"/>
          <a:ea typeface="+mj-ea"/>
          <a:cs typeface="Calibri" panose="020F0502020204030204" pitchFamily="34" charset="0"/>
        </a:defRPr>
      </a:lvl1pPr>
      <a:lvl2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5pPr>
      <a:lvl6pPr marL="4572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6pPr>
      <a:lvl7pPr marL="9144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7pPr>
      <a:lvl8pPr marL="13716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8pPr>
      <a:lvl9pPr marL="18288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9pPr>
    </p:titleStyle>
    <p:bodyStyle>
      <a:lvl1pPr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1pPr>
      <a:lvl2pPr marL="4572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2pPr>
      <a:lvl3pPr marL="9144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3pPr>
      <a:lvl4pPr marL="13716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4pPr>
      <a:lvl5pPr marL="18288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mshigadde09"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object 1">
            <a:extLst>
              <a:ext uri="{FF2B5EF4-FFF2-40B4-BE49-F238E27FC236}">
                <a16:creationId xmlns:a16="http://schemas.microsoft.com/office/drawing/2014/main" id="{2A7A0A42-4254-39C5-9BD8-00336FE9046B}"/>
              </a:ext>
            </a:extLst>
          </p:cNvPr>
          <p:cNvSpPr>
            <a:spLocks noChangeArrowheads="1"/>
          </p:cNvSpPr>
          <p:nvPr/>
        </p:nvSpPr>
        <p:spPr bwMode="auto">
          <a:xfrm>
            <a:off x="0" y="0"/>
            <a:ext cx="20116800" cy="11315700"/>
          </a:xfrm>
          <a:prstGeom prst="rect">
            <a:avLst/>
          </a:prstGeom>
          <a:blipFill dpi="0" rotWithShape="1">
            <a:blip r:embed="rId2"/>
            <a:srcRect/>
            <a:stretch>
              <a:fillRect/>
            </a:stretch>
          </a:blipFill>
          <a:ln>
            <a:noFill/>
          </a:ln>
        </p:spPr>
        <p:txBody>
          <a:bodyPr lIns="0" tIns="0" rIns="0" bIns="0">
            <a:spAutoFit/>
          </a:bodyPr>
          <a:lstStyle>
            <a:lvl1pPr>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1pPr>
            <a:lvl2pPr marL="742950" indent="-28575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2pPr>
            <a:lvl3pPr marL="11430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3pPr>
            <a:lvl4pPr marL="16002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4pPr>
            <a:lvl5pPr marL="2057400" indent="-228600">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buSzPct val="100000"/>
              <a:buFont typeface="Calibri" panose="020F0502020204030204" pitchFamily="34" charset="0"/>
              <a:defRPr>
                <a:solidFill>
                  <a:schemeClr val="tx1"/>
                </a:solidFill>
                <a:latin typeface="Calibri" panose="020F0502020204030204" pitchFamily="34" charset="0"/>
                <a:cs typeface="Calibri" panose="020F0502020204030204" pitchFamily="34" charset="0"/>
              </a:defRPr>
            </a:lvl9pPr>
          </a:lstStyle>
          <a:p>
            <a:pPr eaLnBrk="1" hangingPunct="1"/>
            <a:endParaRPr lang="en-US" altLang="en-US" dirty="0"/>
          </a:p>
        </p:txBody>
      </p:sp>
      <p:sp>
        <p:nvSpPr>
          <p:cNvPr id="10" name="TextBox 9">
            <a:extLst>
              <a:ext uri="{FF2B5EF4-FFF2-40B4-BE49-F238E27FC236}">
                <a16:creationId xmlns:a16="http://schemas.microsoft.com/office/drawing/2014/main" id="{88E13D4B-34D6-8A75-BCAA-15E036D1D909}"/>
              </a:ext>
            </a:extLst>
          </p:cNvPr>
          <p:cNvSpPr txBox="1"/>
          <p:nvPr/>
        </p:nvSpPr>
        <p:spPr>
          <a:xfrm>
            <a:off x="1813721" y="3906262"/>
            <a:ext cx="18217553" cy="3046988"/>
          </a:xfrm>
          <a:prstGeom prst="rect">
            <a:avLst/>
          </a:prstGeom>
          <a:noFill/>
        </p:spPr>
        <p:txBody>
          <a:bodyPr wrap="square">
            <a:spAutoFit/>
          </a:bodyPr>
          <a:lstStyle/>
          <a:p>
            <a:pPr lvl="1" eaLnBrk="1" hangingPunct="1">
              <a:buSzPct val="100000"/>
              <a:buFont typeface="Calibri" panose="020F0502020204030204" pitchFamily="34" charset="0"/>
              <a:buNone/>
              <a:defRPr/>
            </a:pPr>
            <a:r>
              <a:rPr lang="en-US" sz="9600" b="1" spc="600" dirty="0">
                <a:solidFill>
                  <a:schemeClr val="bg1"/>
                </a:solidFill>
                <a:latin typeface="BEBAS NEUE" panose="020F0502020204030204" pitchFamily="34" charset="0"/>
                <a:cs typeface="+mn-cs"/>
              </a:rPr>
              <a:t>case </a:t>
            </a:r>
            <a:r>
              <a:rPr lang="en-US" sz="9600" b="1" spc="600" dirty="0">
                <a:solidFill>
                  <a:schemeClr val="tx1">
                    <a:lumMod val="75000"/>
                    <a:lumOff val="25000"/>
                  </a:schemeClr>
                </a:solidFill>
                <a:latin typeface="BEBAS NEUE" panose="020F0502020204030204" pitchFamily="34" charset="0"/>
                <a:cs typeface="+mn-cs"/>
              </a:rPr>
              <a:t>study</a:t>
            </a:r>
          </a:p>
          <a:p>
            <a:pPr lvl="1" eaLnBrk="1" hangingPunct="1">
              <a:buSzPct val="100000"/>
              <a:buFont typeface="Calibri" panose="020F0502020204030204" pitchFamily="34" charset="0"/>
              <a:buNone/>
              <a:defRPr/>
            </a:pPr>
            <a:r>
              <a:rPr lang="en-US" sz="9600" b="1" spc="600" dirty="0">
                <a:solidFill>
                  <a:schemeClr val="bg1"/>
                </a:solidFill>
                <a:latin typeface="BEBAS NEUE" panose="020F0502020204030204" pitchFamily="34" charset="0"/>
                <a:cs typeface="+mn-cs"/>
              </a:rPr>
              <a:t>Developing an </a:t>
            </a:r>
            <a:r>
              <a:rPr lang="en-US" sz="9600" b="1" spc="600" dirty="0">
                <a:solidFill>
                  <a:schemeClr val="tx1">
                    <a:lumMod val="75000"/>
                    <a:lumOff val="25000"/>
                  </a:schemeClr>
                </a:solidFill>
                <a:latin typeface="BEBAS NEUE" panose="020F0502020204030204" pitchFamily="34" charset="0"/>
                <a:cs typeface="+mn-cs"/>
              </a:rPr>
              <a:t>Ann model in python</a:t>
            </a:r>
            <a:endParaRPr lang="en-IN" sz="9600" b="1" spc="600" dirty="0">
              <a:solidFill>
                <a:schemeClr val="tx1">
                  <a:lumMod val="75000"/>
                  <a:lumOff val="25000"/>
                </a:schemeClr>
              </a:solidFill>
              <a:latin typeface="BEBAS NEUE" panose="020F0502020204030204" pitchFamily="34" charset="0"/>
              <a:cs typeface="+mn-cs"/>
            </a:endParaRPr>
          </a:p>
        </p:txBody>
      </p:sp>
      <p:sp>
        <p:nvSpPr>
          <p:cNvPr id="11" name="TextBox 10">
            <a:extLst>
              <a:ext uri="{FF2B5EF4-FFF2-40B4-BE49-F238E27FC236}">
                <a16:creationId xmlns:a16="http://schemas.microsoft.com/office/drawing/2014/main" id="{6164FC94-C846-F283-E90D-3806D41A7E8D}"/>
              </a:ext>
            </a:extLst>
          </p:cNvPr>
          <p:cNvSpPr txBox="1"/>
          <p:nvPr/>
        </p:nvSpPr>
        <p:spPr>
          <a:xfrm>
            <a:off x="3505200" y="6953250"/>
            <a:ext cx="5689104" cy="369888"/>
          </a:xfrm>
          <a:prstGeom prst="rect">
            <a:avLst/>
          </a:prstGeom>
          <a:noFill/>
          <a:ln>
            <a:noFill/>
          </a:ln>
        </p:spPr>
        <p:txBody>
          <a:bodyPr wrap="square">
            <a:spAutoFit/>
          </a:bodyPr>
          <a:lstStyle/>
          <a:p>
            <a:pPr eaLnBrk="1" hangingPunct="1">
              <a:buSzPct val="100000"/>
              <a:buFont typeface="Calibri" panose="020F0502020204030204" pitchFamily="34" charset="0"/>
              <a:buNone/>
              <a:defRPr/>
            </a:pPr>
            <a:r>
              <a:rPr lang="en-US" b="1" spc="300" dirty="0">
                <a:solidFill>
                  <a:schemeClr val="bg1"/>
                </a:solidFill>
                <a:latin typeface="DM SANS" panose="020F0502020204030204" pitchFamily="2" charset="0"/>
                <a:cs typeface="+mn-cs"/>
              </a:rPr>
              <a:t>FINANC</a:t>
            </a:r>
            <a:r>
              <a:rPr lang="en-US" b="1" dirty="0">
                <a:solidFill>
                  <a:schemeClr val="bg1"/>
                </a:solidFill>
                <a:latin typeface="DM SANS" panose="020F0502020204030204" pitchFamily="2" charset="0"/>
                <a:cs typeface="+mn-cs"/>
              </a:rPr>
              <a:t> </a:t>
            </a:r>
            <a:r>
              <a:rPr lang="en-US" b="1" spc="300" dirty="0">
                <a:solidFill>
                  <a:schemeClr val="bg1"/>
                </a:solidFill>
                <a:latin typeface="DM SANS" panose="020F0502020204030204" pitchFamily="2" charset="0"/>
                <a:cs typeface="+mn-cs"/>
              </a:rPr>
              <a:t>IAL </a:t>
            </a:r>
            <a:r>
              <a:rPr lang="en-US" b="1" spc="600" dirty="0">
                <a:solidFill>
                  <a:schemeClr val="bg1"/>
                </a:solidFill>
                <a:latin typeface="DM SANS" panose="020F0502020204030204" pitchFamily="2" charset="0"/>
                <a:cs typeface="+mn-cs"/>
              </a:rPr>
              <a:t>MACHINE</a:t>
            </a:r>
            <a:r>
              <a:rPr lang="en-US" b="1" spc="300" dirty="0">
                <a:solidFill>
                  <a:schemeClr val="bg1"/>
                </a:solidFill>
                <a:latin typeface="DM SANS" panose="020F0502020204030204" pitchFamily="2" charset="0"/>
                <a:cs typeface="+mn-cs"/>
              </a:rPr>
              <a:t> LEARNING</a:t>
            </a:r>
            <a:endParaRPr lang="en-IN" b="1" spc="300" dirty="0">
              <a:solidFill>
                <a:schemeClr val="bg1"/>
              </a:solidFill>
              <a:latin typeface="DM SANS" panose="020F0502020204030204" pitchFamily="2" charset="0"/>
              <a:cs typeface="+mn-cs"/>
            </a:endParaRPr>
          </a:p>
        </p:txBody>
      </p:sp>
      <p:sp>
        <p:nvSpPr>
          <p:cNvPr id="2" name="TextBox 1">
            <a:extLst>
              <a:ext uri="{FF2B5EF4-FFF2-40B4-BE49-F238E27FC236}">
                <a16:creationId xmlns:a16="http://schemas.microsoft.com/office/drawing/2014/main" id="{49FCBA0A-D097-52DD-113C-06379D856C43}"/>
              </a:ext>
            </a:extLst>
          </p:cNvPr>
          <p:cNvSpPr txBox="1"/>
          <p:nvPr/>
        </p:nvSpPr>
        <p:spPr>
          <a:xfrm>
            <a:off x="3505200" y="7323138"/>
            <a:ext cx="13970024" cy="1200329"/>
          </a:xfrm>
          <a:prstGeom prst="rect">
            <a:avLst/>
          </a:prstGeom>
          <a:noFill/>
        </p:spPr>
        <p:txBody>
          <a:bodyPr wrap="square" rtlCol="0">
            <a:spAutoFit/>
          </a:bodyPr>
          <a:lstStyle/>
          <a:p>
            <a:r>
              <a:rPr lang="en-IN" dirty="0">
                <a:solidFill>
                  <a:schemeClr val="bg1">
                    <a:lumMod val="75000"/>
                  </a:schemeClr>
                </a:solidFill>
                <a:latin typeface="DM SANS" pitchFamily="2" charset="0"/>
              </a:rPr>
              <a:t>Subject code:</a:t>
            </a:r>
          </a:p>
          <a:p>
            <a:r>
              <a:rPr lang="en-IN" dirty="0">
                <a:solidFill>
                  <a:schemeClr val="bg1">
                    <a:lumMod val="75000"/>
                  </a:schemeClr>
                </a:solidFill>
                <a:latin typeface="DM SANS" pitchFamily="2" charset="0"/>
              </a:rPr>
              <a:t>Academic year  [ 2024-25 ODD]</a:t>
            </a:r>
          </a:p>
          <a:p>
            <a:r>
              <a:rPr lang="en-IN" dirty="0">
                <a:solidFill>
                  <a:schemeClr val="bg1">
                    <a:lumMod val="75000"/>
                  </a:schemeClr>
                </a:solidFill>
                <a:latin typeface="DM SANS" pitchFamily="2" charset="0"/>
              </a:rPr>
              <a:t>Faculty in-charge : Dr </a:t>
            </a:r>
            <a:r>
              <a:rPr lang="en-IN" dirty="0" err="1">
                <a:solidFill>
                  <a:schemeClr val="bg1">
                    <a:lumMod val="75000"/>
                  </a:schemeClr>
                </a:solidFill>
                <a:latin typeface="DM SANS" pitchFamily="2" charset="0"/>
              </a:rPr>
              <a:t>K.Shantha</a:t>
            </a:r>
            <a:r>
              <a:rPr lang="en-IN" dirty="0">
                <a:solidFill>
                  <a:schemeClr val="bg1">
                    <a:lumMod val="75000"/>
                  </a:schemeClr>
                </a:solidFill>
                <a:latin typeface="DM SANS" pitchFamily="2" charset="0"/>
              </a:rPr>
              <a:t> Kumari </a:t>
            </a:r>
            <a:r>
              <a:rPr lang="en-IN" sz="1500" dirty="0">
                <a:solidFill>
                  <a:schemeClr val="bg1">
                    <a:lumMod val="75000"/>
                  </a:schemeClr>
                </a:solidFill>
                <a:latin typeface="DM SANS" pitchFamily="2" charset="0"/>
              </a:rPr>
              <a:t>(Associate Professor, Data Science and Business Systems, School of Computing, SRMIST, KTR)</a:t>
            </a:r>
          </a:p>
          <a:p>
            <a:r>
              <a:rPr lang="en-IN" dirty="0">
                <a:solidFill>
                  <a:schemeClr val="bg1">
                    <a:lumMod val="75000"/>
                  </a:schemeClr>
                </a:solidFill>
                <a:latin typeface="DM SANS" pitchFamily="2" charset="0"/>
              </a:rPr>
              <a:t>Presenter :GADDE VAMSHI,RA2112704010017, </a:t>
            </a:r>
            <a:r>
              <a:rPr lang="en-IN" dirty="0">
                <a:solidFill>
                  <a:schemeClr val="bg1">
                    <a:lumMod val="75000"/>
                  </a:schemeClr>
                </a:solidFill>
                <a:latin typeface="DM SANS" pitchFamily="2" charset="0"/>
                <a:hlinkClick r:id="rId3"/>
              </a:rPr>
              <a:t>GitHub</a:t>
            </a:r>
            <a:r>
              <a:rPr lang="en-IN" dirty="0">
                <a:solidFill>
                  <a:schemeClr val="bg1">
                    <a:lumMod val="75000"/>
                  </a:schemeClr>
                </a:solidFill>
                <a:latin typeface="DM SANS" pitchFamily="2" charset="0"/>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F8115F-1DF3-2267-C7B8-81FE893F1C43}"/>
              </a:ext>
            </a:extLst>
          </p:cNvPr>
          <p:cNvPicPr>
            <a:picLocks noChangeAspect="1"/>
          </p:cNvPicPr>
          <p:nvPr/>
        </p:nvPicPr>
        <p:blipFill>
          <a:blip r:embed="rId2"/>
          <a:stretch>
            <a:fillRect/>
          </a:stretch>
        </p:blipFill>
        <p:spPr>
          <a:xfrm>
            <a:off x="0" y="1524"/>
            <a:ext cx="20116800" cy="11314176"/>
          </a:xfrm>
          <a:prstGeom prst="rect">
            <a:avLst/>
          </a:prstGeom>
        </p:spPr>
      </p:pic>
      <p:pic>
        <p:nvPicPr>
          <p:cNvPr id="4" name="Picture 3">
            <a:extLst>
              <a:ext uri="{FF2B5EF4-FFF2-40B4-BE49-F238E27FC236}">
                <a16:creationId xmlns:a16="http://schemas.microsoft.com/office/drawing/2014/main" id="{58166B3F-F4CA-F7F4-2CB2-BC3BB2D46C76}"/>
              </a:ext>
            </a:extLst>
          </p:cNvPr>
          <p:cNvPicPr>
            <a:picLocks noChangeAspect="1"/>
          </p:cNvPicPr>
          <p:nvPr/>
        </p:nvPicPr>
        <p:blipFill>
          <a:blip r:embed="rId3"/>
          <a:stretch>
            <a:fillRect/>
          </a:stretch>
        </p:blipFill>
        <p:spPr>
          <a:xfrm>
            <a:off x="1201738" y="833314"/>
            <a:ext cx="3095624" cy="158874"/>
          </a:xfrm>
          <a:prstGeom prst="rect">
            <a:avLst/>
          </a:prstGeom>
        </p:spPr>
      </p:pic>
      <p:sp>
        <p:nvSpPr>
          <p:cNvPr id="6" name="TextBox 5">
            <a:extLst>
              <a:ext uri="{FF2B5EF4-FFF2-40B4-BE49-F238E27FC236}">
                <a16:creationId xmlns:a16="http://schemas.microsoft.com/office/drawing/2014/main" id="{EB38C90E-57C5-366E-5810-C386E6A4A75E}"/>
              </a:ext>
            </a:extLst>
          </p:cNvPr>
          <p:cNvSpPr txBox="1"/>
          <p:nvPr/>
        </p:nvSpPr>
        <p:spPr>
          <a:xfrm>
            <a:off x="913384" y="2610862"/>
            <a:ext cx="18722080" cy="5016758"/>
          </a:xfrm>
          <a:prstGeom prst="rect">
            <a:avLst/>
          </a:prstGeom>
          <a:noFill/>
        </p:spPr>
        <p:txBody>
          <a:bodyPr wrap="square" rtlCol="0">
            <a:spAutoFit/>
          </a:bodyPr>
          <a:lstStyle/>
          <a:p>
            <a:pPr algn="just"/>
            <a:r>
              <a:rPr lang="en-US" sz="3200" dirty="0">
                <a:solidFill>
                  <a:schemeClr val="bg1">
                    <a:lumMod val="75000"/>
                  </a:schemeClr>
                </a:solidFill>
                <a:latin typeface="DM SANS" pitchFamily="2" charset="0"/>
              </a:rPr>
              <a:t>Artificial Neural Networks, or ANNs, are one of the most powerful and widely used methods in machine learning and artificial intelligence today. Modeled loosely after the human brain, ANNs are designed to recognize patterns in data and can be applied to a vast range of applications, from image recognition and natural language processing to financial forecasting and disease diagnosis.</a:t>
            </a:r>
          </a:p>
          <a:p>
            <a:pPr algn="just"/>
            <a:endParaRPr lang="en-US" sz="3200" dirty="0">
              <a:solidFill>
                <a:schemeClr val="bg1">
                  <a:lumMod val="75000"/>
                </a:schemeClr>
              </a:solidFill>
              <a:latin typeface="DM SANS" pitchFamily="2" charset="0"/>
            </a:endParaRPr>
          </a:p>
          <a:p>
            <a:pPr algn="just"/>
            <a:r>
              <a:rPr lang="en-US" sz="3200" dirty="0">
                <a:solidFill>
                  <a:schemeClr val="bg1">
                    <a:lumMod val="75000"/>
                  </a:schemeClr>
                </a:solidFill>
                <a:latin typeface="DM SANS" pitchFamily="2" charset="0"/>
              </a:rPr>
              <a:t>In recent years, developing neural networks has become much more accessible, thanks in part to high-level libraries like </a:t>
            </a:r>
            <a:r>
              <a:rPr lang="en-US" sz="3200" dirty="0" err="1">
                <a:solidFill>
                  <a:schemeClr val="bg1">
                    <a:lumMod val="75000"/>
                  </a:schemeClr>
                </a:solidFill>
                <a:latin typeface="DM SANS" pitchFamily="2" charset="0"/>
              </a:rPr>
              <a:t>Keras</a:t>
            </a:r>
            <a:r>
              <a:rPr lang="en-US" sz="3200" dirty="0">
                <a:solidFill>
                  <a:schemeClr val="bg1">
                    <a:lumMod val="75000"/>
                  </a:schemeClr>
                </a:solidFill>
                <a:latin typeface="DM SANS" pitchFamily="2" charset="0"/>
              </a:rPr>
              <a:t>. Built on top of popular machine learning frameworks like TensorFlow, </a:t>
            </a:r>
            <a:r>
              <a:rPr lang="en-US" sz="3200" dirty="0" err="1">
                <a:solidFill>
                  <a:schemeClr val="bg1">
                    <a:lumMod val="75000"/>
                  </a:schemeClr>
                </a:solidFill>
                <a:latin typeface="DM SANS" pitchFamily="2" charset="0"/>
              </a:rPr>
              <a:t>Keras</a:t>
            </a:r>
            <a:r>
              <a:rPr lang="en-US" sz="3200" dirty="0">
                <a:solidFill>
                  <a:schemeClr val="bg1">
                    <a:lumMod val="75000"/>
                  </a:schemeClr>
                </a:solidFill>
                <a:latin typeface="DM SANS" pitchFamily="2" charset="0"/>
              </a:rPr>
              <a:t> allows developers to create, train, and fine-tune neural networks efficiently. It simplifies the complex mathematics behind deep learning, making it easier to build high-quality models with just a few lines of code.</a:t>
            </a:r>
          </a:p>
        </p:txBody>
      </p:sp>
      <p:sp>
        <p:nvSpPr>
          <p:cNvPr id="2" name="TextBox 1">
            <a:extLst>
              <a:ext uri="{FF2B5EF4-FFF2-40B4-BE49-F238E27FC236}">
                <a16:creationId xmlns:a16="http://schemas.microsoft.com/office/drawing/2014/main" id="{7801F2B0-E9F2-61E4-E9F0-327002C411CE}"/>
              </a:ext>
            </a:extLst>
          </p:cNvPr>
          <p:cNvSpPr txBox="1"/>
          <p:nvPr/>
        </p:nvSpPr>
        <p:spPr>
          <a:xfrm>
            <a:off x="3649688" y="201942"/>
            <a:ext cx="12493388" cy="2015936"/>
          </a:xfrm>
          <a:prstGeom prst="rect">
            <a:avLst/>
          </a:prstGeom>
          <a:noFill/>
        </p:spPr>
        <p:txBody>
          <a:bodyPr wrap="square" rtlCol="0">
            <a:spAutoFit/>
          </a:bodyPr>
          <a:lstStyle/>
          <a:p>
            <a:pPr algn="ctr" eaLnBrk="1" hangingPunct="1">
              <a:buSzPct val="100000"/>
              <a:buFont typeface="Calibri" panose="020F0502020204030204" pitchFamily="34" charset="0"/>
            </a:pPr>
            <a:r>
              <a:rPr lang="en-US" sz="12500" b="1" dirty="0">
                <a:solidFill>
                  <a:schemeClr val="bg1">
                    <a:lumMod val="85000"/>
                  </a:schemeClr>
                </a:solidFill>
                <a:latin typeface="Work sans" pitchFamily="2" charset="0"/>
              </a:rPr>
              <a:t>Introduction</a:t>
            </a:r>
            <a:endParaRPr lang="en-IN" sz="15000" b="1" dirty="0">
              <a:solidFill>
                <a:schemeClr val="bg1">
                  <a:lumMod val="85000"/>
                </a:schemeClr>
              </a:solidFill>
              <a:latin typeface="Work sans" pitchFamily="2"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C0FC-856A-C12B-0214-DFBE2D71061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AEE60DF-14FB-568B-AD62-CA09F26A2778}"/>
              </a:ext>
            </a:extLst>
          </p:cNvPr>
          <p:cNvPicPr>
            <a:picLocks noChangeAspect="1"/>
          </p:cNvPicPr>
          <p:nvPr/>
        </p:nvPicPr>
        <p:blipFill>
          <a:blip r:embed="rId2"/>
          <a:stretch>
            <a:fillRect/>
          </a:stretch>
        </p:blipFill>
        <p:spPr>
          <a:xfrm>
            <a:off x="-68161" y="-68848"/>
            <a:ext cx="20494879" cy="11559346"/>
          </a:xfrm>
          <a:prstGeom prst="rect">
            <a:avLst/>
          </a:prstGeom>
        </p:spPr>
      </p:pic>
      <p:pic>
        <p:nvPicPr>
          <p:cNvPr id="4" name="Picture 3">
            <a:extLst>
              <a:ext uri="{FF2B5EF4-FFF2-40B4-BE49-F238E27FC236}">
                <a16:creationId xmlns:a16="http://schemas.microsoft.com/office/drawing/2014/main" id="{C583B760-05A2-BFCF-B7E9-3EBA8C56380E}"/>
              </a:ext>
            </a:extLst>
          </p:cNvPr>
          <p:cNvPicPr>
            <a:picLocks noChangeAspect="1"/>
          </p:cNvPicPr>
          <p:nvPr/>
        </p:nvPicPr>
        <p:blipFill>
          <a:blip r:embed="rId3"/>
          <a:stretch>
            <a:fillRect/>
          </a:stretch>
        </p:blipFill>
        <p:spPr>
          <a:xfrm>
            <a:off x="1417440" y="789253"/>
            <a:ext cx="3095624" cy="158874"/>
          </a:xfrm>
          <a:prstGeom prst="rect">
            <a:avLst/>
          </a:prstGeom>
        </p:spPr>
      </p:pic>
      <p:sp>
        <p:nvSpPr>
          <p:cNvPr id="6" name="TextBox 5">
            <a:extLst>
              <a:ext uri="{FF2B5EF4-FFF2-40B4-BE49-F238E27FC236}">
                <a16:creationId xmlns:a16="http://schemas.microsoft.com/office/drawing/2014/main" id="{C413E5D7-4CE0-CFA7-C661-2215220700A8}"/>
              </a:ext>
            </a:extLst>
          </p:cNvPr>
          <p:cNvSpPr txBox="1"/>
          <p:nvPr/>
        </p:nvSpPr>
        <p:spPr>
          <a:xfrm>
            <a:off x="813074" y="1886073"/>
            <a:ext cx="18722080" cy="3108543"/>
          </a:xfrm>
          <a:prstGeom prst="rect">
            <a:avLst/>
          </a:prstGeom>
          <a:noFill/>
        </p:spPr>
        <p:txBody>
          <a:bodyPr wrap="square" rtlCol="0">
            <a:spAutoFit/>
          </a:bodyPr>
          <a:lstStyle/>
          <a:p>
            <a:pPr algn="just"/>
            <a:r>
              <a:rPr lang="en-US" sz="2800" dirty="0">
                <a:solidFill>
                  <a:schemeClr val="bg1">
                    <a:lumMod val="75000"/>
                  </a:schemeClr>
                </a:solidFill>
                <a:latin typeface="DM SANS" pitchFamily="2" charset="0"/>
              </a:rPr>
              <a:t>The primary objective of this project is to build a simple Artificial Neural Network (ANN) model for binary classification using </a:t>
            </a:r>
            <a:r>
              <a:rPr lang="en-US" sz="2800" dirty="0" err="1">
                <a:solidFill>
                  <a:schemeClr val="bg1">
                    <a:lumMod val="75000"/>
                  </a:schemeClr>
                </a:solidFill>
                <a:latin typeface="DM SANS" pitchFamily="2" charset="0"/>
              </a:rPr>
              <a:t>Keras</a:t>
            </a:r>
            <a:r>
              <a:rPr lang="en-US" sz="2800" dirty="0">
                <a:solidFill>
                  <a:schemeClr val="bg1">
                    <a:lumMod val="75000"/>
                  </a:schemeClr>
                </a:solidFill>
                <a:latin typeface="DM SANS" pitchFamily="2" charset="0"/>
              </a:rPr>
              <a:t>. Binary classification is a common machine learning task where we categorize data points into one of two possible classes.</a:t>
            </a:r>
          </a:p>
          <a:p>
            <a:pPr algn="just"/>
            <a:endParaRPr lang="en-US" sz="2800" dirty="0">
              <a:solidFill>
                <a:schemeClr val="bg1">
                  <a:lumMod val="75000"/>
                </a:schemeClr>
              </a:solidFill>
              <a:latin typeface="DM SANS" pitchFamily="2" charset="0"/>
            </a:endParaRPr>
          </a:p>
          <a:p>
            <a:pPr algn="just"/>
            <a:r>
              <a:rPr lang="en-US" sz="2800" dirty="0">
                <a:solidFill>
                  <a:schemeClr val="bg1">
                    <a:lumMod val="75000"/>
                  </a:schemeClr>
                </a:solidFill>
                <a:latin typeface="DM SANS" pitchFamily="2" charset="0"/>
              </a:rPr>
              <a:t>To achieve this, we need a dataset with multiple input features and a target variable that has two possible outcomes, such as "yes" or "no," or "0" and "1." The ANN will be trained to recognize patterns in the input data that can predict the correct class.</a:t>
            </a:r>
          </a:p>
        </p:txBody>
      </p:sp>
      <p:pic>
        <p:nvPicPr>
          <p:cNvPr id="49" name="Picture 48">
            <a:extLst>
              <a:ext uri="{FF2B5EF4-FFF2-40B4-BE49-F238E27FC236}">
                <a16:creationId xmlns:a16="http://schemas.microsoft.com/office/drawing/2014/main" id="{67F497A8-4AF9-029B-EAE5-D1CC9410417F}"/>
              </a:ext>
            </a:extLst>
          </p:cNvPr>
          <p:cNvPicPr>
            <a:picLocks noChangeAspect="1"/>
          </p:cNvPicPr>
          <p:nvPr/>
        </p:nvPicPr>
        <p:blipFill>
          <a:blip r:embed="rId3"/>
          <a:stretch>
            <a:fillRect/>
          </a:stretch>
        </p:blipFill>
        <p:spPr>
          <a:xfrm>
            <a:off x="1129929" y="698050"/>
            <a:ext cx="3095624" cy="158874"/>
          </a:xfrm>
          <a:prstGeom prst="rect">
            <a:avLst/>
          </a:prstGeom>
        </p:spPr>
      </p:pic>
      <p:sp>
        <p:nvSpPr>
          <p:cNvPr id="2" name="TextBox 1">
            <a:extLst>
              <a:ext uri="{FF2B5EF4-FFF2-40B4-BE49-F238E27FC236}">
                <a16:creationId xmlns:a16="http://schemas.microsoft.com/office/drawing/2014/main" id="{A31CE596-FBA2-04D5-C497-E375BB6AC606}"/>
              </a:ext>
            </a:extLst>
          </p:cNvPr>
          <p:cNvSpPr txBox="1"/>
          <p:nvPr/>
        </p:nvSpPr>
        <p:spPr>
          <a:xfrm>
            <a:off x="3361656" y="137473"/>
            <a:ext cx="12493388" cy="1323439"/>
          </a:xfrm>
          <a:prstGeom prst="rect">
            <a:avLst/>
          </a:prstGeom>
          <a:noFill/>
        </p:spPr>
        <p:txBody>
          <a:bodyPr wrap="square" rtlCol="0">
            <a:spAutoFit/>
          </a:bodyPr>
          <a:lstStyle/>
          <a:p>
            <a:pPr algn="ctr" eaLnBrk="1" hangingPunct="1">
              <a:buSzPct val="100000"/>
              <a:buFont typeface="Calibri" panose="020F0502020204030204" pitchFamily="34" charset="0"/>
            </a:pPr>
            <a:r>
              <a:rPr lang="en-US" sz="8000" b="1" dirty="0">
                <a:solidFill>
                  <a:schemeClr val="bg1">
                    <a:lumMod val="85000"/>
                  </a:schemeClr>
                </a:solidFill>
                <a:latin typeface="Work sans" pitchFamily="2" charset="0"/>
              </a:rPr>
              <a:t>Problem Definition</a:t>
            </a:r>
          </a:p>
        </p:txBody>
      </p:sp>
      <p:pic>
        <p:nvPicPr>
          <p:cNvPr id="7" name="Picture 6">
            <a:extLst>
              <a:ext uri="{FF2B5EF4-FFF2-40B4-BE49-F238E27FC236}">
                <a16:creationId xmlns:a16="http://schemas.microsoft.com/office/drawing/2014/main" id="{3A44234D-AF71-D409-87EB-BBDD5BC8886E}"/>
              </a:ext>
            </a:extLst>
          </p:cNvPr>
          <p:cNvPicPr>
            <a:picLocks noChangeAspect="1"/>
          </p:cNvPicPr>
          <p:nvPr/>
        </p:nvPicPr>
        <p:blipFill>
          <a:blip r:embed="rId4"/>
          <a:stretch>
            <a:fillRect/>
          </a:stretch>
        </p:blipFill>
        <p:spPr>
          <a:xfrm>
            <a:off x="5953944" y="5654002"/>
            <a:ext cx="9710363" cy="5385748"/>
          </a:xfrm>
          <a:prstGeom prst="rect">
            <a:avLst/>
          </a:prstGeom>
        </p:spPr>
      </p:pic>
    </p:spTree>
    <p:extLst>
      <p:ext uri="{BB962C8B-B14F-4D97-AF65-F5344CB8AC3E}">
        <p14:creationId xmlns:p14="http://schemas.microsoft.com/office/powerpoint/2010/main" val="27807206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FF90-08E0-A96B-8BD3-5D0C1D65CD1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8ABDE3-FB52-B376-F9FB-F0156A672F24}"/>
              </a:ext>
            </a:extLst>
          </p:cNvPr>
          <p:cNvPicPr>
            <a:picLocks noChangeAspect="1"/>
          </p:cNvPicPr>
          <p:nvPr/>
        </p:nvPicPr>
        <p:blipFill>
          <a:blip r:embed="rId2"/>
          <a:stretch>
            <a:fillRect/>
          </a:stretch>
        </p:blipFill>
        <p:spPr>
          <a:xfrm>
            <a:off x="0" y="-243646"/>
            <a:ext cx="20116800" cy="11559346"/>
          </a:xfrm>
          <a:prstGeom prst="rect">
            <a:avLst/>
          </a:prstGeom>
        </p:spPr>
      </p:pic>
      <p:pic>
        <p:nvPicPr>
          <p:cNvPr id="4" name="Picture 3">
            <a:extLst>
              <a:ext uri="{FF2B5EF4-FFF2-40B4-BE49-F238E27FC236}">
                <a16:creationId xmlns:a16="http://schemas.microsoft.com/office/drawing/2014/main" id="{332C7E99-D009-0503-F7ED-F87E02DDED8E}"/>
              </a:ext>
            </a:extLst>
          </p:cNvPr>
          <p:cNvPicPr>
            <a:picLocks noChangeAspect="1"/>
          </p:cNvPicPr>
          <p:nvPr/>
        </p:nvPicPr>
        <p:blipFill>
          <a:blip r:embed="rId3"/>
          <a:stretch>
            <a:fillRect/>
          </a:stretch>
        </p:blipFill>
        <p:spPr>
          <a:xfrm>
            <a:off x="1417440" y="789253"/>
            <a:ext cx="3095624" cy="158874"/>
          </a:xfrm>
          <a:prstGeom prst="rect">
            <a:avLst/>
          </a:prstGeom>
        </p:spPr>
      </p:pic>
      <p:pic>
        <p:nvPicPr>
          <p:cNvPr id="49" name="Picture 48">
            <a:extLst>
              <a:ext uri="{FF2B5EF4-FFF2-40B4-BE49-F238E27FC236}">
                <a16:creationId xmlns:a16="http://schemas.microsoft.com/office/drawing/2014/main" id="{4DE3232B-3B42-718C-8DEF-281A08FC5E4D}"/>
              </a:ext>
            </a:extLst>
          </p:cNvPr>
          <p:cNvPicPr>
            <a:picLocks noChangeAspect="1"/>
          </p:cNvPicPr>
          <p:nvPr/>
        </p:nvPicPr>
        <p:blipFill>
          <a:blip r:embed="rId3"/>
          <a:stretch>
            <a:fillRect/>
          </a:stretch>
        </p:blipFill>
        <p:spPr>
          <a:xfrm>
            <a:off x="1129929" y="698050"/>
            <a:ext cx="3095624" cy="158874"/>
          </a:xfrm>
          <a:prstGeom prst="rect">
            <a:avLst/>
          </a:prstGeom>
        </p:spPr>
      </p:pic>
      <p:sp>
        <p:nvSpPr>
          <p:cNvPr id="5" name="Text 0">
            <a:extLst>
              <a:ext uri="{FF2B5EF4-FFF2-40B4-BE49-F238E27FC236}">
                <a16:creationId xmlns:a16="http://schemas.microsoft.com/office/drawing/2014/main" id="{29543EB0-0F2F-2AA9-CD91-F39CDA7C4121}"/>
              </a:ext>
            </a:extLst>
          </p:cNvPr>
          <p:cNvSpPr/>
          <p:nvPr/>
        </p:nvSpPr>
        <p:spPr>
          <a:xfrm>
            <a:off x="1211496" y="1351822"/>
            <a:ext cx="17785976" cy="114337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5450"/>
              </a:lnSpc>
              <a:buNone/>
            </a:pPr>
            <a:r>
              <a:rPr lang="en-US" sz="7200" b="1" kern="0" spc="-132" dirty="0">
                <a:solidFill>
                  <a:srgbClr val="FFFFFF"/>
                </a:solidFill>
                <a:latin typeface="Work sans" pitchFamily="2" charset="0"/>
                <a:ea typeface="Overpass Bold" pitchFamily="34" charset="-122"/>
                <a:cs typeface="Overpass Bold" pitchFamily="34" charset="-120"/>
              </a:rPr>
              <a:t>Challenges and Considerations</a:t>
            </a:r>
            <a:endParaRPr lang="en-US" sz="7200" dirty="0">
              <a:latin typeface="Work sans" pitchFamily="2" charset="0"/>
            </a:endParaRPr>
          </a:p>
        </p:txBody>
      </p:sp>
      <p:sp>
        <p:nvSpPr>
          <p:cNvPr id="7" name="Text 1">
            <a:extLst>
              <a:ext uri="{FF2B5EF4-FFF2-40B4-BE49-F238E27FC236}">
                <a16:creationId xmlns:a16="http://schemas.microsoft.com/office/drawing/2014/main" id="{467A8E17-A90C-DC63-AFFC-F7FFAC0A6558}"/>
              </a:ext>
            </a:extLst>
          </p:cNvPr>
          <p:cNvSpPr/>
          <p:nvPr/>
        </p:nvSpPr>
        <p:spPr>
          <a:xfrm>
            <a:off x="1417440" y="2572127"/>
            <a:ext cx="17785976" cy="303422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950"/>
              </a:lnSpc>
              <a:buNone/>
            </a:pPr>
            <a:r>
              <a:rPr lang="en-US" sz="2400" dirty="0">
                <a:solidFill>
                  <a:srgbClr val="E5E0DF"/>
                </a:solidFill>
                <a:latin typeface="DM SANS" pitchFamily="2" charset="0"/>
                <a:ea typeface="Overpass" pitchFamily="34" charset="-122"/>
                <a:cs typeface="Overpass" pitchFamily="34" charset="-120"/>
              </a:rPr>
              <a:t>Building an effective Artificial Neural Network (ANN) involves several challenges and considerations. First, data quality and quantity are critical, as poor data can hinder the model's learning ability, while more data generally improves performance. Avoiding overfitting is another key concern; techniques like dropout and early stopping help the model generalize better to new data. Additionally, choosing the right architecture, including layers and hyperparameters, often requires experimentation. Since ANNs can be computationally intensive, especially with larger datasets, using GPUs or cloud resources can significantly speed up training. Finally, evaluating the model with metrics beyond accuracy, such as precision and recall, ensures a deeper understanding of performance, particularly when handling imbalanced data.</a:t>
            </a:r>
          </a:p>
          <a:p>
            <a:pPr marL="0" indent="0" algn="just">
              <a:lnSpc>
                <a:spcPts val="2950"/>
              </a:lnSpc>
              <a:buNone/>
            </a:pPr>
            <a:endParaRPr lang="en-US" sz="2400" dirty="0">
              <a:latin typeface="DM SANS" pitchFamily="2" charset="0"/>
            </a:endParaRPr>
          </a:p>
        </p:txBody>
      </p:sp>
      <p:grpSp>
        <p:nvGrpSpPr>
          <p:cNvPr id="61" name="Group 60">
            <a:extLst>
              <a:ext uri="{FF2B5EF4-FFF2-40B4-BE49-F238E27FC236}">
                <a16:creationId xmlns:a16="http://schemas.microsoft.com/office/drawing/2014/main" id="{E18DD24F-DEAC-E9A1-9673-D1E8A33ECDBE}"/>
              </a:ext>
            </a:extLst>
          </p:cNvPr>
          <p:cNvGrpSpPr/>
          <p:nvPr/>
        </p:nvGrpSpPr>
        <p:grpSpPr>
          <a:xfrm>
            <a:off x="1705472" y="5615290"/>
            <a:ext cx="17281920" cy="4591134"/>
            <a:chOff x="3711952" y="4065151"/>
            <a:chExt cx="12692896" cy="2836902"/>
          </a:xfrm>
        </p:grpSpPr>
        <p:pic>
          <p:nvPicPr>
            <p:cNvPr id="25" name="Image 0">
              <a:extLst>
                <a:ext uri="{FF2B5EF4-FFF2-40B4-BE49-F238E27FC236}">
                  <a16:creationId xmlns:a16="http://schemas.microsoft.com/office/drawing/2014/main" id="{9BC3C372-7CBF-96FA-823C-96A1D9E67950}"/>
                </a:ext>
              </a:extLst>
            </p:cNvPr>
            <p:cNvPicPr>
              <a:picLocks noChangeAspect="1"/>
            </p:cNvPicPr>
            <p:nvPr/>
          </p:nvPicPr>
          <p:blipFill>
            <a:blip r:embed="rId4"/>
            <a:stretch>
              <a:fillRect/>
            </a:stretch>
          </p:blipFill>
          <p:spPr>
            <a:xfrm>
              <a:off x="3711952" y="4065151"/>
              <a:ext cx="592455" cy="592455"/>
            </a:xfrm>
            <a:prstGeom prst="rect">
              <a:avLst/>
            </a:prstGeom>
          </p:spPr>
        </p:pic>
        <p:sp>
          <p:nvSpPr>
            <p:cNvPr id="50" name="Text 2">
              <a:extLst>
                <a:ext uri="{FF2B5EF4-FFF2-40B4-BE49-F238E27FC236}">
                  <a16:creationId xmlns:a16="http://schemas.microsoft.com/office/drawing/2014/main" id="{678DD90D-18B9-AF62-73C0-50433CCD1242}"/>
                </a:ext>
              </a:extLst>
            </p:cNvPr>
            <p:cNvSpPr/>
            <p:nvPr/>
          </p:nvSpPr>
          <p:spPr>
            <a:xfrm>
              <a:off x="3711952" y="4894540"/>
              <a:ext cx="2906673" cy="69699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Performance Trade-offs</a:t>
              </a:r>
              <a:endParaRPr lang="en-US" sz="2150" dirty="0"/>
            </a:p>
          </p:txBody>
        </p:sp>
        <p:sp>
          <p:nvSpPr>
            <p:cNvPr id="51" name="Text 3">
              <a:extLst>
                <a:ext uri="{FF2B5EF4-FFF2-40B4-BE49-F238E27FC236}">
                  <a16:creationId xmlns:a16="http://schemas.microsoft.com/office/drawing/2014/main" id="{5BE3F44D-FFA7-3EC3-9704-30BFE6A2C16B}"/>
                </a:ext>
              </a:extLst>
            </p:cNvPr>
            <p:cNvSpPr/>
            <p:nvPr/>
          </p:nvSpPr>
          <p:spPr>
            <a:xfrm>
              <a:off x="3711952" y="5385197"/>
              <a:ext cx="2906673" cy="151685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1850" dirty="0">
                  <a:solidFill>
                    <a:srgbClr val="E5E0DF"/>
                  </a:solidFill>
                  <a:latin typeface="Overpass" pitchFamily="34" charset="0"/>
                  <a:ea typeface="Overpass" pitchFamily="34" charset="-122"/>
                  <a:cs typeface="Overpass" pitchFamily="34" charset="-120"/>
                </a:rPr>
                <a:t>Balancing false positives and false negatives for optimal system performance.</a:t>
              </a:r>
              <a:endParaRPr lang="en-US" sz="1850" dirty="0"/>
            </a:p>
          </p:txBody>
        </p:sp>
        <p:pic>
          <p:nvPicPr>
            <p:cNvPr id="52" name="Image 1">
              <a:extLst>
                <a:ext uri="{FF2B5EF4-FFF2-40B4-BE49-F238E27FC236}">
                  <a16:creationId xmlns:a16="http://schemas.microsoft.com/office/drawing/2014/main" id="{67F1285C-EF95-5B66-9529-230714E7AF91}"/>
                </a:ext>
              </a:extLst>
            </p:cNvPr>
            <p:cNvPicPr>
              <a:picLocks noChangeAspect="1"/>
            </p:cNvPicPr>
            <p:nvPr/>
          </p:nvPicPr>
          <p:blipFill>
            <a:blip r:embed="rId5"/>
            <a:stretch>
              <a:fillRect/>
            </a:stretch>
          </p:blipFill>
          <p:spPr>
            <a:xfrm>
              <a:off x="6974026" y="4065151"/>
              <a:ext cx="592455" cy="592455"/>
            </a:xfrm>
            <a:prstGeom prst="rect">
              <a:avLst/>
            </a:prstGeom>
          </p:spPr>
        </p:pic>
        <p:sp>
          <p:nvSpPr>
            <p:cNvPr id="53" name="Text 4">
              <a:extLst>
                <a:ext uri="{FF2B5EF4-FFF2-40B4-BE49-F238E27FC236}">
                  <a16:creationId xmlns:a16="http://schemas.microsoft.com/office/drawing/2014/main" id="{E2FF4010-7604-ECB6-E86D-E226E0815D08}"/>
                </a:ext>
              </a:extLst>
            </p:cNvPr>
            <p:cNvSpPr/>
            <p:nvPr/>
          </p:nvSpPr>
          <p:spPr>
            <a:xfrm>
              <a:off x="6974026" y="4894540"/>
              <a:ext cx="2788325" cy="34849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Model Maintenance</a:t>
              </a:r>
              <a:endParaRPr lang="en-US" sz="2150" dirty="0"/>
            </a:p>
          </p:txBody>
        </p:sp>
        <p:sp>
          <p:nvSpPr>
            <p:cNvPr id="54" name="Text 5">
              <a:extLst>
                <a:ext uri="{FF2B5EF4-FFF2-40B4-BE49-F238E27FC236}">
                  <a16:creationId xmlns:a16="http://schemas.microsoft.com/office/drawing/2014/main" id="{4B223FE7-51FC-629A-2473-49DB3F55256C}"/>
                </a:ext>
              </a:extLst>
            </p:cNvPr>
            <p:cNvSpPr/>
            <p:nvPr/>
          </p:nvSpPr>
          <p:spPr>
            <a:xfrm>
              <a:off x="6974026" y="5385197"/>
              <a:ext cx="2906673" cy="113764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1850" dirty="0">
                  <a:solidFill>
                    <a:srgbClr val="E5E0DF"/>
                  </a:solidFill>
                  <a:latin typeface="Overpass" pitchFamily="34" charset="0"/>
                  <a:ea typeface="Overpass" pitchFamily="34" charset="-122"/>
                  <a:cs typeface="Overpass" pitchFamily="34" charset="-120"/>
                </a:rPr>
                <a:t>Regular retraining and updating to adapt to evolving fraud patterns.</a:t>
              </a:r>
              <a:endParaRPr lang="en-US" sz="1850" dirty="0"/>
            </a:p>
          </p:txBody>
        </p:sp>
        <p:pic>
          <p:nvPicPr>
            <p:cNvPr id="55" name="Image 2">
              <a:extLst>
                <a:ext uri="{FF2B5EF4-FFF2-40B4-BE49-F238E27FC236}">
                  <a16:creationId xmlns:a16="http://schemas.microsoft.com/office/drawing/2014/main" id="{3B3FD860-80FC-577A-D7D6-FFD6FC0F5D1C}"/>
                </a:ext>
              </a:extLst>
            </p:cNvPr>
            <p:cNvPicPr>
              <a:picLocks noChangeAspect="1"/>
            </p:cNvPicPr>
            <p:nvPr/>
          </p:nvPicPr>
          <p:blipFill>
            <a:blip r:embed="rId6"/>
            <a:stretch>
              <a:fillRect/>
            </a:stretch>
          </p:blipFill>
          <p:spPr>
            <a:xfrm>
              <a:off x="10236100" y="4065151"/>
              <a:ext cx="592455" cy="592455"/>
            </a:xfrm>
            <a:prstGeom prst="rect">
              <a:avLst/>
            </a:prstGeom>
          </p:spPr>
        </p:pic>
        <p:sp>
          <p:nvSpPr>
            <p:cNvPr id="56" name="Text 6">
              <a:extLst>
                <a:ext uri="{FF2B5EF4-FFF2-40B4-BE49-F238E27FC236}">
                  <a16:creationId xmlns:a16="http://schemas.microsoft.com/office/drawing/2014/main" id="{9B96D508-F501-B906-FE12-578E4DFB482B}"/>
                </a:ext>
              </a:extLst>
            </p:cNvPr>
            <p:cNvSpPr/>
            <p:nvPr/>
          </p:nvSpPr>
          <p:spPr>
            <a:xfrm>
              <a:off x="10236100" y="4894540"/>
              <a:ext cx="2788325" cy="34849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Data Privacy</a:t>
              </a:r>
              <a:endParaRPr lang="en-US" sz="2150" dirty="0"/>
            </a:p>
          </p:txBody>
        </p:sp>
        <p:sp>
          <p:nvSpPr>
            <p:cNvPr id="57" name="Text 7">
              <a:extLst>
                <a:ext uri="{FF2B5EF4-FFF2-40B4-BE49-F238E27FC236}">
                  <a16:creationId xmlns:a16="http://schemas.microsoft.com/office/drawing/2014/main" id="{F07416B9-55BE-8E05-08D5-4AC0ACE38EBB}"/>
                </a:ext>
              </a:extLst>
            </p:cNvPr>
            <p:cNvSpPr/>
            <p:nvPr/>
          </p:nvSpPr>
          <p:spPr>
            <a:xfrm>
              <a:off x="10236100" y="5385197"/>
              <a:ext cx="2906673" cy="151685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1850" dirty="0">
                  <a:solidFill>
                    <a:srgbClr val="E5E0DF"/>
                  </a:solidFill>
                  <a:latin typeface="Overpass" pitchFamily="34" charset="0"/>
                  <a:ea typeface="Overpass" pitchFamily="34" charset="-122"/>
                  <a:cs typeface="Overpass" pitchFamily="34" charset="-120"/>
                </a:rPr>
                <a:t>Ensuring compliance with data protection regulations and maintaining customer trust.</a:t>
              </a:r>
              <a:endParaRPr lang="en-US" sz="1850" dirty="0"/>
            </a:p>
          </p:txBody>
        </p:sp>
        <p:pic>
          <p:nvPicPr>
            <p:cNvPr id="58" name="Image 3">
              <a:extLst>
                <a:ext uri="{FF2B5EF4-FFF2-40B4-BE49-F238E27FC236}">
                  <a16:creationId xmlns:a16="http://schemas.microsoft.com/office/drawing/2014/main" id="{42B066F5-A68E-7830-76F7-54DBE287512E}"/>
                </a:ext>
              </a:extLst>
            </p:cNvPr>
            <p:cNvPicPr>
              <a:picLocks noChangeAspect="1"/>
            </p:cNvPicPr>
            <p:nvPr/>
          </p:nvPicPr>
          <p:blipFill>
            <a:blip r:embed="rId7"/>
            <a:stretch>
              <a:fillRect/>
            </a:stretch>
          </p:blipFill>
          <p:spPr>
            <a:xfrm>
              <a:off x="13498175" y="4065151"/>
              <a:ext cx="592455" cy="592455"/>
            </a:xfrm>
            <a:prstGeom prst="rect">
              <a:avLst/>
            </a:prstGeom>
          </p:spPr>
        </p:pic>
        <p:sp>
          <p:nvSpPr>
            <p:cNvPr id="59" name="Text 8">
              <a:extLst>
                <a:ext uri="{FF2B5EF4-FFF2-40B4-BE49-F238E27FC236}">
                  <a16:creationId xmlns:a16="http://schemas.microsoft.com/office/drawing/2014/main" id="{6AD5DD73-AA20-EFE2-85BA-13BA9B8F7AD2}"/>
                </a:ext>
              </a:extLst>
            </p:cNvPr>
            <p:cNvSpPr/>
            <p:nvPr/>
          </p:nvSpPr>
          <p:spPr>
            <a:xfrm>
              <a:off x="13498175" y="4894540"/>
              <a:ext cx="2788325" cy="34849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Real-time Processing</a:t>
              </a:r>
              <a:endParaRPr lang="en-US" sz="2150" dirty="0"/>
            </a:p>
          </p:txBody>
        </p:sp>
        <p:sp>
          <p:nvSpPr>
            <p:cNvPr id="60" name="Text 9">
              <a:extLst>
                <a:ext uri="{FF2B5EF4-FFF2-40B4-BE49-F238E27FC236}">
                  <a16:creationId xmlns:a16="http://schemas.microsoft.com/office/drawing/2014/main" id="{D4DA4B58-AFB0-0C26-5C84-FBA4726009BB}"/>
                </a:ext>
              </a:extLst>
            </p:cNvPr>
            <p:cNvSpPr/>
            <p:nvPr/>
          </p:nvSpPr>
          <p:spPr>
            <a:xfrm>
              <a:off x="13498175" y="5385197"/>
              <a:ext cx="2906673" cy="113764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950"/>
                </a:lnSpc>
                <a:buNone/>
              </a:pPr>
              <a:r>
                <a:rPr lang="en-US" sz="1850" dirty="0">
                  <a:solidFill>
                    <a:srgbClr val="E5E0DF"/>
                  </a:solidFill>
                  <a:latin typeface="Overpass" pitchFamily="34" charset="0"/>
                  <a:ea typeface="Overpass" pitchFamily="34" charset="-122"/>
                  <a:cs typeface="Overpass" pitchFamily="34" charset="-120"/>
                </a:rPr>
                <a:t>Implementing the model for fast, real-time transaction screening.</a:t>
              </a:r>
              <a:endParaRPr lang="en-US" sz="1850" dirty="0"/>
            </a:p>
          </p:txBody>
        </p:sp>
      </p:grpSp>
      <p:pic>
        <p:nvPicPr>
          <p:cNvPr id="62" name="Picture 61">
            <a:extLst>
              <a:ext uri="{FF2B5EF4-FFF2-40B4-BE49-F238E27FC236}">
                <a16:creationId xmlns:a16="http://schemas.microsoft.com/office/drawing/2014/main" id="{E55E03B6-9046-B172-1840-E2564090EC04}"/>
              </a:ext>
            </a:extLst>
          </p:cNvPr>
          <p:cNvPicPr>
            <a:picLocks noChangeAspect="1"/>
          </p:cNvPicPr>
          <p:nvPr/>
        </p:nvPicPr>
        <p:blipFill>
          <a:blip r:embed="rId3"/>
          <a:stretch>
            <a:fillRect/>
          </a:stretch>
        </p:blipFill>
        <p:spPr>
          <a:xfrm>
            <a:off x="1273685" y="564257"/>
            <a:ext cx="3095624" cy="158874"/>
          </a:xfrm>
          <a:prstGeom prst="rect">
            <a:avLst/>
          </a:prstGeom>
        </p:spPr>
      </p:pic>
    </p:spTree>
    <p:extLst>
      <p:ext uri="{BB962C8B-B14F-4D97-AF65-F5344CB8AC3E}">
        <p14:creationId xmlns:p14="http://schemas.microsoft.com/office/powerpoint/2010/main" val="27176071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B1A46-769B-61A7-282C-38CFA9DD56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37DACC2-FC66-4DB0-CBB2-7815B425CC38}"/>
              </a:ext>
            </a:extLst>
          </p:cNvPr>
          <p:cNvPicPr>
            <a:picLocks noChangeAspect="1"/>
          </p:cNvPicPr>
          <p:nvPr/>
        </p:nvPicPr>
        <p:blipFill>
          <a:blip r:embed="rId3"/>
          <a:stretch>
            <a:fillRect/>
          </a:stretch>
        </p:blipFill>
        <p:spPr>
          <a:xfrm>
            <a:off x="-68160" y="-68848"/>
            <a:ext cx="20184960" cy="11384548"/>
          </a:xfrm>
          <a:prstGeom prst="rect">
            <a:avLst/>
          </a:prstGeom>
        </p:spPr>
      </p:pic>
      <p:pic>
        <p:nvPicPr>
          <p:cNvPr id="4" name="Picture 3">
            <a:extLst>
              <a:ext uri="{FF2B5EF4-FFF2-40B4-BE49-F238E27FC236}">
                <a16:creationId xmlns:a16="http://schemas.microsoft.com/office/drawing/2014/main" id="{8D33D9E7-941A-0396-3FFE-8191E686B7E4}"/>
              </a:ext>
            </a:extLst>
          </p:cNvPr>
          <p:cNvPicPr>
            <a:picLocks noChangeAspect="1"/>
          </p:cNvPicPr>
          <p:nvPr/>
        </p:nvPicPr>
        <p:blipFill>
          <a:blip r:embed="rId4"/>
          <a:stretch>
            <a:fillRect/>
          </a:stretch>
        </p:blipFill>
        <p:spPr>
          <a:xfrm>
            <a:off x="1201738" y="833314"/>
            <a:ext cx="3095624" cy="158874"/>
          </a:xfrm>
          <a:prstGeom prst="rect">
            <a:avLst/>
          </a:prstGeom>
        </p:spPr>
      </p:pic>
      <p:pic>
        <p:nvPicPr>
          <p:cNvPr id="49" name="Picture 48">
            <a:extLst>
              <a:ext uri="{FF2B5EF4-FFF2-40B4-BE49-F238E27FC236}">
                <a16:creationId xmlns:a16="http://schemas.microsoft.com/office/drawing/2014/main" id="{92CB3169-A492-FE6A-23FC-FB9047C75D7F}"/>
              </a:ext>
            </a:extLst>
          </p:cNvPr>
          <p:cNvPicPr>
            <a:picLocks noChangeAspect="1"/>
          </p:cNvPicPr>
          <p:nvPr/>
        </p:nvPicPr>
        <p:blipFill>
          <a:blip r:embed="rId4"/>
          <a:stretch>
            <a:fillRect/>
          </a:stretch>
        </p:blipFill>
        <p:spPr>
          <a:xfrm>
            <a:off x="1129929" y="698050"/>
            <a:ext cx="3095624" cy="158874"/>
          </a:xfrm>
          <a:prstGeom prst="rect">
            <a:avLst/>
          </a:prstGeom>
        </p:spPr>
      </p:pic>
      <p:sp>
        <p:nvSpPr>
          <p:cNvPr id="2" name="TextBox 1">
            <a:extLst>
              <a:ext uri="{FF2B5EF4-FFF2-40B4-BE49-F238E27FC236}">
                <a16:creationId xmlns:a16="http://schemas.microsoft.com/office/drawing/2014/main" id="{66E61935-5E36-FB81-62CF-8D7346D2E148}"/>
              </a:ext>
            </a:extLst>
          </p:cNvPr>
          <p:cNvSpPr txBox="1"/>
          <p:nvPr/>
        </p:nvSpPr>
        <p:spPr>
          <a:xfrm>
            <a:off x="841376" y="597346"/>
            <a:ext cx="18073686" cy="1107996"/>
          </a:xfrm>
          <a:prstGeom prst="rect">
            <a:avLst/>
          </a:prstGeom>
          <a:noFill/>
        </p:spPr>
        <p:txBody>
          <a:bodyPr wrap="square" rtlCol="0">
            <a:spAutoFit/>
          </a:bodyPr>
          <a:lstStyle/>
          <a:p>
            <a:pPr algn="ctr" eaLnBrk="1" hangingPunct="1">
              <a:buSzPct val="100000"/>
              <a:buFont typeface="Calibri" panose="020F0502020204030204" pitchFamily="34" charset="0"/>
            </a:pPr>
            <a:r>
              <a:rPr lang="en-US" sz="6600" b="1" dirty="0">
                <a:solidFill>
                  <a:schemeClr val="bg1">
                    <a:lumMod val="85000"/>
                  </a:schemeClr>
                </a:solidFill>
                <a:latin typeface="Work sans" pitchFamily="2" charset="0"/>
              </a:rPr>
              <a:t>Code Implementation Steps</a:t>
            </a:r>
          </a:p>
        </p:txBody>
      </p:sp>
      <p:pic>
        <p:nvPicPr>
          <p:cNvPr id="7" name="Picture 6">
            <a:extLst>
              <a:ext uri="{FF2B5EF4-FFF2-40B4-BE49-F238E27FC236}">
                <a16:creationId xmlns:a16="http://schemas.microsoft.com/office/drawing/2014/main" id="{15DDED25-8C36-C7AB-C2B2-35D7BCBB31B9}"/>
              </a:ext>
            </a:extLst>
          </p:cNvPr>
          <p:cNvPicPr>
            <a:picLocks noChangeAspect="1"/>
          </p:cNvPicPr>
          <p:nvPr/>
        </p:nvPicPr>
        <p:blipFill>
          <a:blip r:embed="rId5"/>
          <a:stretch>
            <a:fillRect/>
          </a:stretch>
        </p:blipFill>
        <p:spPr>
          <a:xfrm>
            <a:off x="2803674" y="2371536"/>
            <a:ext cx="14509451" cy="8000351"/>
          </a:xfrm>
          <a:prstGeom prst="rect">
            <a:avLst/>
          </a:prstGeom>
        </p:spPr>
      </p:pic>
    </p:spTree>
    <p:extLst>
      <p:ext uri="{BB962C8B-B14F-4D97-AF65-F5344CB8AC3E}">
        <p14:creationId xmlns:p14="http://schemas.microsoft.com/office/powerpoint/2010/main" val="2213243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B64F9-513F-B0D6-CAB8-B6AB3AB1F9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ED4397C-7EA7-D773-59BC-63A06CDD2AED}"/>
              </a:ext>
            </a:extLst>
          </p:cNvPr>
          <p:cNvPicPr>
            <a:picLocks noChangeAspect="1"/>
          </p:cNvPicPr>
          <p:nvPr/>
        </p:nvPicPr>
        <p:blipFill>
          <a:blip r:embed="rId3"/>
          <a:stretch>
            <a:fillRect/>
          </a:stretch>
        </p:blipFill>
        <p:spPr>
          <a:xfrm>
            <a:off x="-68160" y="-68848"/>
            <a:ext cx="20184960" cy="11384548"/>
          </a:xfrm>
          <a:prstGeom prst="rect">
            <a:avLst/>
          </a:prstGeom>
        </p:spPr>
      </p:pic>
      <p:pic>
        <p:nvPicPr>
          <p:cNvPr id="4" name="Picture 3">
            <a:extLst>
              <a:ext uri="{FF2B5EF4-FFF2-40B4-BE49-F238E27FC236}">
                <a16:creationId xmlns:a16="http://schemas.microsoft.com/office/drawing/2014/main" id="{82B7F055-2FA7-AED9-60F5-D13ACD6E87A8}"/>
              </a:ext>
            </a:extLst>
          </p:cNvPr>
          <p:cNvPicPr>
            <a:picLocks noChangeAspect="1"/>
          </p:cNvPicPr>
          <p:nvPr/>
        </p:nvPicPr>
        <p:blipFill>
          <a:blip r:embed="rId4"/>
          <a:stretch>
            <a:fillRect/>
          </a:stretch>
        </p:blipFill>
        <p:spPr>
          <a:xfrm>
            <a:off x="1201738" y="833314"/>
            <a:ext cx="3095624" cy="158874"/>
          </a:xfrm>
          <a:prstGeom prst="rect">
            <a:avLst/>
          </a:prstGeom>
        </p:spPr>
      </p:pic>
      <p:pic>
        <p:nvPicPr>
          <p:cNvPr id="49" name="Picture 48">
            <a:extLst>
              <a:ext uri="{FF2B5EF4-FFF2-40B4-BE49-F238E27FC236}">
                <a16:creationId xmlns:a16="http://schemas.microsoft.com/office/drawing/2014/main" id="{51009E95-FDF8-2D3E-A967-2949387803E7}"/>
              </a:ext>
            </a:extLst>
          </p:cNvPr>
          <p:cNvPicPr>
            <a:picLocks noChangeAspect="1"/>
          </p:cNvPicPr>
          <p:nvPr/>
        </p:nvPicPr>
        <p:blipFill>
          <a:blip r:embed="rId4"/>
          <a:stretch>
            <a:fillRect/>
          </a:stretch>
        </p:blipFill>
        <p:spPr>
          <a:xfrm>
            <a:off x="1129929" y="698050"/>
            <a:ext cx="3095624" cy="158874"/>
          </a:xfrm>
          <a:prstGeom prst="rect">
            <a:avLst/>
          </a:prstGeom>
        </p:spPr>
      </p:pic>
      <p:sp>
        <p:nvSpPr>
          <p:cNvPr id="2" name="TextBox 1">
            <a:extLst>
              <a:ext uri="{FF2B5EF4-FFF2-40B4-BE49-F238E27FC236}">
                <a16:creationId xmlns:a16="http://schemas.microsoft.com/office/drawing/2014/main" id="{6D500688-B44A-F0BD-6B75-1B064C41379F}"/>
              </a:ext>
            </a:extLst>
          </p:cNvPr>
          <p:cNvSpPr txBox="1"/>
          <p:nvPr/>
        </p:nvSpPr>
        <p:spPr>
          <a:xfrm>
            <a:off x="841376" y="597346"/>
            <a:ext cx="18073686" cy="1107996"/>
          </a:xfrm>
          <a:prstGeom prst="rect">
            <a:avLst/>
          </a:prstGeom>
          <a:noFill/>
        </p:spPr>
        <p:txBody>
          <a:bodyPr wrap="square" rtlCol="0">
            <a:spAutoFit/>
          </a:bodyPr>
          <a:lstStyle/>
          <a:p>
            <a:pPr algn="ctr" eaLnBrk="1" hangingPunct="1">
              <a:buSzPct val="100000"/>
              <a:buFont typeface="Calibri" panose="020F0502020204030204" pitchFamily="34" charset="0"/>
            </a:pPr>
            <a:r>
              <a:rPr lang="en-US" sz="6600" b="1" dirty="0">
                <a:solidFill>
                  <a:schemeClr val="bg1">
                    <a:lumMod val="85000"/>
                  </a:schemeClr>
                </a:solidFill>
                <a:latin typeface="Work sans" pitchFamily="2" charset="0"/>
              </a:rPr>
              <a:t>Code Implementation Steps</a:t>
            </a:r>
          </a:p>
        </p:txBody>
      </p:sp>
      <p:pic>
        <p:nvPicPr>
          <p:cNvPr id="6" name="Picture 5">
            <a:extLst>
              <a:ext uri="{FF2B5EF4-FFF2-40B4-BE49-F238E27FC236}">
                <a16:creationId xmlns:a16="http://schemas.microsoft.com/office/drawing/2014/main" id="{66C17ADE-DF2C-DAE7-DB68-66DF3A7AF8CD}"/>
              </a:ext>
            </a:extLst>
          </p:cNvPr>
          <p:cNvPicPr>
            <a:picLocks noChangeAspect="1"/>
          </p:cNvPicPr>
          <p:nvPr/>
        </p:nvPicPr>
        <p:blipFill>
          <a:blip r:embed="rId5"/>
          <a:stretch>
            <a:fillRect/>
          </a:stretch>
        </p:blipFill>
        <p:spPr>
          <a:xfrm>
            <a:off x="5162140" y="1738910"/>
            <a:ext cx="9792520" cy="9219421"/>
          </a:xfrm>
          <a:prstGeom prst="rect">
            <a:avLst/>
          </a:prstGeom>
        </p:spPr>
      </p:pic>
    </p:spTree>
    <p:extLst>
      <p:ext uri="{BB962C8B-B14F-4D97-AF65-F5344CB8AC3E}">
        <p14:creationId xmlns:p14="http://schemas.microsoft.com/office/powerpoint/2010/main" val="127017386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Microsoft Windows NT 10.0.22631.0"/>
  <p:tag name="AS_RELEASE_DATE" val="2024.04.14"/>
  <p:tag name="AS_TITLE" val="Aspose.Slides for .NET6"/>
  <p:tag name="AS_VERSION" val="24.4"/>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TotalTime>
  <Words>490</Words>
  <Application>Microsoft Office PowerPoint</Application>
  <PresentationFormat>Custom</PresentationFormat>
  <Paragraphs>29</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Overpass</vt:lpstr>
      <vt:lpstr>Overpass Bold</vt:lpstr>
      <vt:lpstr>BEBAS NEUE</vt:lpstr>
      <vt:lpstr>Calibri</vt:lpstr>
      <vt:lpstr>DM SANS</vt:lpstr>
      <vt:lpstr>Work sans</vt:lpstr>
      <vt:lpstr>Theme Office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anime</dc:creator>
  <cp:keywords/>
  <dc:description/>
  <cp:lastModifiedBy>Vamshi Gadde</cp:lastModifiedBy>
  <cp:revision>12</cp:revision>
  <cp:lastPrinted>1601-01-01T00:00:00Z</cp:lastPrinted>
  <dcterms:created xsi:type="dcterms:W3CDTF">1601-01-01T00:00:00Z</dcterms:created>
  <dcterms:modified xsi:type="dcterms:W3CDTF">2024-10-28T18:49:47Z</dcterms:modified>
  <cp:category/>
</cp:coreProperties>
</file>