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9" r:id="rId2"/>
    <p:sldId id="260" r:id="rId3"/>
    <p:sldId id="262" r:id="rId4"/>
    <p:sldId id="295" r:id="rId5"/>
    <p:sldId id="257" r:id="rId6"/>
    <p:sldId id="263" r:id="rId7"/>
    <p:sldId id="297" r:id="rId8"/>
    <p:sldId id="299" r:id="rId9"/>
    <p:sldId id="301" r:id="rId10"/>
    <p:sldId id="302" r:id="rId11"/>
    <p:sldId id="308" r:id="rId12"/>
    <p:sldId id="309" r:id="rId13"/>
    <p:sldId id="310" r:id="rId14"/>
    <p:sldId id="304" r:id="rId15"/>
    <p:sldId id="306" r:id="rId16"/>
    <p:sldId id="312" r:id="rId17"/>
    <p:sldId id="313" r:id="rId18"/>
    <p:sldId id="314" r:id="rId19"/>
    <p:sldId id="316" r:id="rId20"/>
    <p:sldId id="264" r:id="rId21"/>
    <p:sldId id="265" r:id="rId22"/>
    <p:sldId id="266" r:id="rId23"/>
    <p:sldId id="267" r:id="rId24"/>
    <p:sldId id="272" r:id="rId25"/>
    <p:sldId id="273" r:id="rId26"/>
    <p:sldId id="284" r:id="rId27"/>
    <p:sldId id="285" r:id="rId28"/>
    <p:sldId id="287" r:id="rId29"/>
    <p:sldId id="289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7" y="0"/>
            <a:ext cx="12186073" cy="5808133"/>
          </a:xfrm>
          <a:custGeom>
            <a:avLst/>
            <a:gdLst/>
            <a:ahLst/>
            <a:cxnLst/>
            <a:rect l="l" t="t" r="r" b="b"/>
            <a:pathLst>
              <a:path w="9139555" h="4356100">
                <a:moveTo>
                  <a:pt x="0" y="4355592"/>
                </a:moveTo>
                <a:lnTo>
                  <a:pt x="9139428" y="4355592"/>
                </a:lnTo>
                <a:lnTo>
                  <a:pt x="9139428" y="0"/>
                </a:lnTo>
                <a:lnTo>
                  <a:pt x="0" y="0"/>
                </a:lnTo>
                <a:lnTo>
                  <a:pt x="0" y="4355592"/>
                </a:lnTo>
                <a:close/>
              </a:path>
            </a:pathLst>
          </a:custGeom>
          <a:solidFill>
            <a:srgbClr val="22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5807455"/>
            <a:ext cx="12192000" cy="77892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912"/>
                </a:moveTo>
                <a:lnTo>
                  <a:pt x="9144000" y="57912"/>
                </a:lnTo>
                <a:lnTo>
                  <a:pt x="9144000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3013456" y="0"/>
            <a:ext cx="9178544" cy="5817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8502" y="635677"/>
            <a:ext cx="7894996" cy="1641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33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CFDC-25A2-4604-9213-29D18813AB1D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DE4A-A535-4854-820A-FF86F5252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7628" y="362984"/>
            <a:ext cx="4576741" cy="221599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605" y="1695704"/>
            <a:ext cx="10696787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CFDC-25A2-4604-9213-29D18813AB1D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DE4A-A535-4854-820A-FF86F5252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7628" y="362984"/>
            <a:ext cx="4576741" cy="221599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CFDC-25A2-4604-9213-29D18813AB1D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DE4A-A535-4854-820A-FF86F5252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7628" y="362984"/>
            <a:ext cx="4576741" cy="221599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CFDC-25A2-4604-9213-29D18813AB1D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DE4A-A535-4854-820A-FF86F5252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CFDC-25A2-4604-9213-29D18813AB1D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DE4A-A535-4854-820A-FF86F5252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1465580"/>
          </a:xfrm>
          <a:custGeom>
            <a:avLst/>
            <a:gdLst/>
            <a:ahLst/>
            <a:cxnLst/>
            <a:rect l="l" t="t" r="r" b="b"/>
            <a:pathLst>
              <a:path w="9144000" h="1099185">
                <a:moveTo>
                  <a:pt x="0" y="1098804"/>
                </a:moveTo>
                <a:lnTo>
                  <a:pt x="9144000" y="1098804"/>
                </a:lnTo>
                <a:lnTo>
                  <a:pt x="9144000" y="0"/>
                </a:lnTo>
                <a:lnTo>
                  <a:pt x="0" y="0"/>
                </a:lnTo>
                <a:lnTo>
                  <a:pt x="0" y="1098804"/>
                </a:lnTo>
                <a:close/>
              </a:path>
            </a:pathLst>
          </a:custGeom>
          <a:solidFill>
            <a:srgbClr val="22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1465071"/>
            <a:ext cx="12192000" cy="77892"/>
          </a:xfrm>
          <a:custGeom>
            <a:avLst/>
            <a:gdLst/>
            <a:ahLst/>
            <a:cxnLst/>
            <a:rect l="l" t="t" r="r" b="b"/>
            <a:pathLst>
              <a:path w="9144000" h="58419">
                <a:moveTo>
                  <a:pt x="0" y="57911"/>
                </a:moveTo>
                <a:lnTo>
                  <a:pt x="9144000" y="57911"/>
                </a:lnTo>
                <a:lnTo>
                  <a:pt x="9144000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0718800" y="56895"/>
            <a:ext cx="1418336" cy="1418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7628" y="362984"/>
            <a:ext cx="457674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605" y="1695704"/>
            <a:ext cx="1069678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CFDC-25A2-4604-9213-29D18813AB1D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DE4A-A535-4854-820A-FF86F5252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ubernetes.io/docs/concepts/overview/working-with-objects/labels/#syntax-and-character-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api-extension/apiserver-aggregation/" TargetMode="External"/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book.com/book/ramitsurana/awesome-kubernetes/details" TargetMode="External"/><Relationship Id="rId3" Type="http://schemas.openxmlformats.org/officeDocument/2006/relationships/hyperlink" Target="https://www.katacoda.com/courses/kubernetes" TargetMode="External"/><Relationship Id="rId7" Type="http://schemas.openxmlformats.org/officeDocument/2006/relationships/hyperlink" Target="https://www.cncf.io/certification/expert/" TargetMode="External"/><Relationship Id="rId2" Type="http://schemas.openxmlformats.org/officeDocument/2006/relationships/hyperlink" Target="https://www.edx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cloudnativefdn" TargetMode="External"/><Relationship Id="rId5" Type="http://schemas.openxmlformats.org/officeDocument/2006/relationships/hyperlink" Target="https://www.youtube.com/c/KubernetesCommunity" TargetMode="External"/><Relationship Id="rId4" Type="http://schemas.openxmlformats.org/officeDocument/2006/relationships/hyperlink" Target="https://github.com/kelseyhightower/kubernetes-the-hard-way" TargetMode="External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700693"/>
            <a:chOff x="0" y="0"/>
            <a:chExt cx="9144000" cy="35255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467100"/>
            </a:xfrm>
            <a:custGeom>
              <a:avLst/>
              <a:gdLst/>
              <a:ahLst/>
              <a:cxnLst/>
              <a:rect l="l" t="t" r="r" b="b"/>
              <a:pathLst>
                <a:path w="9144000" h="3467100">
                  <a:moveTo>
                    <a:pt x="0" y="3467100"/>
                  </a:moveTo>
                  <a:lnTo>
                    <a:pt x="9144000" y="34671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67100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67100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20">
                  <a:moveTo>
                    <a:pt x="0" y="57912"/>
                  </a:moveTo>
                  <a:lnTo>
                    <a:pt x="9144000" y="579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9388" y="3053013"/>
            <a:ext cx="67453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Kuberne</a:t>
            </a:r>
            <a:r>
              <a:rPr sz="9600" b="1" spc="1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387" y="4927735"/>
            <a:ext cx="344762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>
                <a:solidFill>
                  <a:srgbClr val="2287DB"/>
                </a:solidFill>
                <a:latin typeface="Arial"/>
                <a:cs typeface="Arial"/>
              </a:rPr>
              <a:t>An</a:t>
            </a:r>
            <a:r>
              <a:rPr sz="4000" spc="-87" dirty="0">
                <a:solidFill>
                  <a:srgbClr val="2287DB"/>
                </a:solidFill>
                <a:latin typeface="Arial"/>
                <a:cs typeface="Arial"/>
              </a:rPr>
              <a:t> </a:t>
            </a:r>
            <a:r>
              <a:rPr sz="4000" spc="-7" dirty="0">
                <a:solidFill>
                  <a:srgbClr val="2287DB"/>
                </a:solidFill>
                <a:latin typeface="Arial"/>
                <a:cs typeface="Arial"/>
              </a:rPr>
              <a:t>Introduction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7440" y="2932176"/>
            <a:ext cx="2722880" cy="272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713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25425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5795263" y="1517902"/>
            <a:ext cx="6230112" cy="5273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3"/>
          <p:cNvSpPr txBox="1"/>
          <p:nvPr/>
        </p:nvSpPr>
        <p:spPr>
          <a:xfrm>
            <a:off x="344285" y="2010688"/>
            <a:ext cx="6342841" cy="3562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b="1" dirty="0">
                <a:latin typeface="Arial"/>
                <a:cs typeface="Arial"/>
              </a:rPr>
              <a:t>Unified method of accessing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exposed </a:t>
            </a:r>
            <a:r>
              <a:rPr sz="2400" spc="-5" dirty="0">
                <a:latin typeface="Arial"/>
                <a:cs typeface="Arial"/>
              </a:rPr>
              <a:t>workloads</a:t>
            </a:r>
            <a:r>
              <a:rPr lang="en-IN"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Pods.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b="1" dirty="0">
                <a:latin typeface="Arial"/>
                <a:cs typeface="Arial"/>
              </a:rPr>
              <a:t>Durable </a:t>
            </a:r>
            <a:r>
              <a:rPr sz="2400" b="1" spc="-5" dirty="0">
                <a:latin typeface="Arial"/>
                <a:cs typeface="Arial"/>
              </a:rPr>
              <a:t>resource </a:t>
            </a:r>
            <a:r>
              <a:rPr sz="2400" spc="-5" dirty="0">
                <a:latin typeface="Arial"/>
                <a:cs typeface="Arial"/>
              </a:rPr>
              <a:t>(unlike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Pods)</a:t>
            </a:r>
            <a:endParaRPr sz="2400" dirty="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994"/>
              </a:spcBef>
              <a:buChar char="○"/>
              <a:tabLst>
                <a:tab pos="850900" algn="l"/>
                <a:tab pos="85153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cluster-unique </a:t>
            </a:r>
            <a:r>
              <a:rPr sz="2400" dirty="0">
                <a:latin typeface="Arial"/>
                <a:cs typeface="Arial"/>
              </a:rPr>
              <a:t>IP</a:t>
            </a:r>
          </a:p>
          <a:p>
            <a:pPr marL="850900" lvl="1" indent="-381635">
              <a:lnSpc>
                <a:spcPct val="100000"/>
              </a:lnSpc>
              <a:spcBef>
                <a:spcPts val="5"/>
              </a:spcBef>
              <a:buChar char="○"/>
              <a:tabLst>
                <a:tab pos="850900" algn="l"/>
                <a:tab pos="85153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namespaced DNS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endParaRPr lang="en-IN" sz="2400" dirty="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5"/>
              </a:spcBef>
              <a:buChar char="○"/>
              <a:tabLst>
                <a:tab pos="850900" algn="l"/>
                <a:tab pos="851535" algn="l"/>
              </a:tabLst>
            </a:pPr>
            <a:endParaRPr lang="en-IN" sz="2400" b="1" spc="-5" dirty="0">
              <a:solidFill>
                <a:srgbClr val="CC4124"/>
              </a:solidFill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5"/>
              </a:spcBef>
              <a:buChar char="○"/>
              <a:tabLst>
                <a:tab pos="850900" algn="l"/>
                <a:tab pos="851535" algn="l"/>
              </a:tabLst>
            </a:pPr>
            <a:endParaRPr lang="en-IN" sz="2400" b="1" spc="-5" dirty="0">
              <a:solidFill>
                <a:srgbClr val="CC4124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5"/>
              </a:spcBef>
              <a:tabLst>
                <a:tab pos="850900" algn="l"/>
                <a:tab pos="851535" algn="l"/>
              </a:tabLst>
            </a:pPr>
            <a:endParaRPr lang="en-IN" sz="2400" b="1" spc="-5" dirty="0">
              <a:solidFill>
                <a:srgbClr val="CC4124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5"/>
              </a:spcBef>
              <a:tabLst>
                <a:tab pos="850900" algn="l"/>
                <a:tab pos="851535" algn="l"/>
              </a:tabLst>
            </a:pPr>
            <a:r>
              <a:rPr sz="2200" b="1" spc="-5" dirty="0">
                <a:solidFill>
                  <a:srgbClr val="CC4124"/>
                </a:solidFill>
                <a:latin typeface="Arial"/>
                <a:cs typeface="Arial"/>
              </a:rPr>
              <a:t>&lt;</a:t>
            </a:r>
            <a:r>
              <a:rPr lang="en-IN" sz="2200" b="1" spc="-5" dirty="0" err="1">
                <a:solidFill>
                  <a:srgbClr val="CC4124"/>
                </a:solidFill>
                <a:latin typeface="Arial"/>
                <a:cs typeface="Arial"/>
              </a:rPr>
              <a:t>svcName</a:t>
            </a:r>
            <a:r>
              <a:rPr lang="en-IN" sz="2200" b="1" spc="-5" dirty="0">
                <a:solidFill>
                  <a:srgbClr val="CC4124"/>
                </a:solidFill>
                <a:latin typeface="Arial"/>
                <a:cs typeface="Arial"/>
              </a:rPr>
              <a:t>&gt;</a:t>
            </a:r>
            <a:r>
              <a:rPr sz="2200" b="1" spc="-5" dirty="0">
                <a:latin typeface="Arial"/>
                <a:cs typeface="Arial"/>
              </a:rPr>
              <a:t>.</a:t>
            </a:r>
            <a:r>
              <a:rPr sz="2200" b="1" spc="-5" dirty="0">
                <a:solidFill>
                  <a:srgbClr val="F6B16B"/>
                </a:solidFill>
                <a:latin typeface="Arial"/>
                <a:cs typeface="Arial"/>
              </a:rPr>
              <a:t>&lt;namespace&gt;</a:t>
            </a:r>
            <a:r>
              <a:rPr sz="2200" b="1" spc="-5" dirty="0">
                <a:latin typeface="Arial"/>
                <a:cs typeface="Arial"/>
              </a:rPr>
              <a:t>.svc.cluster.local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13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25425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187" y="1527623"/>
            <a:ext cx="9827260" cy="2489570"/>
          </a:xfrm>
          <a:prstGeom prst="rect">
            <a:avLst/>
          </a:prstGeom>
        </p:spPr>
        <p:txBody>
          <a:bodyPr vert="horz" wrap="square" lIns="0" tIns="184573" rIns="0" bIns="0" rtlCol="0">
            <a:spAutoFit/>
          </a:bodyPr>
          <a:lstStyle/>
          <a:p>
            <a:pPr marL="524920" indent="-507987">
              <a:spcBef>
                <a:spcPts val="1453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dirty="0">
                <a:latin typeface="Arial"/>
                <a:cs typeface="Arial"/>
              </a:rPr>
              <a:t>Target </a:t>
            </a:r>
            <a:r>
              <a:rPr sz="3200" spc="-7" dirty="0">
                <a:latin typeface="Arial"/>
                <a:cs typeface="Arial"/>
              </a:rPr>
              <a:t>Pods using </a:t>
            </a:r>
            <a:r>
              <a:rPr sz="3200" b="1" spc="-7" dirty="0">
                <a:latin typeface="Arial"/>
                <a:cs typeface="Arial"/>
              </a:rPr>
              <a:t>equality based</a:t>
            </a:r>
            <a:r>
              <a:rPr sz="3200" b="1" spc="33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selectors</a:t>
            </a:r>
            <a:r>
              <a:rPr sz="3200" spc="-7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524920" indent="-507987">
              <a:spcBef>
                <a:spcPts val="1325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dirty="0">
                <a:latin typeface="Arial"/>
                <a:cs typeface="Arial"/>
              </a:rPr>
              <a:t>Uses </a:t>
            </a:r>
            <a:r>
              <a:rPr sz="3200" b="1" spc="-7" dirty="0">
                <a:latin typeface="Arial"/>
                <a:cs typeface="Arial"/>
              </a:rPr>
              <a:t>kube-proxy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7" dirty="0">
                <a:latin typeface="Arial"/>
                <a:cs typeface="Arial"/>
              </a:rPr>
              <a:t>provide simple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load-balancing.</a:t>
            </a:r>
            <a:endParaRPr sz="3200">
              <a:latin typeface="Arial"/>
              <a:cs typeface="Arial"/>
            </a:endParaRPr>
          </a:p>
          <a:p>
            <a:pPr marL="524920" marR="503754" indent="-507987">
              <a:spcBef>
                <a:spcPts val="1333"/>
              </a:spcBef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latin typeface="Arial"/>
                <a:cs typeface="Arial"/>
              </a:rPr>
              <a:t>kube-proxy </a:t>
            </a:r>
            <a:r>
              <a:rPr sz="3200" dirty="0">
                <a:latin typeface="Arial"/>
                <a:cs typeface="Arial"/>
              </a:rPr>
              <a:t>acts </a:t>
            </a:r>
            <a:r>
              <a:rPr sz="3200" spc="-7" dirty="0">
                <a:latin typeface="Arial"/>
                <a:cs typeface="Arial"/>
              </a:rPr>
              <a:t>as a daemon </a:t>
            </a:r>
            <a:r>
              <a:rPr sz="3200" dirty="0">
                <a:latin typeface="Arial"/>
                <a:cs typeface="Arial"/>
              </a:rPr>
              <a:t>that creates </a:t>
            </a:r>
            <a:r>
              <a:rPr sz="3200" b="1" dirty="0">
                <a:latin typeface="Arial"/>
                <a:cs typeface="Arial"/>
              </a:rPr>
              <a:t>local  entries </a:t>
            </a:r>
            <a:r>
              <a:rPr sz="3200" spc="-7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7" dirty="0">
                <a:latin typeface="Arial"/>
                <a:cs typeface="Arial"/>
              </a:rPr>
              <a:t>host’s iptables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7" dirty="0">
                <a:latin typeface="Arial"/>
                <a:cs typeface="Arial"/>
              </a:rPr>
              <a:t>every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12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413173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Service</a:t>
            </a:r>
            <a:r>
              <a:rPr spc="-73" dirty="0">
                <a:solidFill>
                  <a:srgbClr val="FFFFFF"/>
                </a:solidFill>
              </a:rPr>
              <a:t> </a:t>
            </a:r>
            <a:r>
              <a:rPr spc="-7" dirty="0">
                <a:solidFill>
                  <a:srgbClr val="FFFFFF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91301"/>
            <a:ext cx="7311813" cy="3300048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16933">
              <a:spcBef>
                <a:spcPts val="933"/>
              </a:spcBef>
            </a:pPr>
            <a:r>
              <a:rPr sz="4000" spc="-7" dirty="0">
                <a:latin typeface="Arial"/>
                <a:cs typeface="Arial"/>
              </a:rPr>
              <a:t>There are 4 major service</a:t>
            </a:r>
            <a:r>
              <a:rPr sz="4000" spc="7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types:</a:t>
            </a:r>
            <a:endParaRPr sz="4000" dirty="0">
              <a:latin typeface="Arial"/>
              <a:cs typeface="Arial"/>
            </a:endParaRPr>
          </a:p>
          <a:p>
            <a:pPr marL="626518" indent="-558786">
              <a:spcBef>
                <a:spcPts val="807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4000" b="1" dirty="0">
                <a:latin typeface="Arial"/>
                <a:cs typeface="Arial"/>
              </a:rPr>
              <a:t>ClusterIP</a:t>
            </a:r>
            <a:r>
              <a:rPr sz="4000" b="1" spc="-13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(default)</a:t>
            </a:r>
            <a:endParaRPr sz="4000" dirty="0">
              <a:latin typeface="Arial"/>
              <a:cs typeface="Arial"/>
            </a:endParaRPr>
          </a:p>
          <a:p>
            <a:pPr marL="626518" indent="-558786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4000" b="1" dirty="0">
                <a:latin typeface="Arial"/>
                <a:cs typeface="Arial"/>
              </a:rPr>
              <a:t>NodePort</a:t>
            </a:r>
            <a:endParaRPr sz="4000" dirty="0">
              <a:latin typeface="Arial"/>
              <a:cs typeface="Arial"/>
            </a:endParaRPr>
          </a:p>
          <a:p>
            <a:pPr marL="626518" indent="-558786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4000" b="1" dirty="0" err="1">
                <a:latin typeface="Arial"/>
                <a:cs typeface="Arial"/>
              </a:rPr>
              <a:t>LoadBalancer</a:t>
            </a:r>
            <a:endParaRPr sz="4000" dirty="0">
              <a:latin typeface="Arial"/>
              <a:cs typeface="Arial"/>
            </a:endParaRPr>
          </a:p>
          <a:p>
            <a:pPr marL="626518" indent="-558786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4000" b="1" dirty="0">
                <a:latin typeface="Arial"/>
                <a:cs typeface="Arial"/>
              </a:rPr>
              <a:t>ExternalName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6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500" y="2101341"/>
            <a:ext cx="3256915" cy="3534301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 marR="187007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600" spc="-7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Service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6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example-prod</a:t>
            </a:r>
            <a:endParaRPr sz="16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spec:</a:t>
            </a:r>
            <a:endParaRPr sz="1600" dirty="0">
              <a:latin typeface="Arial"/>
              <a:cs typeface="Arial"/>
            </a:endParaRPr>
          </a:p>
          <a:p>
            <a:pPr marL="205740" marR="168783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1154CC"/>
                </a:solidFill>
                <a:latin typeface="Arial"/>
                <a:cs typeface="Arial"/>
              </a:rPr>
              <a:t>type: </a:t>
            </a:r>
            <a:r>
              <a:rPr lang="en-IN" sz="1600" spc="-5" dirty="0" err="1">
                <a:solidFill>
                  <a:srgbClr val="CC0000"/>
                </a:solidFill>
                <a:latin typeface="Arial"/>
                <a:cs typeface="Arial"/>
              </a:rPr>
              <a:t>ClusterIP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selector:</a:t>
            </a:r>
            <a:endParaRPr sz="1600" dirty="0">
              <a:latin typeface="Arial"/>
              <a:cs typeface="Arial"/>
            </a:endParaRPr>
          </a:p>
          <a:p>
            <a:pPr marL="205740" marR="1990725" indent="11430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600" spc="-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env: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prod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ports:</a:t>
            </a:r>
            <a:endParaRPr sz="1600" dirty="0">
              <a:latin typeface="Arial"/>
              <a:cs typeface="Arial"/>
            </a:endParaRPr>
          </a:p>
          <a:p>
            <a:pPr marL="320040" marR="1414780" indent="-11430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- port: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  <a:endParaRPr sz="1600" dirty="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targetPort:</a:t>
            </a:r>
            <a:r>
              <a:rPr sz="1600" spc="3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  <a:endParaRPr lang="en-IN" sz="1600" spc="-5" dirty="0">
              <a:solidFill>
                <a:srgbClr val="CC0000"/>
              </a:solidFill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endParaRPr lang="en-IN" sz="1600" spc="-5" dirty="0">
              <a:solidFill>
                <a:srgbClr val="CC0000"/>
              </a:solidFill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endParaRPr lang="en-IN" sz="1600" spc="-5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230046" y="2101340"/>
            <a:ext cx="3256915" cy="363791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 marR="187007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600" spc="-7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Service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example-prod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spec:</a:t>
            </a:r>
            <a:endParaRPr sz="1600">
              <a:latin typeface="Arial"/>
              <a:cs typeface="Arial"/>
            </a:endParaRPr>
          </a:p>
          <a:p>
            <a:pPr marL="205740" marR="168783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1154CC"/>
                </a:solidFill>
                <a:latin typeface="Arial"/>
                <a:cs typeface="Arial"/>
              </a:rPr>
              <a:t>type: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NodePort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selector:</a:t>
            </a:r>
            <a:endParaRPr sz="1600">
              <a:latin typeface="Arial"/>
              <a:cs typeface="Arial"/>
            </a:endParaRPr>
          </a:p>
          <a:p>
            <a:pPr marL="205740" marR="1990725" indent="11430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600" spc="-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env: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prod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ports:</a:t>
            </a:r>
            <a:endParaRPr sz="1600">
              <a:latin typeface="Arial"/>
              <a:cs typeface="Arial"/>
            </a:endParaRPr>
          </a:p>
          <a:p>
            <a:pPr marL="320040" marR="1414780" indent="-11430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- nodePort: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32410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 protocol: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TCP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 port: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targetPort:</a:t>
            </a:r>
            <a:r>
              <a:rPr sz="1600" spc="3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57" y="6488668"/>
            <a:ext cx="1084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10" dirty="0">
                <a:latin typeface="Arial"/>
                <a:cs typeface="Arial"/>
              </a:rPr>
              <a:t>Note: </a:t>
            </a:r>
            <a:r>
              <a:rPr lang="en-IN" spc="-10" dirty="0" err="1">
                <a:latin typeface="Arial"/>
                <a:cs typeface="Arial"/>
              </a:rPr>
              <a:t>NodePort</a:t>
            </a:r>
            <a:r>
              <a:rPr lang="en-IN" spc="-10" dirty="0">
                <a:latin typeface="Arial"/>
                <a:cs typeface="Arial"/>
              </a:rPr>
              <a:t> if not specified by default it takes within this range: 30000-  </a:t>
            </a:r>
            <a:r>
              <a:rPr lang="en-IN" spc="-5" dirty="0">
                <a:latin typeface="Arial"/>
                <a:cs typeface="Arial"/>
              </a:rPr>
              <a:t>32767.</a:t>
            </a:r>
            <a:endParaRPr lang="en-IN" dirty="0"/>
          </a:p>
        </p:txBody>
      </p:sp>
      <p:sp>
        <p:nvSpPr>
          <p:cNvPr id="7" name="object 3"/>
          <p:cNvSpPr txBox="1"/>
          <p:nvPr/>
        </p:nvSpPr>
        <p:spPr>
          <a:xfrm>
            <a:off x="7770576" y="2101339"/>
            <a:ext cx="3706495" cy="363791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 marR="231965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600" spc="-7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Service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example-prod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spec:</a:t>
            </a:r>
            <a:endParaRPr sz="1600">
              <a:latin typeface="Arial"/>
              <a:cs typeface="Arial"/>
            </a:endParaRPr>
          </a:p>
          <a:p>
            <a:pPr marL="91440" marR="1710055" indent="1143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1154CC"/>
                </a:solidFill>
                <a:latin typeface="Arial"/>
                <a:cs typeface="Arial"/>
              </a:rPr>
              <a:t>type: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ExternalName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spec: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externalName:</a:t>
            </a:r>
            <a:r>
              <a:rPr sz="1600" spc="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example.com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836" y="1671782"/>
            <a:ext cx="30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ClusterIP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531706"/>
            <a:ext cx="196511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Labels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187" y="1797304"/>
            <a:ext cx="6658187" cy="19868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85511" indent="-507987">
              <a:spcBef>
                <a:spcPts val="133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spc="-7" dirty="0">
                <a:latin typeface="Arial"/>
                <a:cs typeface="Arial"/>
              </a:rPr>
              <a:t>key-value pairs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7" dirty="0">
                <a:latin typeface="Arial"/>
                <a:cs typeface="Arial"/>
              </a:rPr>
              <a:t>are used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7" dirty="0">
                <a:latin typeface="Arial"/>
                <a:cs typeface="Arial"/>
              </a:rPr>
              <a:t>identify, </a:t>
            </a:r>
            <a:r>
              <a:rPr sz="3200" dirty="0">
                <a:latin typeface="Arial"/>
                <a:cs typeface="Arial"/>
              </a:rPr>
              <a:t>describe and group  together </a:t>
            </a:r>
            <a:r>
              <a:rPr sz="3200" spc="-7" dirty="0">
                <a:latin typeface="Arial"/>
                <a:cs typeface="Arial"/>
              </a:rPr>
              <a:t>related </a:t>
            </a:r>
            <a:r>
              <a:rPr sz="3200" dirty="0">
                <a:latin typeface="Arial"/>
                <a:cs typeface="Arial"/>
              </a:rPr>
              <a:t>sets </a:t>
            </a:r>
            <a:r>
              <a:rPr sz="3200" spc="-7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objects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or  resources.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6322501"/>
            <a:ext cx="6112087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dirty="0">
                <a:latin typeface="Arial"/>
                <a:cs typeface="Arial"/>
              </a:rPr>
              <a:t>*</a:t>
            </a:r>
            <a:r>
              <a:rPr sz="1067" spc="152" dirty="0">
                <a:solidFill>
                  <a:srgbClr val="175DA1"/>
                </a:solidFill>
                <a:latin typeface="Arial"/>
                <a:cs typeface="Arial"/>
              </a:rPr>
              <a:t> </a:t>
            </a:r>
            <a:r>
              <a:rPr sz="1067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2"/>
              </a:rPr>
              <a:t>https://kubernetes.io/docs/concepts/overview/working-with-objects/labels/#syntax-and-character-set</a:t>
            </a:r>
            <a:endParaRPr sz="106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4879" y="1566671"/>
            <a:ext cx="3964432" cy="5033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2812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277876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40" y="1756217"/>
            <a:ext cx="11523595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Selectors use labels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7" dirty="0">
                <a:latin typeface="Arial"/>
                <a:cs typeface="Arial"/>
              </a:rPr>
              <a:t>filter 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7" dirty="0">
                <a:latin typeface="Arial"/>
                <a:cs typeface="Arial"/>
              </a:rPr>
              <a:t>select </a:t>
            </a:r>
            <a:r>
              <a:rPr sz="3200" dirty="0">
                <a:latin typeface="Arial"/>
                <a:cs typeface="Arial"/>
              </a:rPr>
              <a:t>objects, </a:t>
            </a:r>
            <a:r>
              <a:rPr sz="3200" spc="-7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are  </a:t>
            </a:r>
            <a:r>
              <a:rPr sz="3200" spc="-7" dirty="0">
                <a:latin typeface="Arial"/>
                <a:cs typeface="Arial"/>
              </a:rPr>
              <a:t>used throughout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Kubernetes.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282777" y="2978794"/>
            <a:ext cx="3256915" cy="363791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 marR="187007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600" spc="-7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Service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example-prod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spec:</a:t>
            </a:r>
            <a:endParaRPr sz="1600">
              <a:latin typeface="Arial"/>
              <a:cs typeface="Arial"/>
            </a:endParaRPr>
          </a:p>
          <a:p>
            <a:pPr marL="205740" marR="168783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1154CC"/>
                </a:solidFill>
                <a:latin typeface="Arial"/>
                <a:cs typeface="Arial"/>
              </a:rPr>
              <a:t>type: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NodePort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selector:</a:t>
            </a:r>
            <a:endParaRPr sz="1600">
              <a:latin typeface="Arial"/>
              <a:cs typeface="Arial"/>
            </a:endParaRPr>
          </a:p>
          <a:p>
            <a:pPr marL="205740" marR="1990725" indent="11430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600" spc="-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env: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prod 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ports:</a:t>
            </a:r>
            <a:endParaRPr sz="1600">
              <a:latin typeface="Arial"/>
              <a:cs typeface="Arial"/>
            </a:endParaRPr>
          </a:p>
          <a:p>
            <a:pPr marL="320040" marR="1414780" indent="-11430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- nodePort: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32410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 protocol: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TCP </a:t>
            </a: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 port:</a:t>
            </a:r>
            <a:r>
              <a:rPr sz="16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solidFill>
                  <a:srgbClr val="1154CC"/>
                </a:solidFill>
                <a:latin typeface="Arial"/>
                <a:cs typeface="Arial"/>
              </a:rPr>
              <a:t>targetPort:</a:t>
            </a:r>
            <a:r>
              <a:rPr sz="1600" spc="3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44429" y="2983479"/>
            <a:ext cx="4349243" cy="3748462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0805" marR="277431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400" spc="-114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Pod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400" dirty="0">
              <a:latin typeface="Arial"/>
              <a:cs typeface="Arial"/>
            </a:endParaRPr>
          </a:p>
          <a:p>
            <a:pPr marL="189865" marR="22275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400" spc="-8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pod-example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labels:</a:t>
            </a:r>
            <a:endParaRPr sz="1400" dirty="0">
              <a:latin typeface="Arial"/>
              <a:cs typeface="Arial"/>
            </a:endParaRPr>
          </a:p>
          <a:p>
            <a:pPr marL="90805" marR="2879725" indent="198120">
              <a:lnSpc>
                <a:spcPct val="100000"/>
              </a:lnSpc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400" spc="-114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spec: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template:</a:t>
            </a:r>
            <a:endParaRPr sz="1400" dirty="0">
              <a:latin typeface="Arial"/>
              <a:cs typeface="Arial"/>
            </a:endParaRPr>
          </a:p>
          <a:p>
            <a:pPr marL="386715" marR="2905125" indent="-97790">
              <a:lnSpc>
                <a:spcPct val="100000"/>
              </a:lnSpc>
            </a:pPr>
            <a:r>
              <a:rPr sz="1400" spc="-10" dirty="0">
                <a:solidFill>
                  <a:srgbClr val="1154CC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etada</a:t>
            </a:r>
            <a:r>
              <a:rPr sz="1400" spc="-1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a:  labels:</a:t>
            </a:r>
            <a:endParaRPr sz="1400" dirty="0">
              <a:latin typeface="Arial"/>
              <a:cs typeface="Arial"/>
            </a:endParaRPr>
          </a:p>
          <a:p>
            <a:pPr marL="288925" marR="2681605" indent="196215">
              <a:lnSpc>
                <a:spcPct val="100000"/>
              </a:lnSpc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400" spc="-10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spec: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containers:</a:t>
            </a:r>
            <a:endParaRPr sz="1400" dirty="0">
              <a:latin typeface="Arial"/>
              <a:cs typeface="Arial"/>
            </a:endParaRPr>
          </a:p>
          <a:p>
            <a:pPr marL="485775" marR="2494280" indent="-990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- name: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nginx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image:</a:t>
            </a:r>
            <a:r>
              <a:rPr sz="1400" spc="-1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 err="1">
                <a:solidFill>
                  <a:srgbClr val="CC0000"/>
                </a:solidFill>
                <a:latin typeface="Arial"/>
                <a:cs typeface="Arial"/>
              </a:rPr>
              <a:t>nginx</a:t>
            </a:r>
            <a:endParaRPr lang="en-IN" sz="1400" spc="-5" dirty="0">
              <a:solidFill>
                <a:srgbClr val="CC0000"/>
              </a:solidFill>
              <a:latin typeface="Arial"/>
              <a:cs typeface="Arial"/>
            </a:endParaRPr>
          </a:p>
          <a:p>
            <a:pPr marL="485775" marR="2494280" indent="-99060">
              <a:spcBef>
                <a:spcPts val="5"/>
              </a:spcBef>
            </a:pPr>
            <a:r>
              <a:rPr lang="en-IN" sz="1400" spc="-5" dirty="0">
                <a:solidFill>
                  <a:srgbClr val="CC0000"/>
                </a:solidFill>
                <a:latin typeface="Arial"/>
                <a:cs typeface="Arial"/>
              </a:rPr>
              <a:t>  </a:t>
            </a:r>
            <a:r>
              <a:rPr lang="en-IN" sz="1400" dirty="0">
                <a:solidFill>
                  <a:srgbClr val="1154CC"/>
                </a:solidFill>
                <a:latin typeface="Arial"/>
                <a:cs typeface="Arial"/>
              </a:rPr>
              <a:t>ports:</a:t>
            </a:r>
            <a:r>
              <a:rPr lang="en-IN" sz="1400" spc="-1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</a:p>
          <a:p>
            <a:pPr marL="485775" marR="2494280" indent="-99060">
              <a:spcBef>
                <a:spcPts val="5"/>
              </a:spcBef>
            </a:pPr>
            <a:r>
              <a:rPr lang="en-IN" sz="1400" spc="-110" dirty="0">
                <a:solidFill>
                  <a:srgbClr val="1154CC"/>
                </a:solidFill>
                <a:latin typeface="Arial"/>
                <a:cs typeface="Arial"/>
              </a:rPr>
              <a:t>  - </a:t>
            </a:r>
            <a:r>
              <a:rPr lang="en-IN" sz="1400" dirty="0">
                <a:solidFill>
                  <a:srgbClr val="1154CC"/>
                </a:solidFill>
                <a:latin typeface="Arial"/>
                <a:cs typeface="Arial"/>
              </a:rPr>
              <a:t>containerPort:</a:t>
            </a:r>
            <a:r>
              <a:rPr lang="en-IN" sz="14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</a:p>
          <a:p>
            <a:pPr marL="485775" marR="2494280" indent="-99060"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79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2000" cy="5885180"/>
            <a:chOff x="0" y="0"/>
            <a:chExt cx="9144000" cy="4413885"/>
          </a:xfrm>
        </p:grpSpPr>
        <p:sp>
          <p:nvSpPr>
            <p:cNvPr id="3" name="object 3"/>
            <p:cNvSpPr/>
            <p:nvPr/>
          </p:nvSpPr>
          <p:spPr>
            <a:xfrm>
              <a:off x="4572" y="0"/>
              <a:ext cx="9139555" cy="4356100"/>
            </a:xfrm>
            <a:custGeom>
              <a:avLst/>
              <a:gdLst/>
              <a:ahLst/>
              <a:cxnLst/>
              <a:rect l="l" t="t" r="r" b="b"/>
              <a:pathLst>
                <a:path w="9139555" h="4356100">
                  <a:moveTo>
                    <a:pt x="0" y="4355592"/>
                  </a:moveTo>
                  <a:lnTo>
                    <a:pt x="9139428" y="4355592"/>
                  </a:lnTo>
                  <a:lnTo>
                    <a:pt x="9139428" y="0"/>
                  </a:lnTo>
                  <a:lnTo>
                    <a:pt x="0" y="0"/>
                  </a:lnTo>
                  <a:lnTo>
                    <a:pt x="0" y="4355592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55591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20">
                  <a:moveTo>
                    <a:pt x="0" y="57912"/>
                  </a:moveTo>
                  <a:lnTo>
                    <a:pt x="9144000" y="579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260092" y="0"/>
              <a:ext cx="6883908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4587" y="5973808"/>
            <a:ext cx="34527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Concepts and</a:t>
            </a:r>
            <a:r>
              <a:rPr sz="2400" spc="-40" dirty="0">
                <a:solidFill>
                  <a:srgbClr val="2287DB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5121" y="2696634"/>
            <a:ext cx="402759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4800" b="1" spc="-7" dirty="0">
                <a:solidFill>
                  <a:srgbClr val="FFFFFF"/>
                </a:solidFill>
                <a:latin typeface="Arial"/>
                <a:cs typeface="Arial"/>
              </a:rPr>
              <a:t>Ingress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87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90068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Ingress </a:t>
            </a:r>
            <a:r>
              <a:rPr dirty="0">
                <a:solidFill>
                  <a:srgbClr val="FFFFFF"/>
                </a:solidFill>
              </a:rPr>
              <a:t>– Name Based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593" y="1718055"/>
            <a:ext cx="4941993" cy="4835747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121917" marR="2469665">
              <a:spcBef>
                <a:spcPts val="920"/>
              </a:spcBef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333" spc="-7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extensions/v1beta1  kind:</a:t>
            </a:r>
            <a:r>
              <a:rPr sz="1333" spc="-2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Ingress</a:t>
            </a:r>
            <a:endParaRPr sz="1333">
              <a:latin typeface="Arial"/>
              <a:cs typeface="Arial"/>
            </a:endParaRPr>
          </a:p>
          <a:p>
            <a:pPr marL="121917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333">
              <a:latin typeface="Arial"/>
              <a:cs typeface="Arial"/>
            </a:endParaRPr>
          </a:p>
          <a:p>
            <a:pPr marL="121917" marR="2296103" indent="93131"/>
            <a:r>
              <a:rPr sz="1333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333" spc="-8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name-virtual-host-ingress  spec:</a:t>
            </a:r>
            <a:endParaRPr sz="1333">
              <a:latin typeface="Arial"/>
              <a:cs typeface="Arial"/>
            </a:endParaRPr>
          </a:p>
          <a:p>
            <a:pPr marL="215895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rules:</a:t>
            </a:r>
            <a:endParaRPr sz="1333">
              <a:latin typeface="Arial"/>
              <a:cs typeface="Arial"/>
            </a:endParaRPr>
          </a:p>
          <a:p>
            <a:pPr marL="309026" marR="3270592" indent="-93978">
              <a:buChar char="-"/>
              <a:tabLst>
                <a:tab pos="320031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host:</a:t>
            </a:r>
            <a:r>
              <a:rPr sz="1333" spc="-6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first.bar.com  </a:t>
            </a:r>
            <a:r>
              <a:rPr sz="1333" spc="-13" dirty="0">
                <a:solidFill>
                  <a:srgbClr val="1154CC"/>
                </a:solidFill>
                <a:latin typeface="Arial"/>
                <a:cs typeface="Arial"/>
              </a:rPr>
              <a:t>http:</a:t>
            </a:r>
            <a:endParaRPr sz="1333">
              <a:latin typeface="Arial"/>
              <a:cs typeface="Arial"/>
            </a:endParaRPr>
          </a:p>
          <a:p>
            <a:pPr marL="400463">
              <a:spcBef>
                <a:spcPts val="7"/>
              </a:spcBef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paths:</a:t>
            </a:r>
            <a:endParaRPr sz="1333">
              <a:latin typeface="Arial"/>
              <a:cs typeface="Arial"/>
            </a:endParaRPr>
          </a:p>
          <a:p>
            <a:pPr marL="506294" lvl="1" indent="-106677">
              <a:buChar char="-"/>
              <a:tabLst>
                <a:tab pos="507141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backend:</a:t>
            </a:r>
            <a:endParaRPr sz="1333">
              <a:latin typeface="Arial"/>
              <a:cs typeface="Arial"/>
            </a:endParaRPr>
          </a:p>
          <a:p>
            <a:pPr marL="587572" marR="263645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serviceName:</a:t>
            </a:r>
            <a:r>
              <a:rPr sz="1333" spc="-5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service1  servicePort:</a:t>
            </a:r>
            <a:r>
              <a:rPr sz="133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80</a:t>
            </a:r>
            <a:endParaRPr sz="1333">
              <a:latin typeface="Arial"/>
              <a:cs typeface="Arial"/>
            </a:endParaRPr>
          </a:p>
          <a:p>
            <a:pPr marL="309026" marR="3010671" indent="-93978">
              <a:buChar char="-"/>
              <a:tabLst>
                <a:tab pos="320031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host:</a:t>
            </a:r>
            <a:r>
              <a:rPr sz="1333" spc="-9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second.foo.com  </a:t>
            </a:r>
            <a:r>
              <a:rPr sz="1333" spc="-13" dirty="0">
                <a:solidFill>
                  <a:srgbClr val="1154CC"/>
                </a:solidFill>
                <a:latin typeface="Arial"/>
                <a:cs typeface="Arial"/>
              </a:rPr>
              <a:t>http:</a:t>
            </a:r>
            <a:endParaRPr sz="1333">
              <a:latin typeface="Arial"/>
              <a:cs typeface="Arial"/>
            </a:endParaRPr>
          </a:p>
          <a:p>
            <a:pPr marL="40046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paths:</a:t>
            </a:r>
            <a:endParaRPr sz="1333">
              <a:latin typeface="Arial"/>
              <a:cs typeface="Arial"/>
            </a:endParaRPr>
          </a:p>
          <a:p>
            <a:pPr marL="506294" lvl="1" indent="-106677">
              <a:buChar char="-"/>
              <a:tabLst>
                <a:tab pos="507141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backend:</a:t>
            </a:r>
            <a:endParaRPr sz="1333">
              <a:latin typeface="Arial"/>
              <a:cs typeface="Arial"/>
            </a:endParaRPr>
          </a:p>
          <a:p>
            <a:pPr marL="587572" marR="263645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serviceName:</a:t>
            </a:r>
            <a:r>
              <a:rPr sz="1333" spc="-5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service2  servicePort:</a:t>
            </a:r>
            <a:r>
              <a:rPr sz="133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80</a:t>
            </a:r>
            <a:endParaRPr sz="1333">
              <a:latin typeface="Arial"/>
              <a:cs typeface="Arial"/>
            </a:endParaRPr>
          </a:p>
          <a:p>
            <a:pPr marL="319185" indent="-104137">
              <a:buChar char="-"/>
              <a:tabLst>
                <a:tab pos="320031" algn="l"/>
              </a:tabLst>
            </a:pPr>
            <a:r>
              <a:rPr sz="1333" spc="-13" dirty="0">
                <a:solidFill>
                  <a:srgbClr val="1154CC"/>
                </a:solidFill>
                <a:latin typeface="Arial"/>
                <a:cs typeface="Arial"/>
              </a:rPr>
              <a:t>http:</a:t>
            </a:r>
            <a:endParaRPr sz="1333">
              <a:latin typeface="Arial"/>
              <a:cs typeface="Arial"/>
            </a:endParaRPr>
          </a:p>
          <a:p>
            <a:pPr marL="40046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paths:</a:t>
            </a:r>
            <a:endParaRPr sz="1333">
              <a:latin typeface="Arial"/>
              <a:cs typeface="Arial"/>
            </a:endParaRPr>
          </a:p>
          <a:p>
            <a:pPr marL="506294" lvl="1" indent="-106677">
              <a:buChar char="-"/>
              <a:tabLst>
                <a:tab pos="507141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backend:</a:t>
            </a:r>
            <a:endParaRPr sz="1333">
              <a:latin typeface="Arial"/>
              <a:cs typeface="Arial"/>
            </a:endParaRPr>
          </a:p>
          <a:p>
            <a:pPr marL="587572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serviceName:</a:t>
            </a:r>
            <a:r>
              <a:rPr sz="1333" spc="-3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service3</a:t>
            </a:r>
            <a:endParaRPr sz="1333">
              <a:latin typeface="Arial"/>
              <a:cs typeface="Arial"/>
            </a:endParaRPr>
          </a:p>
          <a:p>
            <a:pPr marL="587572">
              <a:spcBef>
                <a:spcPts val="7"/>
              </a:spcBef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servicePort:</a:t>
            </a:r>
            <a:r>
              <a:rPr sz="133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80</a:t>
            </a:r>
            <a:endParaRPr sz="13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187" y="1914651"/>
            <a:ext cx="5173980" cy="350660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marR="6773" indent="-507987">
              <a:spcBef>
                <a:spcPts val="140"/>
              </a:spcBef>
              <a:buSzPct val="120000"/>
              <a:buChar char="●"/>
              <a:tabLst>
                <a:tab pos="524074" algn="l"/>
                <a:tab pos="524920" algn="l"/>
              </a:tabLst>
            </a:pPr>
            <a:r>
              <a:rPr sz="2667" dirty="0">
                <a:latin typeface="Arial"/>
                <a:cs typeface="Arial"/>
              </a:rPr>
              <a:t>An </a:t>
            </a:r>
            <a:r>
              <a:rPr sz="2667" spc="-7" dirty="0">
                <a:latin typeface="Arial"/>
                <a:cs typeface="Arial"/>
              </a:rPr>
              <a:t>API </a:t>
            </a:r>
            <a:r>
              <a:rPr sz="2667" dirty="0">
                <a:latin typeface="Arial"/>
                <a:cs typeface="Arial"/>
              </a:rPr>
              <a:t>object that manages  external access to the</a:t>
            </a:r>
            <a:r>
              <a:rPr sz="2667" spc="-1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services  in a</a:t>
            </a:r>
            <a:r>
              <a:rPr sz="2667" spc="-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cluster</a:t>
            </a:r>
            <a:endParaRPr sz="2667">
              <a:latin typeface="Arial"/>
              <a:cs typeface="Arial"/>
            </a:endParaRPr>
          </a:p>
          <a:p>
            <a:pPr marL="524920" marR="208275" indent="-507987">
              <a:spcBef>
                <a:spcPts val="800"/>
              </a:spcBef>
              <a:buSzPct val="120000"/>
              <a:buChar char="●"/>
              <a:tabLst>
                <a:tab pos="524074" algn="l"/>
                <a:tab pos="524920" algn="l"/>
              </a:tabLst>
            </a:pPr>
            <a:r>
              <a:rPr sz="2667" dirty="0">
                <a:latin typeface="Arial"/>
                <a:cs typeface="Arial"/>
              </a:rPr>
              <a:t>Provides load balancing,</a:t>
            </a:r>
            <a:r>
              <a:rPr sz="2667" spc="-1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SSL  termination and name/path-  based virtual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hosting</a:t>
            </a:r>
            <a:endParaRPr sz="2667">
              <a:latin typeface="Arial"/>
              <a:cs typeface="Arial"/>
            </a:endParaRPr>
          </a:p>
          <a:p>
            <a:pPr marL="524920" marR="779761" indent="-507987">
              <a:spcBef>
                <a:spcPts val="807"/>
              </a:spcBef>
              <a:buSzPct val="120000"/>
              <a:buChar char="●"/>
              <a:tabLst>
                <a:tab pos="524074" algn="l"/>
                <a:tab pos="524920" algn="l"/>
              </a:tabLst>
            </a:pPr>
            <a:r>
              <a:rPr sz="2667" dirty="0">
                <a:latin typeface="Arial"/>
                <a:cs typeface="Arial"/>
              </a:rPr>
              <a:t>Gives services</a:t>
            </a:r>
            <a:r>
              <a:rPr sz="2667" spc="-1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externally-  reachable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URLs</a:t>
            </a:r>
            <a:endParaRPr sz="26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53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866902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Ingress </a:t>
            </a:r>
            <a:r>
              <a:rPr dirty="0">
                <a:solidFill>
                  <a:srgbClr val="FFFFFF"/>
                </a:solidFill>
              </a:rPr>
              <a:t>– Path </a:t>
            </a:r>
            <a:r>
              <a:rPr spc="-7" dirty="0">
                <a:solidFill>
                  <a:srgbClr val="FFFFFF"/>
                </a:solidFill>
              </a:rPr>
              <a:t>Based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7" dirty="0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1193" y="1695703"/>
            <a:ext cx="4941993" cy="3604171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marL="121070" marR="2470512">
              <a:spcBef>
                <a:spcPts val="913"/>
              </a:spcBef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333" spc="-7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extensions/v1beta1  kind:</a:t>
            </a:r>
            <a:r>
              <a:rPr sz="1333" spc="-2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Ingress</a:t>
            </a:r>
            <a:endParaRPr sz="1333">
              <a:latin typeface="Arial"/>
              <a:cs typeface="Arial"/>
            </a:endParaRPr>
          </a:p>
          <a:p>
            <a:pPr marL="121070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333">
              <a:latin typeface="Arial"/>
              <a:cs typeface="Arial"/>
            </a:endParaRPr>
          </a:p>
          <a:p>
            <a:pPr marL="121070" marR="2490831" indent="93131"/>
            <a:r>
              <a:rPr sz="1333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333" spc="-7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simple-fanout-example  spec:</a:t>
            </a:r>
            <a:endParaRPr sz="1333">
              <a:latin typeface="Arial"/>
              <a:cs typeface="Arial"/>
            </a:endParaRPr>
          </a:p>
          <a:p>
            <a:pPr marL="215048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rules:</a:t>
            </a:r>
            <a:endParaRPr sz="1333">
              <a:latin typeface="Arial"/>
              <a:cs typeface="Arial"/>
            </a:endParaRPr>
          </a:p>
          <a:p>
            <a:pPr marL="309026" marR="3309537" indent="-93978">
              <a:buChar char="-"/>
              <a:tabLst>
                <a:tab pos="319185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host:</a:t>
            </a:r>
            <a:r>
              <a:rPr sz="1333" spc="-8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foo.bar.com  </a:t>
            </a:r>
            <a:r>
              <a:rPr sz="1333" spc="-13" dirty="0">
                <a:solidFill>
                  <a:srgbClr val="1154CC"/>
                </a:solidFill>
                <a:latin typeface="Arial"/>
                <a:cs typeface="Arial"/>
              </a:rPr>
              <a:t>http:</a:t>
            </a:r>
            <a:endParaRPr sz="1333">
              <a:latin typeface="Arial"/>
              <a:cs typeface="Arial"/>
            </a:endParaRPr>
          </a:p>
          <a:p>
            <a:pPr marL="40046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paths:</a:t>
            </a:r>
            <a:endParaRPr sz="1333">
              <a:latin typeface="Arial"/>
              <a:cs typeface="Arial"/>
            </a:endParaRPr>
          </a:p>
          <a:p>
            <a:pPr marL="493594" marR="3723547" lvl="1" indent="-93978">
              <a:buChar char="-"/>
              <a:tabLst>
                <a:tab pos="506294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path:</a:t>
            </a:r>
            <a:r>
              <a:rPr sz="1333" spc="-11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/foo  backend:</a:t>
            </a:r>
            <a:endParaRPr sz="1333">
              <a:latin typeface="Arial"/>
              <a:cs typeface="Arial"/>
            </a:endParaRPr>
          </a:p>
          <a:p>
            <a:pPr marL="586725" marR="263645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serviceName:</a:t>
            </a:r>
            <a:r>
              <a:rPr sz="1333" spc="-5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service1  servicePort: 4200</a:t>
            </a:r>
            <a:endParaRPr sz="1333">
              <a:latin typeface="Arial"/>
              <a:cs typeface="Arial"/>
            </a:endParaRPr>
          </a:p>
          <a:p>
            <a:pPr marL="493594" marR="3716774" lvl="1" indent="-93978">
              <a:spcBef>
                <a:spcPts val="7"/>
              </a:spcBef>
              <a:buChar char="-"/>
              <a:tabLst>
                <a:tab pos="506294" algn="l"/>
              </a:tabLst>
            </a:pP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path:</a:t>
            </a:r>
            <a:r>
              <a:rPr sz="1333" spc="-12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/bar  backend:</a:t>
            </a:r>
            <a:endParaRPr sz="1333">
              <a:latin typeface="Arial"/>
              <a:cs typeface="Arial"/>
            </a:endParaRPr>
          </a:p>
          <a:p>
            <a:pPr marL="586725" marR="2636453"/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serviceName:</a:t>
            </a:r>
            <a:r>
              <a:rPr sz="1333" spc="-5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1154CC"/>
                </a:solidFill>
                <a:latin typeface="Arial"/>
                <a:cs typeface="Arial"/>
              </a:rPr>
              <a:t>service2  servicePort: 8080</a:t>
            </a:r>
            <a:endParaRPr sz="13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21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2000" cy="5885180"/>
            <a:chOff x="0" y="0"/>
            <a:chExt cx="9144000" cy="4413885"/>
          </a:xfrm>
        </p:grpSpPr>
        <p:sp>
          <p:nvSpPr>
            <p:cNvPr id="3" name="object 3"/>
            <p:cNvSpPr/>
            <p:nvPr/>
          </p:nvSpPr>
          <p:spPr>
            <a:xfrm>
              <a:off x="4572" y="0"/>
              <a:ext cx="9139555" cy="4356100"/>
            </a:xfrm>
            <a:custGeom>
              <a:avLst/>
              <a:gdLst/>
              <a:ahLst/>
              <a:cxnLst/>
              <a:rect l="l" t="t" r="r" b="b"/>
              <a:pathLst>
                <a:path w="9139555" h="4356100">
                  <a:moveTo>
                    <a:pt x="0" y="4355592"/>
                  </a:moveTo>
                  <a:lnTo>
                    <a:pt x="9139428" y="4355592"/>
                  </a:lnTo>
                  <a:lnTo>
                    <a:pt x="9139428" y="0"/>
                  </a:lnTo>
                  <a:lnTo>
                    <a:pt x="0" y="0"/>
                  </a:lnTo>
                  <a:lnTo>
                    <a:pt x="0" y="4355592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55591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20">
                  <a:moveTo>
                    <a:pt x="0" y="57912"/>
                  </a:moveTo>
                  <a:lnTo>
                    <a:pt x="9144000" y="579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260092" y="0"/>
              <a:ext cx="6883908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4587" y="5973808"/>
            <a:ext cx="34527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Concepts and</a:t>
            </a:r>
            <a:r>
              <a:rPr sz="2400" spc="-40" dirty="0">
                <a:solidFill>
                  <a:srgbClr val="2287DB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3966" y="2696634"/>
            <a:ext cx="315044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Workloads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009" y="1663870"/>
            <a:ext cx="3381263" cy="19868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ReplicaSet</a:t>
            </a:r>
            <a:endParaRPr sz="3200" dirty="0"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endParaRPr sz="3200" dirty="0"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 err="1">
                <a:solidFill>
                  <a:srgbClr val="FFFFFF"/>
                </a:solidFill>
                <a:latin typeface="Arial"/>
                <a:cs typeface="Arial"/>
              </a:rPr>
              <a:t>DaemonSet</a:t>
            </a:r>
            <a:endParaRPr lang="en-IN" sz="3200" b="1" spc="-7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lang="en-IN" sz="3200" b="1" spc="-7" dirty="0" err="1">
                <a:solidFill>
                  <a:srgbClr val="FFFFFF"/>
                </a:solidFill>
                <a:latin typeface="Arial"/>
                <a:cs typeface="Arial"/>
              </a:rPr>
              <a:t>HealthChecks</a:t>
            </a:r>
            <a:endParaRPr sz="3200" b="1" spc="-7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71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67297"/>
            <a:ext cx="609769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What is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7" dirty="0">
                <a:solidFill>
                  <a:srgbClr val="FFFFFF"/>
                </a:solidFill>
              </a:rPr>
              <a:t>Kubernetes?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187" y="1799337"/>
            <a:ext cx="10309012" cy="21715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60112" indent="-507987" algn="just">
              <a:spcBef>
                <a:spcPts val="133"/>
              </a:spcBef>
              <a:buSzPct val="133333"/>
              <a:buChar char="●"/>
              <a:tabLst>
                <a:tab pos="524920" algn="l"/>
              </a:tabLst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Kubernetes is a portable, extensible, open-source platform for managing containerized workloads and services, that facilitates both declarative configuration and automation. It has a large, rapidly growing ecosystem. Kubernetes services, support, and tools are widely available.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0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2000" cy="5885180"/>
            <a:chOff x="0" y="0"/>
            <a:chExt cx="9144000" cy="4413885"/>
          </a:xfrm>
        </p:grpSpPr>
        <p:sp>
          <p:nvSpPr>
            <p:cNvPr id="3" name="object 3"/>
            <p:cNvSpPr/>
            <p:nvPr/>
          </p:nvSpPr>
          <p:spPr>
            <a:xfrm>
              <a:off x="4572" y="0"/>
              <a:ext cx="9139555" cy="4356100"/>
            </a:xfrm>
            <a:custGeom>
              <a:avLst/>
              <a:gdLst/>
              <a:ahLst/>
              <a:cxnLst/>
              <a:rect l="l" t="t" r="r" b="b"/>
              <a:pathLst>
                <a:path w="9139555" h="4356100">
                  <a:moveTo>
                    <a:pt x="0" y="4355592"/>
                  </a:moveTo>
                  <a:lnTo>
                    <a:pt x="9139428" y="4355592"/>
                  </a:lnTo>
                  <a:lnTo>
                    <a:pt x="9139428" y="0"/>
                  </a:lnTo>
                  <a:lnTo>
                    <a:pt x="0" y="0"/>
                  </a:lnTo>
                  <a:lnTo>
                    <a:pt x="0" y="4355592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55591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20">
                  <a:moveTo>
                    <a:pt x="0" y="57912"/>
                  </a:moveTo>
                  <a:lnTo>
                    <a:pt x="9144000" y="579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260092" y="0"/>
              <a:ext cx="6883908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4587" y="5973808"/>
            <a:ext cx="34527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Concepts and</a:t>
            </a:r>
            <a:r>
              <a:rPr sz="2400" spc="-40" dirty="0">
                <a:solidFill>
                  <a:srgbClr val="2287DB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5121" y="2696634"/>
            <a:ext cx="402759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spc="-7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009" y="2639230"/>
            <a:ext cx="264160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ConfigMap</a:t>
            </a:r>
            <a:endParaRPr sz="3200"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Secret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15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531706"/>
            <a:ext cx="402759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793240"/>
            <a:ext cx="9845887" cy="3946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4000" spc="-7" dirty="0">
                <a:latin typeface="Arial"/>
                <a:cs typeface="Arial"/>
              </a:rPr>
              <a:t>Kubernetes has an integrated pattern </a:t>
            </a:r>
            <a:r>
              <a:rPr sz="4000" dirty="0">
                <a:latin typeface="Arial"/>
                <a:cs typeface="Arial"/>
              </a:rPr>
              <a:t>for  </a:t>
            </a:r>
            <a:r>
              <a:rPr sz="4000" spc="-7" dirty="0">
                <a:latin typeface="Arial"/>
                <a:cs typeface="Arial"/>
              </a:rPr>
              <a:t>decoupling configuration from application or  container.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5533">
              <a:latin typeface="Arial"/>
              <a:cs typeface="Arial"/>
            </a:endParaRPr>
          </a:p>
          <a:p>
            <a:pPr marL="16933" marR="308179"/>
            <a:r>
              <a:rPr sz="4000" spc="-7" dirty="0">
                <a:latin typeface="Arial"/>
                <a:cs typeface="Arial"/>
              </a:rPr>
              <a:t>This pattern makes use </a:t>
            </a:r>
            <a:r>
              <a:rPr sz="4000" dirty="0">
                <a:latin typeface="Arial"/>
                <a:cs typeface="Arial"/>
              </a:rPr>
              <a:t>of two </a:t>
            </a:r>
            <a:r>
              <a:rPr sz="4000" spc="-7" dirty="0">
                <a:latin typeface="Arial"/>
                <a:cs typeface="Arial"/>
              </a:rPr>
              <a:t>Kubernetes  components: </a:t>
            </a:r>
            <a:r>
              <a:rPr sz="4000" b="1" dirty="0">
                <a:latin typeface="Arial"/>
                <a:cs typeface="Arial"/>
              </a:rPr>
              <a:t>ConfigMaps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3" dirty="0">
                <a:latin typeface="Arial"/>
                <a:cs typeface="Arial"/>
              </a:rPr>
              <a:t> </a:t>
            </a:r>
            <a:r>
              <a:rPr sz="4000" b="1" spc="-7" dirty="0">
                <a:latin typeface="Arial"/>
                <a:cs typeface="Arial"/>
              </a:rPr>
              <a:t>Secrets.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09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31834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ConfigMap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188" y="1629223"/>
            <a:ext cx="10331873" cy="4467034"/>
          </a:xfrm>
          <a:prstGeom prst="rect">
            <a:avLst/>
          </a:prstGeom>
        </p:spPr>
        <p:txBody>
          <a:bodyPr vert="horz" wrap="square" lIns="0" tIns="184573" rIns="0" bIns="0" rtlCol="0">
            <a:spAutoFit/>
          </a:bodyPr>
          <a:lstStyle/>
          <a:p>
            <a:pPr marL="524920" indent="-507987">
              <a:spcBef>
                <a:spcPts val="1453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spc="-7" dirty="0">
                <a:latin typeface="Arial"/>
                <a:cs typeface="Arial"/>
              </a:rPr>
              <a:t>Externalized data stored within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kubernetes.</a:t>
            </a:r>
            <a:endParaRPr sz="3200">
              <a:latin typeface="Arial"/>
              <a:cs typeface="Arial"/>
            </a:endParaRPr>
          </a:p>
          <a:p>
            <a:pPr marL="524920" indent="-507987">
              <a:spcBef>
                <a:spcPts val="1325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dirty="0">
                <a:latin typeface="Arial"/>
                <a:cs typeface="Arial"/>
              </a:rPr>
              <a:t>Can be referenced through several different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means:</a:t>
            </a:r>
            <a:endParaRPr sz="3200">
              <a:latin typeface="Arial"/>
              <a:cs typeface="Arial"/>
            </a:endParaRPr>
          </a:p>
          <a:p>
            <a:pPr marL="1134505" lvl="1" indent="-508834">
              <a:spcBef>
                <a:spcPts val="1333"/>
              </a:spcBef>
              <a:buChar char="○"/>
              <a:tabLst>
                <a:tab pos="1134505" algn="l"/>
                <a:tab pos="1135352" algn="l"/>
              </a:tabLst>
            </a:pPr>
            <a:r>
              <a:rPr sz="3200" spc="-7" dirty="0">
                <a:latin typeface="Arial"/>
                <a:cs typeface="Arial"/>
              </a:rPr>
              <a:t>environment</a:t>
            </a:r>
            <a:r>
              <a:rPr sz="3200" spc="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variable</a:t>
            </a:r>
            <a:endParaRPr sz="3200">
              <a:latin typeface="Arial"/>
              <a:cs typeface="Arial"/>
            </a:endParaRPr>
          </a:p>
          <a:p>
            <a:pPr marL="1134505" lvl="1" indent="-508834">
              <a:spcBef>
                <a:spcPts val="1347"/>
              </a:spcBef>
              <a:buChar char="○"/>
              <a:tabLst>
                <a:tab pos="1134505" algn="l"/>
                <a:tab pos="1135352" algn="l"/>
              </a:tabLst>
            </a:pPr>
            <a:r>
              <a:rPr sz="3200" dirty="0">
                <a:latin typeface="Arial"/>
                <a:cs typeface="Arial"/>
              </a:rPr>
              <a:t>a command </a:t>
            </a:r>
            <a:r>
              <a:rPr sz="3200" spc="-7" dirty="0">
                <a:latin typeface="Arial"/>
                <a:cs typeface="Arial"/>
              </a:rPr>
              <a:t>line argument </a:t>
            </a:r>
            <a:r>
              <a:rPr sz="3200" dirty="0">
                <a:latin typeface="Arial"/>
                <a:cs typeface="Arial"/>
              </a:rPr>
              <a:t>(via env var)</a:t>
            </a:r>
            <a:endParaRPr sz="3200">
              <a:latin typeface="Arial"/>
              <a:cs typeface="Arial"/>
            </a:endParaRPr>
          </a:p>
          <a:p>
            <a:pPr marL="1134505" lvl="1" indent="-508834">
              <a:spcBef>
                <a:spcPts val="1325"/>
              </a:spcBef>
              <a:buChar char="○"/>
              <a:tabLst>
                <a:tab pos="1134505" algn="l"/>
                <a:tab pos="1135352" algn="l"/>
              </a:tabLst>
            </a:pPr>
            <a:r>
              <a:rPr sz="3200" spc="-7" dirty="0">
                <a:latin typeface="Arial"/>
                <a:cs typeface="Arial"/>
              </a:rPr>
              <a:t>injected as a file into a volume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mount</a:t>
            </a:r>
            <a:endParaRPr sz="3200">
              <a:latin typeface="Arial"/>
              <a:cs typeface="Arial"/>
            </a:endParaRPr>
          </a:p>
          <a:p>
            <a:pPr marL="524920" indent="-507987">
              <a:spcBef>
                <a:spcPts val="1333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dirty="0">
                <a:latin typeface="Arial"/>
                <a:cs typeface="Arial"/>
              </a:rPr>
              <a:t>Can be created from a </a:t>
            </a:r>
            <a:r>
              <a:rPr sz="3200" spc="-7" dirty="0">
                <a:latin typeface="Arial"/>
                <a:cs typeface="Arial"/>
              </a:rPr>
              <a:t>manifest, literals, </a:t>
            </a:r>
            <a:r>
              <a:rPr sz="3200" dirty="0">
                <a:latin typeface="Arial"/>
                <a:cs typeface="Arial"/>
              </a:rPr>
              <a:t>directories,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524920"/>
            <a:r>
              <a:rPr sz="3200" spc="-7" dirty="0">
                <a:latin typeface="Arial"/>
                <a:cs typeface="Arial"/>
              </a:rPr>
              <a:t>files </a:t>
            </a:r>
            <a:r>
              <a:rPr sz="3200" dirty="0">
                <a:latin typeface="Arial"/>
                <a:cs typeface="Arial"/>
              </a:rPr>
              <a:t>directly.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44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31834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ConfigMap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799336"/>
            <a:ext cx="44704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data: </a:t>
            </a:r>
            <a:r>
              <a:rPr sz="2400" spc="-7" dirty="0">
                <a:latin typeface="Arial"/>
                <a:cs typeface="Arial"/>
              </a:rPr>
              <a:t>Contains key-value pairs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7" dirty="0">
                <a:latin typeface="Arial"/>
                <a:cs typeface="Arial"/>
              </a:rPr>
              <a:t>ConfigMap</a:t>
            </a:r>
            <a:r>
              <a:rPr sz="2400" spc="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contents.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7545" y="1602232"/>
            <a:ext cx="5326380" cy="380702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12607" rIns="0" bIns="0" rtlCol="0">
            <a:spAutoFit/>
          </a:bodyPr>
          <a:lstStyle/>
          <a:p>
            <a:pPr marL="121070" marR="2995432">
              <a:spcBef>
                <a:spcPts val="887"/>
              </a:spcBef>
            </a:pP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apiVersion: </a:t>
            </a: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kind:</a:t>
            </a:r>
            <a:r>
              <a:rPr sz="2400" spc="-8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ConfigMap  </a:t>
            </a: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2400">
              <a:latin typeface="Arial"/>
              <a:cs typeface="Arial"/>
            </a:endParaRPr>
          </a:p>
          <a:p>
            <a:pPr marL="121070" marR="1692444" indent="168481"/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2400" spc="-4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manifest-example  </a:t>
            </a: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289553" marR="2976806" algn="just"/>
            <a:r>
              <a:rPr sz="2400" dirty="0">
                <a:solidFill>
                  <a:srgbClr val="1154CC"/>
                </a:solidFill>
                <a:latin typeface="Arial"/>
                <a:cs typeface="Arial"/>
              </a:rPr>
              <a:t>state:</a:t>
            </a:r>
            <a:r>
              <a:rPr sz="2400" spc="-10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Michigan  </a:t>
            </a:r>
            <a:r>
              <a:rPr sz="2400" spc="-13" dirty="0">
                <a:solidFill>
                  <a:srgbClr val="1154CC"/>
                </a:solidFill>
                <a:latin typeface="Arial"/>
                <a:cs typeface="Arial"/>
              </a:rPr>
              <a:t>city: </a:t>
            </a: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Ann Arbor  </a:t>
            </a: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content: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|</a:t>
            </a:r>
            <a:endParaRPr sz="2400">
              <a:latin typeface="Arial"/>
              <a:cs typeface="Arial"/>
            </a:endParaRPr>
          </a:p>
          <a:p>
            <a:pPr marL="460575" marR="3212173" algn="just"/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Look at</a:t>
            </a:r>
            <a:r>
              <a:rPr sz="2400" spc="-10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this,  its</a:t>
            </a:r>
            <a:r>
              <a:rPr sz="2400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multiline!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21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189822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Secret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188" y="1527623"/>
            <a:ext cx="9676553" cy="4300322"/>
          </a:xfrm>
          <a:prstGeom prst="rect">
            <a:avLst/>
          </a:prstGeom>
        </p:spPr>
        <p:txBody>
          <a:bodyPr vert="horz" wrap="square" lIns="0" tIns="184573" rIns="0" bIns="0" rtlCol="0">
            <a:spAutoFit/>
          </a:bodyPr>
          <a:lstStyle/>
          <a:p>
            <a:pPr marL="524920" indent="-507987">
              <a:spcBef>
                <a:spcPts val="1453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spc="-7" dirty="0">
                <a:latin typeface="Arial"/>
                <a:cs typeface="Arial"/>
              </a:rPr>
              <a:t>Functionally identical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7" dirty="0">
                <a:latin typeface="Arial"/>
                <a:cs typeface="Arial"/>
              </a:rPr>
              <a:t>a</a:t>
            </a:r>
            <a:r>
              <a:rPr sz="3200" spc="5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ConfigMap.</a:t>
            </a:r>
            <a:endParaRPr sz="3200">
              <a:latin typeface="Arial"/>
              <a:cs typeface="Arial"/>
            </a:endParaRPr>
          </a:p>
          <a:p>
            <a:pPr marL="524920" indent="-507987">
              <a:spcBef>
                <a:spcPts val="1325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dirty="0">
                <a:latin typeface="Arial"/>
                <a:cs typeface="Arial"/>
              </a:rPr>
              <a:t>Stored as </a:t>
            </a:r>
            <a:r>
              <a:rPr sz="3200" b="1" spc="-7" dirty="0">
                <a:latin typeface="Arial"/>
                <a:cs typeface="Arial"/>
              </a:rPr>
              <a:t>base64 encoded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content.</a:t>
            </a:r>
            <a:endParaRPr sz="3200">
              <a:latin typeface="Arial"/>
              <a:cs typeface="Arial"/>
            </a:endParaRPr>
          </a:p>
          <a:p>
            <a:pPr marL="524920" indent="-507987">
              <a:spcBef>
                <a:spcPts val="1333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spc="-7" dirty="0">
                <a:latin typeface="Arial"/>
                <a:cs typeface="Arial"/>
              </a:rPr>
              <a:t>Encrypted </a:t>
            </a:r>
            <a:r>
              <a:rPr sz="3200" dirty="0">
                <a:latin typeface="Arial"/>
                <a:cs typeface="Arial"/>
              </a:rPr>
              <a:t>at rest </a:t>
            </a:r>
            <a:r>
              <a:rPr sz="3200" spc="-7" dirty="0">
                <a:latin typeface="Arial"/>
                <a:cs typeface="Arial"/>
              </a:rPr>
              <a:t>within </a:t>
            </a:r>
            <a:r>
              <a:rPr sz="3200" dirty="0">
                <a:latin typeface="Arial"/>
                <a:cs typeface="Arial"/>
              </a:rPr>
              <a:t>etcd (</a:t>
            </a:r>
            <a:r>
              <a:rPr sz="3200" b="1" dirty="0">
                <a:latin typeface="Arial"/>
                <a:cs typeface="Arial"/>
              </a:rPr>
              <a:t>if </a:t>
            </a:r>
            <a:r>
              <a:rPr sz="3200" b="1" spc="-7" dirty="0">
                <a:latin typeface="Arial"/>
                <a:cs typeface="Arial"/>
              </a:rPr>
              <a:t>configured!</a:t>
            </a:r>
            <a:r>
              <a:rPr sz="3200" spc="-7" dirty="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  <a:p>
            <a:pPr marL="524920" indent="-507987">
              <a:spcBef>
                <a:spcPts val="1347"/>
              </a:spcBef>
              <a:buChar char="●"/>
              <a:tabLst>
                <a:tab pos="524074" algn="l"/>
                <a:tab pos="524920" algn="l"/>
              </a:tabLst>
            </a:pPr>
            <a:r>
              <a:rPr sz="3200" dirty="0">
                <a:latin typeface="Arial"/>
                <a:cs typeface="Arial"/>
              </a:rPr>
              <a:t>Stored on each worker node in tmpfs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directory.</a:t>
            </a:r>
            <a:endParaRPr sz="3200">
              <a:latin typeface="Arial"/>
              <a:cs typeface="Arial"/>
            </a:endParaRPr>
          </a:p>
          <a:p>
            <a:pPr marL="524920" marR="6773" indent="-507987" algn="just">
              <a:spcBef>
                <a:spcPts val="1325"/>
              </a:spcBef>
              <a:buChar char="●"/>
              <a:tabLst>
                <a:tab pos="524920" algn="l"/>
              </a:tabLst>
            </a:pPr>
            <a:r>
              <a:rPr sz="3200" spc="-7" dirty="0">
                <a:latin typeface="Arial"/>
                <a:cs typeface="Arial"/>
              </a:rPr>
              <a:t>Ideal </a:t>
            </a:r>
            <a:r>
              <a:rPr sz="3200" dirty="0">
                <a:latin typeface="Arial"/>
                <a:cs typeface="Arial"/>
              </a:rPr>
              <a:t>for username/passwords, </a:t>
            </a:r>
            <a:r>
              <a:rPr sz="3200" spc="-7" dirty="0">
                <a:latin typeface="Arial"/>
                <a:cs typeface="Arial"/>
              </a:rPr>
              <a:t>certificates </a:t>
            </a:r>
            <a:r>
              <a:rPr sz="3200" spc="-13" dirty="0">
                <a:latin typeface="Arial"/>
                <a:cs typeface="Arial"/>
              </a:rPr>
              <a:t>or </a:t>
            </a:r>
            <a:r>
              <a:rPr sz="3200" spc="-7" dirty="0">
                <a:latin typeface="Arial"/>
                <a:cs typeface="Arial"/>
              </a:rPr>
              <a:t>other  sensitive </a:t>
            </a:r>
            <a:r>
              <a:rPr sz="3200" dirty="0">
                <a:latin typeface="Arial"/>
                <a:cs typeface="Arial"/>
              </a:rPr>
              <a:t>information that </a:t>
            </a:r>
            <a:r>
              <a:rPr sz="3200" spc="-7" dirty="0">
                <a:latin typeface="Arial"/>
                <a:cs typeface="Arial"/>
              </a:rPr>
              <a:t>should </a:t>
            </a:r>
            <a:r>
              <a:rPr sz="3200" dirty="0">
                <a:latin typeface="Arial"/>
                <a:cs typeface="Arial"/>
              </a:rPr>
              <a:t>not </a:t>
            </a:r>
            <a:r>
              <a:rPr sz="3200" spc="-7" dirty="0">
                <a:latin typeface="Arial"/>
                <a:cs typeface="Arial"/>
              </a:rPr>
              <a:t>be </a:t>
            </a:r>
            <a:r>
              <a:rPr sz="3200" dirty="0">
                <a:latin typeface="Arial"/>
                <a:cs typeface="Arial"/>
              </a:rPr>
              <a:t>stored </a:t>
            </a:r>
            <a:r>
              <a:rPr sz="3200" spc="-7" dirty="0">
                <a:latin typeface="Arial"/>
                <a:cs typeface="Arial"/>
              </a:rPr>
              <a:t>in a  </a:t>
            </a:r>
            <a:r>
              <a:rPr sz="3200" dirty="0">
                <a:latin typeface="Arial"/>
                <a:cs typeface="Arial"/>
              </a:rPr>
              <a:t>container.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5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189822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Secret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799336"/>
            <a:ext cx="567182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>
              <a:spcBef>
                <a:spcPts val="133"/>
              </a:spcBef>
              <a:buClr>
                <a:srgbClr val="000000"/>
              </a:buClr>
              <a:buChar char="●"/>
              <a:tabLst>
                <a:tab pos="473275" algn="l"/>
                <a:tab pos="474121" algn="l"/>
              </a:tabLst>
            </a:pPr>
            <a:r>
              <a:rPr sz="2400" spc="-13" dirty="0">
                <a:solidFill>
                  <a:srgbClr val="1154CC"/>
                </a:solidFill>
                <a:latin typeface="Arial"/>
                <a:cs typeface="Arial"/>
              </a:rPr>
              <a:t>type: </a:t>
            </a:r>
            <a:r>
              <a:rPr sz="2400" spc="-7" dirty="0">
                <a:latin typeface="Arial"/>
                <a:cs typeface="Arial"/>
              </a:rPr>
              <a:t>There are three different </a:t>
            </a:r>
            <a:r>
              <a:rPr sz="2400" spc="-13" dirty="0">
                <a:latin typeface="Arial"/>
                <a:cs typeface="Arial"/>
              </a:rPr>
              <a:t>types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7" dirty="0">
                <a:latin typeface="Arial"/>
                <a:cs typeface="Arial"/>
              </a:rPr>
              <a:t>secrets </a:t>
            </a:r>
            <a:r>
              <a:rPr sz="2400" spc="-13" dirty="0">
                <a:latin typeface="Arial"/>
                <a:cs typeface="Arial"/>
              </a:rPr>
              <a:t>within</a:t>
            </a:r>
            <a:r>
              <a:rPr sz="2400" spc="6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Kubernetes: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992" y="2699852"/>
            <a:ext cx="5334000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>
              <a:spcBef>
                <a:spcPts val="133"/>
              </a:spcBef>
              <a:buClr>
                <a:srgbClr val="000000"/>
              </a:buClr>
              <a:buChar char="○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docker-registry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7" dirty="0">
                <a:latin typeface="Arial"/>
                <a:cs typeface="Arial"/>
              </a:rPr>
              <a:t>credentials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7" dirty="0">
                <a:latin typeface="Arial"/>
                <a:cs typeface="Arial"/>
              </a:rPr>
              <a:t>authenticate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7" dirty="0">
                <a:latin typeface="Arial"/>
                <a:cs typeface="Arial"/>
              </a:rPr>
              <a:t>a container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registry</a:t>
            </a:r>
            <a:endParaRPr sz="2400">
              <a:latin typeface="Arial"/>
              <a:cs typeface="Arial"/>
            </a:endParaRPr>
          </a:p>
          <a:p>
            <a:pPr marL="473275" indent="-457189">
              <a:buClr>
                <a:srgbClr val="000000"/>
              </a:buClr>
              <a:buChar char="○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CC0000"/>
                </a:solidFill>
                <a:latin typeface="Arial"/>
                <a:cs typeface="Arial"/>
              </a:rPr>
              <a:t>generic/Opaque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7" dirty="0">
                <a:latin typeface="Arial"/>
                <a:cs typeface="Arial"/>
              </a:rPr>
              <a:t>literal values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473275"/>
            <a:r>
              <a:rPr sz="2400" spc="-7" dirty="0">
                <a:latin typeface="Arial"/>
                <a:cs typeface="Arial"/>
              </a:rPr>
              <a:t>different sources</a:t>
            </a:r>
            <a:endParaRPr sz="2400">
              <a:latin typeface="Arial"/>
              <a:cs typeface="Arial"/>
            </a:endParaRPr>
          </a:p>
          <a:p>
            <a:pPr marL="473275" indent="-457189">
              <a:buClr>
                <a:srgbClr val="000000"/>
              </a:buClr>
              <a:buChar char="○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tls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7" dirty="0">
                <a:latin typeface="Arial"/>
                <a:cs typeface="Arial"/>
              </a:rPr>
              <a:t>a certificate based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secret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87" y="4699677"/>
            <a:ext cx="60096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>
              <a:spcBef>
                <a:spcPts val="133"/>
              </a:spcBef>
              <a:buClr>
                <a:srgbClr val="000000"/>
              </a:buClr>
              <a:buChar char="●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1154CC"/>
                </a:solidFill>
                <a:latin typeface="Arial"/>
                <a:cs typeface="Arial"/>
              </a:rPr>
              <a:t>data: </a:t>
            </a:r>
            <a:r>
              <a:rPr sz="2400" spc="-7" dirty="0">
                <a:latin typeface="Arial"/>
                <a:cs typeface="Arial"/>
              </a:rPr>
              <a:t>Contains key-value pairs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7" dirty="0">
                <a:latin typeface="Arial"/>
                <a:cs typeface="Arial"/>
              </a:rPr>
              <a:t>base64  encoded</a:t>
            </a:r>
            <a:r>
              <a:rPr sz="2400" spc="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5576" y="1602232"/>
            <a:ext cx="4307840" cy="241228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12607" rIns="0" bIns="0" rtlCol="0">
            <a:spAutoFit/>
          </a:bodyPr>
          <a:lstStyle/>
          <a:p>
            <a:pPr marL="121917" marR="2679633">
              <a:spcBef>
                <a:spcPts val="887"/>
              </a:spcBef>
            </a:pPr>
            <a:r>
              <a:rPr sz="1867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867" spc="-14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867" spc="-27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867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867" dirty="0">
                <a:solidFill>
                  <a:srgbClr val="CC0000"/>
                </a:solidFill>
                <a:latin typeface="Arial"/>
                <a:cs typeface="Arial"/>
              </a:rPr>
              <a:t>Secret  </a:t>
            </a:r>
            <a:r>
              <a:rPr sz="1867" spc="-7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867">
              <a:latin typeface="Arial"/>
              <a:cs typeface="Arial"/>
            </a:endParaRPr>
          </a:p>
          <a:p>
            <a:pPr marL="253994"/>
            <a:r>
              <a:rPr sz="1867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867" spc="-4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CC0000"/>
                </a:solidFill>
                <a:latin typeface="Arial"/>
                <a:cs typeface="Arial"/>
              </a:rPr>
              <a:t>manifest-secret</a:t>
            </a:r>
            <a:endParaRPr sz="1867">
              <a:latin typeface="Arial"/>
              <a:cs typeface="Arial"/>
            </a:endParaRPr>
          </a:p>
          <a:p>
            <a:pPr marL="121917" marR="2752445">
              <a:spcBef>
                <a:spcPts val="7"/>
              </a:spcBef>
            </a:pPr>
            <a:r>
              <a:rPr sz="1867" spc="-7" dirty="0">
                <a:solidFill>
                  <a:srgbClr val="1154CC"/>
                </a:solidFill>
                <a:latin typeface="Arial"/>
                <a:cs typeface="Arial"/>
              </a:rPr>
              <a:t>type:</a:t>
            </a:r>
            <a:r>
              <a:rPr sz="1867" spc="-10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CC0000"/>
                </a:solidFill>
                <a:latin typeface="Arial"/>
                <a:cs typeface="Arial"/>
              </a:rPr>
              <a:t>Opaque  </a:t>
            </a:r>
            <a:r>
              <a:rPr sz="1867" dirty="0">
                <a:solidFill>
                  <a:srgbClr val="1154CC"/>
                </a:solidFill>
                <a:latin typeface="Arial"/>
                <a:cs typeface="Arial"/>
              </a:rPr>
              <a:t>data:</a:t>
            </a:r>
            <a:endParaRPr sz="1867">
              <a:latin typeface="Arial"/>
              <a:cs typeface="Arial"/>
            </a:endParaRPr>
          </a:p>
          <a:p>
            <a:pPr marL="253994" marR="687476"/>
            <a:r>
              <a:rPr sz="1867" spc="-7" dirty="0">
                <a:solidFill>
                  <a:srgbClr val="1154CC"/>
                </a:solidFill>
                <a:latin typeface="Arial"/>
                <a:cs typeface="Arial"/>
              </a:rPr>
              <a:t>username: </a:t>
            </a:r>
            <a:r>
              <a:rPr sz="1867" spc="-7" dirty="0">
                <a:solidFill>
                  <a:srgbClr val="CC0000"/>
                </a:solidFill>
                <a:latin typeface="Arial"/>
                <a:cs typeface="Arial"/>
              </a:rPr>
              <a:t>ZXhhbXBsZQ==  </a:t>
            </a:r>
            <a:r>
              <a:rPr sz="1867" spc="-7" dirty="0">
                <a:solidFill>
                  <a:srgbClr val="1154CC"/>
                </a:solidFill>
                <a:latin typeface="Arial"/>
                <a:cs typeface="Arial"/>
              </a:rPr>
              <a:t>password:</a:t>
            </a:r>
            <a:r>
              <a:rPr sz="1867" spc="-5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CC0000"/>
                </a:solidFill>
                <a:latin typeface="Arial"/>
                <a:cs typeface="Arial"/>
              </a:rPr>
              <a:t>bXlwYXNzd29yZA==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60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2000" cy="5885180"/>
            <a:chOff x="0" y="0"/>
            <a:chExt cx="9144000" cy="4413885"/>
          </a:xfrm>
        </p:grpSpPr>
        <p:sp>
          <p:nvSpPr>
            <p:cNvPr id="3" name="object 3"/>
            <p:cNvSpPr/>
            <p:nvPr/>
          </p:nvSpPr>
          <p:spPr>
            <a:xfrm>
              <a:off x="4572" y="0"/>
              <a:ext cx="9139555" cy="4356100"/>
            </a:xfrm>
            <a:custGeom>
              <a:avLst/>
              <a:gdLst/>
              <a:ahLst/>
              <a:cxnLst/>
              <a:rect l="l" t="t" r="r" b="b"/>
              <a:pathLst>
                <a:path w="9139555" h="4356100">
                  <a:moveTo>
                    <a:pt x="0" y="4355592"/>
                  </a:moveTo>
                  <a:lnTo>
                    <a:pt x="9139428" y="4355592"/>
                  </a:lnTo>
                  <a:lnTo>
                    <a:pt x="9139428" y="0"/>
                  </a:lnTo>
                  <a:lnTo>
                    <a:pt x="0" y="0"/>
                  </a:lnTo>
                  <a:lnTo>
                    <a:pt x="0" y="4355592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55591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20">
                  <a:moveTo>
                    <a:pt x="0" y="57912"/>
                  </a:moveTo>
                  <a:lnTo>
                    <a:pt x="9144000" y="579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260092" y="0"/>
              <a:ext cx="6883908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4587" y="5973808"/>
            <a:ext cx="34527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Concepts and</a:t>
            </a:r>
            <a:r>
              <a:rPr sz="2400" spc="-40" dirty="0">
                <a:solidFill>
                  <a:srgbClr val="2287DB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7821" y="2330873"/>
            <a:ext cx="342222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36310" marR="6773" indent="-120224">
              <a:spcBef>
                <a:spcPts val="133"/>
              </a:spcBef>
            </a:pPr>
            <a:r>
              <a:rPr sz="4800" b="1" spc="-7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sz="4800" b="1" spc="-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4800" b="1" spc="-7" dirty="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010" y="1175851"/>
            <a:ext cx="3590713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200" dirty="0">
              <a:latin typeface="Arial"/>
              <a:cs typeface="Arial"/>
            </a:endParaRPr>
          </a:p>
          <a:p>
            <a:pPr marL="524920" marR="6773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HPA</a:t>
            </a:r>
            <a:r>
              <a:rPr sz="3200" b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(horizontal  </a:t>
            </a: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r>
              <a:rPr sz="3200" b="1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autoscaler)</a:t>
            </a:r>
            <a:endParaRPr sz="3200" dirty="0">
              <a:latin typeface="Arial"/>
              <a:cs typeface="Arial"/>
            </a:endParaRPr>
          </a:p>
          <a:p>
            <a:pPr marL="524920" marR="731502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dirty="0" err="1">
                <a:solidFill>
                  <a:srgbClr val="FFFFFF"/>
                </a:solidFill>
                <a:latin typeface="Arial"/>
                <a:cs typeface="Arial"/>
              </a:rPr>
              <a:t>Fluentd</a:t>
            </a:r>
            <a:r>
              <a:rPr sz="3200" b="1" spc="-1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(log  shipping)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89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542120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Metrics </a:t>
            </a:r>
            <a:r>
              <a:rPr dirty="0">
                <a:solidFill>
                  <a:srgbClr val="FFFFFF"/>
                </a:solidFill>
              </a:rPr>
              <a:t>API</a:t>
            </a:r>
            <a:r>
              <a:rPr spc="-47" dirty="0">
                <a:solidFill>
                  <a:srgbClr val="FFFFFF"/>
                </a:solidFill>
              </a:rPr>
              <a:t> </a:t>
            </a:r>
            <a:r>
              <a:rPr spc="-7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87" y="1793239"/>
            <a:ext cx="10689167" cy="44285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5719" marR="6773" indent="-558786">
              <a:spcBef>
                <a:spcPts val="133"/>
              </a:spcBef>
              <a:buChar char="●"/>
              <a:tabLst>
                <a:tab pos="574872" algn="l"/>
                <a:tab pos="575719" algn="l"/>
              </a:tabLst>
            </a:pPr>
            <a:r>
              <a:rPr sz="4000" dirty="0">
                <a:latin typeface="Arial"/>
                <a:cs typeface="Arial"/>
              </a:rPr>
              <a:t>Metric server collects metrics </a:t>
            </a:r>
            <a:r>
              <a:rPr sz="4000" spc="-7" dirty="0">
                <a:latin typeface="Arial"/>
                <a:cs typeface="Arial"/>
              </a:rPr>
              <a:t>such as </a:t>
            </a:r>
            <a:r>
              <a:rPr sz="4000" b="1" dirty="0">
                <a:latin typeface="Arial"/>
                <a:cs typeface="Arial"/>
              </a:rPr>
              <a:t>CPU  </a:t>
            </a:r>
            <a:r>
              <a:rPr sz="4000" spc="-7" dirty="0">
                <a:latin typeface="Arial"/>
                <a:cs typeface="Arial"/>
              </a:rPr>
              <a:t>and </a:t>
            </a:r>
            <a:r>
              <a:rPr sz="4000" b="1" spc="-7" dirty="0">
                <a:latin typeface="Arial"/>
                <a:cs typeface="Arial"/>
              </a:rPr>
              <a:t>Memory </a:t>
            </a:r>
            <a:r>
              <a:rPr sz="4000" spc="-7" dirty="0">
                <a:latin typeface="Arial"/>
                <a:cs typeface="Arial"/>
              </a:rPr>
              <a:t>by each pod and node from </a:t>
            </a:r>
            <a:r>
              <a:rPr sz="4000" dirty="0">
                <a:latin typeface="Arial"/>
                <a:cs typeface="Arial"/>
              </a:rPr>
              <a:t>the  Summary API, exposed </a:t>
            </a:r>
            <a:r>
              <a:rPr sz="4000" spc="-7" dirty="0">
                <a:latin typeface="Arial"/>
                <a:cs typeface="Arial"/>
              </a:rPr>
              <a:t>by</a:t>
            </a:r>
            <a:r>
              <a:rPr sz="4000" spc="-7" dirty="0">
                <a:solidFill>
                  <a:srgbClr val="175DA1"/>
                </a:solidFill>
                <a:latin typeface="Arial"/>
                <a:cs typeface="Arial"/>
              </a:rPr>
              <a:t> </a:t>
            </a:r>
            <a:r>
              <a:rPr sz="4000" u="heavy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2"/>
              </a:rPr>
              <a:t>Kubelet</a:t>
            </a:r>
            <a:r>
              <a:rPr sz="4000" spc="-7" dirty="0">
                <a:solidFill>
                  <a:srgbClr val="175DA1"/>
                </a:solidFill>
                <a:latin typeface="Arial"/>
                <a:cs typeface="Arial"/>
                <a:hlinkClick r:id="rId2"/>
              </a:rPr>
              <a:t> </a:t>
            </a:r>
            <a:r>
              <a:rPr sz="4000" spc="-7" dirty="0">
                <a:latin typeface="Arial"/>
                <a:cs typeface="Arial"/>
              </a:rPr>
              <a:t>on each  </a:t>
            </a:r>
            <a:r>
              <a:rPr sz="4000" dirty="0">
                <a:latin typeface="Arial"/>
                <a:cs typeface="Arial"/>
              </a:rPr>
              <a:t>node.</a:t>
            </a:r>
            <a:endParaRPr sz="4000">
              <a:latin typeface="Arial"/>
              <a:cs typeface="Arial"/>
            </a:endParaRPr>
          </a:p>
          <a:p>
            <a:pPr marL="575719" marR="844106" indent="-558786">
              <a:spcBef>
                <a:spcPts val="807"/>
              </a:spcBef>
              <a:buChar char="●"/>
              <a:tabLst>
                <a:tab pos="574872" algn="l"/>
                <a:tab pos="575719" algn="l"/>
              </a:tabLst>
            </a:pPr>
            <a:r>
              <a:rPr sz="4000" dirty="0">
                <a:latin typeface="Arial"/>
                <a:cs typeface="Arial"/>
              </a:rPr>
              <a:t>Metrics Server registered </a:t>
            </a:r>
            <a:r>
              <a:rPr sz="4000" spc="-7" dirty="0">
                <a:latin typeface="Arial"/>
                <a:cs typeface="Arial"/>
              </a:rPr>
              <a:t>in </a:t>
            </a:r>
            <a:r>
              <a:rPr sz="4000" dirty="0">
                <a:latin typeface="Arial"/>
                <a:cs typeface="Arial"/>
              </a:rPr>
              <a:t>the main</a:t>
            </a:r>
            <a:r>
              <a:rPr sz="4000" spc="-152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API  server through</a:t>
            </a:r>
            <a:r>
              <a:rPr sz="4000" dirty="0">
                <a:solidFill>
                  <a:srgbClr val="175DA1"/>
                </a:solidFill>
                <a:latin typeface="Arial"/>
                <a:cs typeface="Arial"/>
              </a:rPr>
              <a:t> </a:t>
            </a:r>
            <a:r>
              <a:rPr sz="4000" u="heavy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3"/>
              </a:rPr>
              <a:t>Kubernetes </a:t>
            </a:r>
            <a:r>
              <a:rPr sz="4000" u="heavy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3"/>
              </a:rPr>
              <a:t>aggregator</a:t>
            </a:r>
            <a:r>
              <a:rPr sz="4000" spc="-7" dirty="0">
                <a:latin typeface="Arial"/>
                <a:cs typeface="Arial"/>
              </a:rPr>
              <a:t>,  </a:t>
            </a:r>
            <a:r>
              <a:rPr sz="4000" dirty="0">
                <a:latin typeface="Arial"/>
                <a:cs typeface="Arial"/>
              </a:rPr>
              <a:t>which was </a:t>
            </a:r>
            <a:r>
              <a:rPr sz="4000" spc="-7" dirty="0">
                <a:latin typeface="Arial"/>
                <a:cs typeface="Arial"/>
              </a:rPr>
              <a:t>introduced in </a:t>
            </a:r>
            <a:r>
              <a:rPr sz="4000" dirty="0">
                <a:latin typeface="Arial"/>
                <a:cs typeface="Arial"/>
              </a:rPr>
              <a:t>Kubernetes</a:t>
            </a:r>
            <a:r>
              <a:rPr sz="4000" spc="-107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1.7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52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99185"/>
            </a:xfrm>
            <a:custGeom>
              <a:avLst/>
              <a:gdLst/>
              <a:ahLst/>
              <a:cxnLst/>
              <a:rect l="l" t="t" r="r" b="b"/>
              <a:pathLst>
                <a:path w="9144000" h="1099185">
                  <a:moveTo>
                    <a:pt x="0" y="1098804"/>
                  </a:moveTo>
                  <a:lnTo>
                    <a:pt x="9144000" y="10988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98804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8803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19">
                  <a:moveTo>
                    <a:pt x="0" y="57911"/>
                  </a:moveTo>
                  <a:lnTo>
                    <a:pt x="9144000" y="5791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039100" y="42671"/>
              <a:ext cx="1063752" cy="1063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413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99185"/>
            </a:xfrm>
            <a:custGeom>
              <a:avLst/>
              <a:gdLst/>
              <a:ahLst/>
              <a:cxnLst/>
              <a:rect l="l" t="t" r="r" b="b"/>
              <a:pathLst>
                <a:path w="9144000" h="1099185">
                  <a:moveTo>
                    <a:pt x="0" y="1098804"/>
                  </a:moveTo>
                  <a:lnTo>
                    <a:pt x="9144000" y="109880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98804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8803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19">
                  <a:moveTo>
                    <a:pt x="0" y="57911"/>
                  </a:moveTo>
                  <a:lnTo>
                    <a:pt x="9144000" y="5791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039100" y="42671"/>
              <a:ext cx="1063752" cy="1063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66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12986"/>
            <a:ext cx="9626600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4267" spc="-7" dirty="0">
                <a:solidFill>
                  <a:srgbClr val="FFFFFF"/>
                </a:solidFill>
              </a:rPr>
              <a:t>Decouples </a:t>
            </a:r>
            <a:r>
              <a:rPr sz="4267" dirty="0">
                <a:solidFill>
                  <a:srgbClr val="FFFFFF"/>
                </a:solidFill>
              </a:rPr>
              <a:t>Infrastructure and</a:t>
            </a:r>
            <a:r>
              <a:rPr sz="4267" spc="-200" dirty="0">
                <a:solidFill>
                  <a:srgbClr val="FFFFFF"/>
                </a:solidFill>
              </a:rPr>
              <a:t> </a:t>
            </a:r>
            <a:r>
              <a:rPr sz="4267" dirty="0">
                <a:solidFill>
                  <a:srgbClr val="FFFFFF"/>
                </a:solidFill>
              </a:rPr>
              <a:t>Scaling</a:t>
            </a:r>
            <a:endParaRPr sz="4267"/>
          </a:p>
        </p:txBody>
      </p:sp>
      <p:sp>
        <p:nvSpPr>
          <p:cNvPr id="3" name="object 3"/>
          <p:cNvSpPr txBox="1"/>
          <p:nvPr/>
        </p:nvSpPr>
        <p:spPr>
          <a:xfrm>
            <a:off x="765387" y="1793239"/>
            <a:ext cx="10324253" cy="34898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5719" marR="6773" indent="-558786">
              <a:spcBef>
                <a:spcPts val="133"/>
              </a:spcBef>
              <a:buFont typeface="Arial"/>
              <a:buChar char="●"/>
              <a:tabLst>
                <a:tab pos="574872" algn="l"/>
                <a:tab pos="575719" algn="l"/>
              </a:tabLst>
            </a:pP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7" dirty="0">
                <a:latin typeface="Arial"/>
                <a:cs typeface="Arial"/>
              </a:rPr>
              <a:t>services </a:t>
            </a:r>
            <a:r>
              <a:rPr sz="3200" dirty="0">
                <a:latin typeface="Arial"/>
                <a:cs typeface="Arial"/>
              </a:rPr>
              <a:t>within </a:t>
            </a:r>
            <a:r>
              <a:rPr sz="3200" spc="-7" dirty="0">
                <a:latin typeface="Arial"/>
                <a:cs typeface="Arial"/>
              </a:rPr>
              <a:t>Kubernetes are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natively </a:t>
            </a:r>
            <a:r>
              <a:rPr sz="3200" spc="-7" dirty="0">
                <a:latin typeface="Arial"/>
                <a:cs typeface="Arial"/>
              </a:rPr>
              <a:t>Load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Balanced.</a:t>
            </a:r>
            <a:endParaRPr lang="en-IN" sz="3200" dirty="0">
              <a:latin typeface="Arial"/>
              <a:cs typeface="Arial"/>
            </a:endParaRPr>
          </a:p>
          <a:p>
            <a:pPr marL="575719" marR="6773" indent="-558786">
              <a:spcBef>
                <a:spcPts val="133"/>
              </a:spcBef>
              <a:buFont typeface="Arial"/>
              <a:buChar char="●"/>
              <a:tabLst>
                <a:tab pos="574872" algn="l"/>
                <a:tab pos="575719" algn="l"/>
              </a:tabLst>
            </a:pPr>
            <a:r>
              <a:rPr lang="en-IN" sz="3200" dirty="0">
                <a:latin typeface="Arial"/>
                <a:cs typeface="Arial"/>
              </a:rPr>
              <a:t>Storage Orchestration</a:t>
            </a:r>
          </a:p>
          <a:p>
            <a:pPr marL="575719" marR="6773" indent="-558786">
              <a:spcBef>
                <a:spcPts val="133"/>
              </a:spcBef>
              <a:buFont typeface="Arial"/>
              <a:buChar char="●"/>
              <a:tabLst>
                <a:tab pos="574872" algn="l"/>
                <a:tab pos="575719" algn="l"/>
              </a:tabLst>
            </a:pPr>
            <a:r>
              <a:rPr sz="3200" dirty="0">
                <a:latin typeface="Arial"/>
                <a:cs typeface="Arial"/>
              </a:rPr>
              <a:t>Can scale </a:t>
            </a:r>
            <a:r>
              <a:rPr sz="3200" spc="-7" dirty="0">
                <a:latin typeface="Arial"/>
                <a:cs typeface="Arial"/>
              </a:rPr>
              <a:t>up and </a:t>
            </a:r>
            <a:r>
              <a:rPr sz="3200" dirty="0">
                <a:latin typeface="Arial"/>
                <a:cs typeface="Arial"/>
              </a:rPr>
              <a:t>down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dynamically.</a:t>
            </a:r>
          </a:p>
          <a:p>
            <a:pPr marL="575719" marR="1471470" indent="-558786">
              <a:buChar char="●"/>
              <a:tabLst>
                <a:tab pos="574872" algn="l"/>
                <a:tab pos="575719" algn="l"/>
              </a:tabLst>
            </a:pPr>
            <a:r>
              <a:rPr sz="3200" spc="-7" dirty="0">
                <a:latin typeface="Arial"/>
                <a:cs typeface="Arial"/>
              </a:rPr>
              <a:t>self-healing</a:t>
            </a:r>
            <a:r>
              <a:rPr sz="3200" spc="-147" dirty="0">
                <a:latin typeface="Arial"/>
                <a:cs typeface="Arial"/>
              </a:rPr>
              <a:t> </a:t>
            </a:r>
            <a:r>
              <a:rPr lang="en-IN" sz="3200" spc="-147" dirty="0">
                <a:latin typeface="Arial"/>
                <a:cs typeface="Arial"/>
              </a:rPr>
              <a:t>is enabled. (Example: 3 healthy instance of application)</a:t>
            </a:r>
          </a:p>
          <a:p>
            <a:pPr marL="575719" marR="1471470" indent="-558786">
              <a:buChar char="●"/>
              <a:tabLst>
                <a:tab pos="574872" algn="l"/>
                <a:tab pos="575719" algn="l"/>
              </a:tabLst>
            </a:pPr>
            <a:r>
              <a:rPr lang="en-IN" sz="3200" spc="-147" dirty="0">
                <a:latin typeface="Arial"/>
                <a:cs typeface="Arial"/>
              </a:rPr>
              <a:t>Secret and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39317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45872" y="1"/>
            <a:ext cx="1170025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477" y="3053013"/>
            <a:ext cx="559223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600" dirty="0">
                <a:solidFill>
                  <a:srgbClr val="FFFFFF"/>
                </a:solidFill>
              </a:rPr>
              <a:t>Summary</a:t>
            </a:r>
            <a:endParaRPr sz="9600"/>
          </a:p>
        </p:txBody>
      </p:sp>
    </p:spTree>
    <p:extLst>
      <p:ext uri="{BB962C8B-B14F-4D97-AF65-F5344CB8AC3E}">
        <p14:creationId xmlns:p14="http://schemas.microsoft.com/office/powerpoint/2010/main" val="155316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263" y="0"/>
            <a:ext cx="9745979" cy="6858000"/>
            <a:chOff x="917447" y="0"/>
            <a:chExt cx="7309484" cy="5143500"/>
          </a:xfrm>
        </p:grpSpPr>
        <p:sp>
          <p:nvSpPr>
            <p:cNvPr id="3" name="object 3"/>
            <p:cNvSpPr/>
            <p:nvPr/>
          </p:nvSpPr>
          <p:spPr>
            <a:xfrm>
              <a:off x="2020091" y="104969"/>
              <a:ext cx="5094276" cy="49431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917447" y="0"/>
              <a:ext cx="7309104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291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531706"/>
            <a:ext cx="162475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Li</a:t>
            </a:r>
            <a:r>
              <a:rPr spc="-20" dirty="0">
                <a:solidFill>
                  <a:srgbClr val="FFFFFF"/>
                </a:solidFill>
              </a:rPr>
              <a:t>n</a:t>
            </a:r>
            <a:r>
              <a:rPr spc="-7" dirty="0">
                <a:solidFill>
                  <a:srgbClr val="FFFFFF"/>
                </a:solidFill>
              </a:rPr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787" y="1801369"/>
            <a:ext cx="9331112" cy="44644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3323" indent="-406390">
              <a:spcBef>
                <a:spcPts val="133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dirty="0">
                <a:latin typeface="Arial"/>
                <a:cs typeface="Arial"/>
              </a:rPr>
              <a:t>Free </a:t>
            </a:r>
            <a:r>
              <a:rPr sz="1600" b="1" spc="-7" dirty="0">
                <a:latin typeface="Arial"/>
                <a:cs typeface="Arial"/>
              </a:rPr>
              <a:t>Kubernetes</a:t>
            </a:r>
            <a:r>
              <a:rPr sz="1600" b="1" spc="-47" dirty="0">
                <a:latin typeface="Arial"/>
                <a:cs typeface="Arial"/>
              </a:rPr>
              <a:t> </a:t>
            </a:r>
            <a:r>
              <a:rPr sz="1600" b="1" spc="-7" dirty="0">
                <a:latin typeface="Arial"/>
                <a:cs typeface="Arial"/>
              </a:rPr>
              <a:t>Courses</a:t>
            </a:r>
            <a:endParaRPr sz="1600" dirty="0">
              <a:latin typeface="Arial"/>
              <a:cs typeface="Arial"/>
            </a:endParaRPr>
          </a:p>
          <a:p>
            <a:pPr marL="423323"/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2"/>
              </a:rPr>
              <a:t>https://www.edx.org/</a:t>
            </a:r>
            <a:endParaRPr sz="1600" dirty="0">
              <a:latin typeface="Arial"/>
              <a:cs typeface="Arial"/>
            </a:endParaRPr>
          </a:p>
          <a:p>
            <a:pPr marL="423323" indent="-406390">
              <a:spcBef>
                <a:spcPts val="1340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spc="-7" dirty="0">
                <a:latin typeface="Arial"/>
                <a:cs typeface="Arial"/>
              </a:rPr>
              <a:t>Interactive Kubernetes</a:t>
            </a:r>
            <a:r>
              <a:rPr sz="1600" b="1" spc="-33" dirty="0">
                <a:latin typeface="Arial"/>
                <a:cs typeface="Arial"/>
              </a:rPr>
              <a:t> </a:t>
            </a:r>
            <a:r>
              <a:rPr sz="1600" b="1" spc="-7" dirty="0">
                <a:latin typeface="Arial"/>
                <a:cs typeface="Arial"/>
              </a:rPr>
              <a:t>Tutorials</a:t>
            </a:r>
            <a:endParaRPr sz="1600" dirty="0">
              <a:latin typeface="Arial"/>
              <a:cs typeface="Arial"/>
            </a:endParaRPr>
          </a:p>
          <a:p>
            <a:pPr marL="423323">
              <a:spcBef>
                <a:spcPts val="7"/>
              </a:spcBef>
            </a:pPr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3"/>
              </a:rPr>
              <a:t>https://www.katacoda.com/courses/kubernetes</a:t>
            </a:r>
            <a:endParaRPr sz="1600" dirty="0">
              <a:latin typeface="Arial"/>
              <a:cs typeface="Arial"/>
            </a:endParaRPr>
          </a:p>
          <a:p>
            <a:pPr marL="423323" indent="-406390">
              <a:spcBef>
                <a:spcPts val="1325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dirty="0">
                <a:latin typeface="Arial"/>
                <a:cs typeface="Arial"/>
              </a:rPr>
              <a:t>Learn </a:t>
            </a:r>
            <a:r>
              <a:rPr sz="1600" b="1" spc="-7" dirty="0">
                <a:latin typeface="Arial"/>
                <a:cs typeface="Arial"/>
              </a:rPr>
              <a:t>Kubernetes the Hard</a:t>
            </a:r>
            <a:r>
              <a:rPr sz="1600" b="1" spc="-47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Way</a:t>
            </a:r>
            <a:endParaRPr sz="1600" dirty="0">
              <a:latin typeface="Arial"/>
              <a:cs typeface="Arial"/>
            </a:endParaRPr>
          </a:p>
          <a:p>
            <a:pPr marL="423323"/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4"/>
              </a:rPr>
              <a:t>https://github.com/kelseyhightower/kubernetes-the-hard-way</a:t>
            </a:r>
            <a:endParaRPr sz="1600" dirty="0">
              <a:latin typeface="Arial"/>
              <a:cs typeface="Arial"/>
            </a:endParaRPr>
          </a:p>
          <a:p>
            <a:pPr marL="423323" indent="-406390">
              <a:spcBef>
                <a:spcPts val="1325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dirty="0">
                <a:latin typeface="Arial"/>
                <a:cs typeface="Arial"/>
              </a:rPr>
              <a:t>Official </a:t>
            </a:r>
            <a:r>
              <a:rPr sz="1600" b="1" spc="-7" dirty="0">
                <a:latin typeface="Arial"/>
                <a:cs typeface="Arial"/>
              </a:rPr>
              <a:t>Kubernetes Youtube</a:t>
            </a:r>
            <a:r>
              <a:rPr sz="1600" b="1" spc="7" dirty="0">
                <a:latin typeface="Arial"/>
                <a:cs typeface="Arial"/>
              </a:rPr>
              <a:t> </a:t>
            </a:r>
            <a:r>
              <a:rPr sz="1600" b="1" spc="-7" dirty="0">
                <a:latin typeface="Arial"/>
                <a:cs typeface="Arial"/>
              </a:rPr>
              <a:t>Channel</a:t>
            </a:r>
            <a:endParaRPr sz="1600" dirty="0">
              <a:latin typeface="Arial"/>
              <a:cs typeface="Arial"/>
            </a:endParaRPr>
          </a:p>
          <a:p>
            <a:pPr marL="423323"/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5"/>
              </a:rPr>
              <a:t>https://www.youtube.com/c/KubernetesCommunity</a:t>
            </a:r>
            <a:endParaRPr sz="1600" dirty="0">
              <a:latin typeface="Arial"/>
              <a:cs typeface="Arial"/>
            </a:endParaRPr>
          </a:p>
          <a:p>
            <a:pPr marL="423323" indent="-406390">
              <a:spcBef>
                <a:spcPts val="1347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dirty="0">
                <a:latin typeface="Arial"/>
                <a:cs typeface="Arial"/>
              </a:rPr>
              <a:t>Official </a:t>
            </a:r>
            <a:r>
              <a:rPr sz="1600" b="1" spc="-7" dirty="0">
                <a:latin typeface="Arial"/>
                <a:cs typeface="Arial"/>
              </a:rPr>
              <a:t>CNCF Youtube</a:t>
            </a:r>
            <a:r>
              <a:rPr sz="1600" b="1" spc="27" dirty="0">
                <a:latin typeface="Arial"/>
                <a:cs typeface="Arial"/>
              </a:rPr>
              <a:t> </a:t>
            </a:r>
            <a:r>
              <a:rPr sz="1600" b="1" spc="-7" dirty="0">
                <a:latin typeface="Arial"/>
                <a:cs typeface="Arial"/>
              </a:rPr>
              <a:t>Channel</a:t>
            </a:r>
            <a:endParaRPr sz="1600" dirty="0">
              <a:latin typeface="Arial"/>
              <a:cs typeface="Arial"/>
            </a:endParaRPr>
          </a:p>
          <a:p>
            <a:pPr marL="423323"/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6"/>
              </a:rPr>
              <a:t>https://www.youtube.com/c/cloudnativefdn</a:t>
            </a:r>
            <a:endParaRPr sz="1600" dirty="0">
              <a:latin typeface="Arial"/>
              <a:cs typeface="Arial"/>
            </a:endParaRPr>
          </a:p>
          <a:p>
            <a:pPr marL="423323" indent="-406390">
              <a:spcBef>
                <a:spcPts val="1325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spc="-7" dirty="0">
                <a:latin typeface="Arial"/>
                <a:cs typeface="Arial"/>
              </a:rPr>
              <a:t>Track </a:t>
            </a:r>
            <a:r>
              <a:rPr sz="1600" b="1" dirty="0">
                <a:latin typeface="Arial"/>
                <a:cs typeface="Arial"/>
              </a:rPr>
              <a:t>to becoming </a:t>
            </a:r>
            <a:r>
              <a:rPr sz="1600" b="1" spc="-7" dirty="0">
                <a:latin typeface="Arial"/>
                <a:cs typeface="Arial"/>
              </a:rPr>
              <a:t>a </a:t>
            </a:r>
            <a:r>
              <a:rPr sz="1600" b="1" spc="-20" dirty="0">
                <a:latin typeface="Arial"/>
                <a:cs typeface="Arial"/>
              </a:rPr>
              <a:t>CKA/CKAD </a:t>
            </a:r>
            <a:r>
              <a:rPr sz="1600" b="1" spc="-7" dirty="0">
                <a:latin typeface="Arial"/>
                <a:cs typeface="Arial"/>
              </a:rPr>
              <a:t>(Certified Kubernetes Administrator/Application</a:t>
            </a:r>
            <a:r>
              <a:rPr sz="1600" b="1" spc="293" dirty="0">
                <a:latin typeface="Arial"/>
                <a:cs typeface="Arial"/>
              </a:rPr>
              <a:t> </a:t>
            </a:r>
            <a:r>
              <a:rPr sz="1600" b="1" spc="-7" dirty="0">
                <a:latin typeface="Arial"/>
                <a:cs typeface="Arial"/>
              </a:rPr>
              <a:t>Developer)</a:t>
            </a:r>
            <a:endParaRPr sz="1600" dirty="0">
              <a:latin typeface="Arial"/>
              <a:cs typeface="Arial"/>
            </a:endParaRPr>
          </a:p>
          <a:p>
            <a:pPr marL="423323"/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7"/>
              </a:rPr>
              <a:t>https://www.cncf.io/certification/expert/</a:t>
            </a:r>
            <a:endParaRPr sz="1600" dirty="0">
              <a:latin typeface="Arial"/>
              <a:cs typeface="Arial"/>
            </a:endParaRPr>
          </a:p>
          <a:p>
            <a:pPr marL="423323" indent="-406390">
              <a:spcBef>
                <a:spcPts val="1333"/>
              </a:spcBef>
              <a:buFont typeface="Arial"/>
              <a:buChar char="●"/>
              <a:tabLst>
                <a:tab pos="422476" algn="l"/>
                <a:tab pos="423323" algn="l"/>
              </a:tabLst>
            </a:pPr>
            <a:r>
              <a:rPr sz="1600" b="1" spc="-7" dirty="0">
                <a:latin typeface="Arial"/>
                <a:cs typeface="Arial"/>
              </a:rPr>
              <a:t>Awesome</a:t>
            </a:r>
            <a:r>
              <a:rPr sz="1600" b="1" spc="-13" dirty="0">
                <a:latin typeface="Arial"/>
                <a:cs typeface="Arial"/>
              </a:rPr>
              <a:t> </a:t>
            </a:r>
            <a:r>
              <a:rPr sz="1600" b="1" spc="-7" dirty="0">
                <a:latin typeface="Arial"/>
                <a:cs typeface="Arial"/>
              </a:rPr>
              <a:t>Kubernetes</a:t>
            </a:r>
            <a:endParaRPr sz="1600" dirty="0">
              <a:latin typeface="Arial"/>
              <a:cs typeface="Arial"/>
            </a:endParaRPr>
          </a:p>
          <a:p>
            <a:pPr marL="423323"/>
            <a:r>
              <a:rPr sz="1600" u="sng" spc="-7" dirty="0">
                <a:solidFill>
                  <a:srgbClr val="175DA1"/>
                </a:solidFill>
                <a:uFill>
                  <a:solidFill>
                    <a:srgbClr val="175DA1"/>
                  </a:solidFill>
                </a:uFill>
                <a:latin typeface="Arial"/>
                <a:cs typeface="Arial"/>
                <a:hlinkClick r:id="rId8"/>
              </a:rPr>
              <a:t>https://www.gitbook.com/book/ramitsurana/awesome-kubernetes/details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71348" y="2153453"/>
            <a:ext cx="3054773" cy="17545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3952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87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45872" y="1"/>
            <a:ext cx="1170025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23389" y="3053013"/>
            <a:ext cx="6743700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9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86" y="5828725"/>
            <a:ext cx="981202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- by Joe Beda (Gluecon</a:t>
            </a:r>
            <a:r>
              <a:rPr sz="1867" spc="-14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2017)</a:t>
            </a:r>
            <a:endParaRPr sz="1867">
              <a:latin typeface="Arial"/>
              <a:cs typeface="Arial"/>
            </a:endParaRPr>
          </a:p>
          <a:p>
            <a:pPr marL="16933"/>
            <a:r>
              <a:rPr sz="1867" dirty="0">
                <a:latin typeface="Arial"/>
                <a:cs typeface="Arial"/>
              </a:rPr>
              <a:t>This presentation is licensed under a </a:t>
            </a:r>
            <a:r>
              <a:rPr sz="1867" spc="-7" dirty="0">
                <a:latin typeface="Arial"/>
                <a:cs typeface="Arial"/>
              </a:rPr>
              <a:t>Creative Commons </a:t>
            </a:r>
            <a:r>
              <a:rPr sz="1867" dirty="0">
                <a:latin typeface="Arial"/>
                <a:cs typeface="Arial"/>
              </a:rPr>
              <a:t>Attribution 4.0 International</a:t>
            </a:r>
            <a:r>
              <a:rPr sz="1867" spc="-339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License.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sz="1867" dirty="0">
                <a:latin typeface="Arial"/>
                <a:cs typeface="Arial"/>
              </a:rPr>
              <a:t>See </a:t>
            </a:r>
            <a:r>
              <a:rPr sz="1867" spc="-7" dirty="0">
                <a:latin typeface="Arial"/>
                <a:cs typeface="Arial"/>
              </a:rPr>
              <a:t>https://creativecommons.org/licenses/by/4.0/ </a:t>
            </a:r>
            <a:r>
              <a:rPr sz="1867" dirty="0">
                <a:latin typeface="Arial"/>
                <a:cs typeface="Arial"/>
              </a:rPr>
              <a:t>for </a:t>
            </a:r>
            <a:r>
              <a:rPr sz="1867" spc="-7" dirty="0">
                <a:latin typeface="Arial"/>
                <a:cs typeface="Arial"/>
              </a:rPr>
              <a:t>more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details.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3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4800" y="2595418"/>
            <a:ext cx="6225309" cy="3500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0290" y="2752437"/>
            <a:ext cx="26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Kubernetes Cluster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5091" y="3408218"/>
            <a:ext cx="2244436" cy="24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 Plane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128" y="3269673"/>
            <a:ext cx="2087418" cy="25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49818" y="3408218"/>
            <a:ext cx="2078182" cy="24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417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6" y="0"/>
            <a:ext cx="10141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3207" y="1560945"/>
            <a:ext cx="7897495" cy="5143500"/>
            <a:chOff x="623316" y="0"/>
            <a:chExt cx="7897495" cy="5143500"/>
          </a:xfrm>
        </p:grpSpPr>
        <p:sp>
          <p:nvSpPr>
            <p:cNvPr id="3" name="object 3"/>
            <p:cNvSpPr/>
            <p:nvPr/>
          </p:nvSpPr>
          <p:spPr>
            <a:xfrm>
              <a:off x="2020091" y="104969"/>
              <a:ext cx="5094276" cy="49431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316" y="0"/>
              <a:ext cx="7897368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15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2000" cy="5885180"/>
            <a:chOff x="0" y="0"/>
            <a:chExt cx="9144000" cy="4413885"/>
          </a:xfrm>
        </p:grpSpPr>
        <p:sp>
          <p:nvSpPr>
            <p:cNvPr id="3" name="object 3"/>
            <p:cNvSpPr/>
            <p:nvPr/>
          </p:nvSpPr>
          <p:spPr>
            <a:xfrm>
              <a:off x="4572" y="0"/>
              <a:ext cx="9139555" cy="4356100"/>
            </a:xfrm>
            <a:custGeom>
              <a:avLst/>
              <a:gdLst/>
              <a:ahLst/>
              <a:cxnLst/>
              <a:rect l="l" t="t" r="r" b="b"/>
              <a:pathLst>
                <a:path w="9139555" h="4356100">
                  <a:moveTo>
                    <a:pt x="0" y="4355592"/>
                  </a:moveTo>
                  <a:lnTo>
                    <a:pt x="9139428" y="4355592"/>
                  </a:lnTo>
                  <a:lnTo>
                    <a:pt x="9139428" y="0"/>
                  </a:lnTo>
                  <a:lnTo>
                    <a:pt x="0" y="0"/>
                  </a:lnTo>
                  <a:lnTo>
                    <a:pt x="0" y="4355592"/>
                  </a:lnTo>
                  <a:close/>
                </a:path>
              </a:pathLst>
            </a:custGeom>
            <a:solidFill>
              <a:srgbClr val="2287D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55591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20">
                  <a:moveTo>
                    <a:pt x="0" y="57912"/>
                  </a:moveTo>
                  <a:lnTo>
                    <a:pt x="9144000" y="579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260092" y="0"/>
              <a:ext cx="6883908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4587" y="5973808"/>
            <a:ext cx="34527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Concepts and</a:t>
            </a:r>
            <a:r>
              <a:rPr sz="2400" spc="-40" dirty="0">
                <a:solidFill>
                  <a:srgbClr val="2287DB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87DB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337" y="2330873"/>
            <a:ext cx="471254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641646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Core  Objects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spc="-6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94010" y="1907710"/>
            <a:ext cx="3024293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mespa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3200" dirty="0"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Pods</a:t>
            </a:r>
            <a:endParaRPr lang="en-IN" sz="3200" b="1" spc="-7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lang="en-IN" sz="3200" b="1" spc="-7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3200" dirty="0"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3200" dirty="0">
              <a:latin typeface="Arial"/>
              <a:cs typeface="Arial"/>
            </a:endParaRPr>
          </a:p>
          <a:p>
            <a:pPr marL="524920" indent="-507987">
              <a:buFont typeface="Arial"/>
              <a:buChar char="●"/>
              <a:tabLst>
                <a:tab pos="524074" algn="l"/>
                <a:tab pos="524920" algn="l"/>
              </a:tabLst>
            </a:pPr>
            <a:r>
              <a:rPr sz="3200" b="1" spc="-7" dirty="0">
                <a:solidFill>
                  <a:srgbClr val="FFFFFF"/>
                </a:solidFill>
                <a:latin typeface="Arial"/>
                <a:cs typeface="Arial"/>
              </a:rPr>
              <a:t>Selectors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25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37625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solidFill>
                  <a:srgbClr val="FFFFFF"/>
                </a:solidFill>
              </a:rPr>
              <a:t>Na</a:t>
            </a:r>
            <a:r>
              <a:rPr dirty="0">
                <a:solidFill>
                  <a:srgbClr val="FFFFFF"/>
                </a:solidFill>
              </a:rPr>
              <a:t>m</a:t>
            </a:r>
            <a:r>
              <a:rPr spc="-7" dirty="0">
                <a:solidFill>
                  <a:srgbClr val="FFFFFF"/>
                </a:solidFill>
              </a:rPr>
              <a:t>espaces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48681" y="1847453"/>
            <a:ext cx="9764237" cy="1597018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R="6773">
              <a:spcBef>
                <a:spcPts val="133"/>
              </a:spcBef>
            </a:pPr>
            <a:r>
              <a:rPr spc="-7" dirty="0"/>
              <a:t>Namespaces are a logical cluster or environment, and are</a:t>
            </a:r>
            <a:r>
              <a:rPr lang="en-IN" spc="-7" dirty="0"/>
              <a:t> </a:t>
            </a:r>
            <a:r>
              <a:rPr dirty="0"/>
              <a:t>the primary method of </a:t>
            </a:r>
            <a:r>
              <a:rPr spc="-7" dirty="0"/>
              <a:t>partitioning </a:t>
            </a:r>
            <a:r>
              <a:rPr dirty="0"/>
              <a:t>a </a:t>
            </a:r>
            <a:r>
              <a:rPr spc="-7" dirty="0"/>
              <a:t>cluster </a:t>
            </a:r>
            <a:r>
              <a:rPr dirty="0"/>
              <a:t>or </a:t>
            </a:r>
            <a:r>
              <a:rPr spc="-7" dirty="0"/>
              <a:t>scoping  </a:t>
            </a:r>
            <a:r>
              <a:rPr dirty="0"/>
              <a:t>access.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8359" y="3699256"/>
            <a:ext cx="3542453" cy="1427484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13453" rIns="0" bIns="0" rtlCol="0">
            <a:spAutoFit/>
          </a:bodyPr>
          <a:lstStyle/>
          <a:p>
            <a:pPr marL="121070" marR="1317380">
              <a:spcBef>
                <a:spcPts val="893"/>
              </a:spcBef>
            </a:pPr>
            <a:r>
              <a:rPr sz="2133" spc="-7" dirty="0">
                <a:solidFill>
                  <a:srgbClr val="1154CC"/>
                </a:solidFill>
                <a:latin typeface="Arial"/>
                <a:cs typeface="Arial"/>
              </a:rPr>
              <a:t>apiVersion: </a:t>
            </a:r>
            <a:r>
              <a:rPr sz="2133" spc="-7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2133" spc="-7" dirty="0">
                <a:solidFill>
                  <a:srgbClr val="1154CC"/>
                </a:solidFill>
                <a:latin typeface="Arial"/>
                <a:cs typeface="Arial"/>
              </a:rPr>
              <a:t>kind:</a:t>
            </a:r>
            <a:r>
              <a:rPr sz="2133" spc="-67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Arial"/>
                <a:cs typeface="Arial"/>
              </a:rPr>
              <a:t>Namespace  </a:t>
            </a:r>
            <a:r>
              <a:rPr sz="2133" spc="-7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2133" dirty="0">
              <a:latin typeface="Arial"/>
              <a:cs typeface="Arial"/>
            </a:endParaRPr>
          </a:p>
          <a:p>
            <a:pPr marL="273465">
              <a:spcBef>
                <a:spcPts val="7"/>
              </a:spcBef>
            </a:pPr>
            <a:r>
              <a:rPr sz="2133" spc="-7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lang="en-IN" sz="2133" spc="13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IN" sz="2133" spc="-7" dirty="0">
                <a:solidFill>
                  <a:srgbClr val="CC0000"/>
                </a:solidFill>
                <a:latin typeface="Arial"/>
                <a:cs typeface="Arial"/>
              </a:rPr>
              <a:t>&lt;&lt;Namespace&gt;&gt;</a:t>
            </a:r>
            <a:endParaRPr lang="en-IN" sz="2133" spc="13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7063" y="3699256"/>
            <a:ext cx="5082086" cy="853493"/>
          </a:xfrm>
          <a:custGeom>
            <a:avLst/>
            <a:gdLst/>
            <a:ahLst/>
            <a:cxnLst/>
            <a:rect l="l" t="t" r="r" b="b"/>
            <a:pathLst>
              <a:path w="4724400" h="1711960">
                <a:moveTo>
                  <a:pt x="0" y="1711452"/>
                </a:moveTo>
                <a:lnTo>
                  <a:pt x="4724400" y="1711452"/>
                </a:lnTo>
                <a:lnTo>
                  <a:pt x="4724400" y="0"/>
                </a:lnTo>
                <a:lnTo>
                  <a:pt x="0" y="0"/>
                </a:lnTo>
                <a:lnTo>
                  <a:pt x="0" y="171145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232310" y="3866746"/>
            <a:ext cx="4806839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dirty="0">
                <a:solidFill>
                  <a:srgbClr val="783E04"/>
                </a:solidFill>
                <a:latin typeface="Arial"/>
                <a:cs typeface="Arial"/>
              </a:rPr>
              <a:t>$ </a:t>
            </a:r>
            <a:r>
              <a:rPr lang="en-IN" sz="1600" dirty="0" err="1">
                <a:solidFill>
                  <a:srgbClr val="783E04"/>
                </a:solidFill>
                <a:latin typeface="Arial"/>
                <a:cs typeface="Arial"/>
              </a:rPr>
              <a:t>kubectl</a:t>
            </a:r>
            <a:r>
              <a:rPr lang="en-IN" sz="1600" dirty="0">
                <a:solidFill>
                  <a:srgbClr val="783E04"/>
                </a:solidFill>
                <a:latin typeface="Arial"/>
                <a:cs typeface="Arial"/>
              </a:rPr>
              <a:t> create namespace &lt;&lt;Namespace Name&gt;&gt;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4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31706"/>
            <a:ext cx="152484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Pods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87" y="1691639"/>
            <a:ext cx="6830907" cy="326157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5719" marR="6773" indent="-558786">
              <a:spcBef>
                <a:spcPts val="133"/>
              </a:spcBef>
              <a:buFont typeface="Arial"/>
              <a:buChar char="●"/>
              <a:tabLst>
                <a:tab pos="574872" algn="l"/>
                <a:tab pos="575719" algn="l"/>
              </a:tabLst>
            </a:pPr>
            <a:r>
              <a:rPr sz="4000" b="1" dirty="0">
                <a:latin typeface="Arial"/>
                <a:cs typeface="Arial"/>
              </a:rPr>
              <a:t>Atomic unit </a:t>
            </a:r>
            <a:r>
              <a:rPr sz="4000" spc="-7" dirty="0">
                <a:latin typeface="Arial"/>
                <a:cs typeface="Arial"/>
              </a:rPr>
              <a:t>or </a:t>
            </a:r>
            <a:r>
              <a:rPr sz="4000" dirty="0">
                <a:latin typeface="Arial"/>
                <a:cs typeface="Arial"/>
              </a:rPr>
              <a:t>smallest  </a:t>
            </a:r>
            <a:r>
              <a:rPr sz="4000" spc="-7" dirty="0">
                <a:latin typeface="Arial"/>
                <a:cs typeface="Arial"/>
              </a:rPr>
              <a:t>“</a:t>
            </a:r>
            <a:r>
              <a:rPr sz="4000" i="1" spc="-7" dirty="0">
                <a:latin typeface="Arial"/>
                <a:cs typeface="Arial"/>
              </a:rPr>
              <a:t>unit </a:t>
            </a:r>
            <a:r>
              <a:rPr sz="4000" i="1" dirty="0">
                <a:latin typeface="Arial"/>
                <a:cs typeface="Arial"/>
              </a:rPr>
              <a:t>of work</a:t>
            </a:r>
            <a:r>
              <a:rPr sz="4000" dirty="0">
                <a:latin typeface="Arial"/>
                <a:cs typeface="Arial"/>
              </a:rPr>
              <a:t>”of</a:t>
            </a:r>
            <a:r>
              <a:rPr sz="4000" spc="-67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Kubernetes.</a:t>
            </a:r>
            <a:endParaRPr sz="4000" dirty="0">
              <a:latin typeface="Arial"/>
              <a:cs typeface="Arial"/>
            </a:endParaRPr>
          </a:p>
          <a:p>
            <a:pPr marL="575719" marR="457189" indent="-558786">
              <a:spcBef>
                <a:spcPts val="1325"/>
              </a:spcBef>
              <a:buChar char="●"/>
              <a:tabLst>
                <a:tab pos="574872" algn="l"/>
                <a:tab pos="575719" algn="l"/>
              </a:tabLst>
            </a:pPr>
            <a:r>
              <a:rPr sz="4000" dirty="0">
                <a:latin typeface="Arial"/>
                <a:cs typeface="Arial"/>
              </a:rPr>
              <a:t>Pods </a:t>
            </a:r>
            <a:r>
              <a:rPr sz="4000" spc="-7" dirty="0">
                <a:latin typeface="Arial"/>
                <a:cs typeface="Arial"/>
              </a:rPr>
              <a:t>are </a:t>
            </a:r>
            <a:r>
              <a:rPr sz="4000" b="1" dirty="0">
                <a:latin typeface="Arial"/>
                <a:cs typeface="Arial"/>
              </a:rPr>
              <a:t>one or MORE  containers </a:t>
            </a:r>
            <a:r>
              <a:rPr sz="4000" dirty="0">
                <a:latin typeface="Arial"/>
                <a:cs typeface="Arial"/>
              </a:rPr>
              <a:t>that </a:t>
            </a:r>
            <a:r>
              <a:rPr lang="en-IN" sz="4000" dirty="0">
                <a:latin typeface="Arial"/>
                <a:cs typeface="Arial"/>
              </a:rPr>
              <a:t>are closely related.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778102" y="1691639"/>
            <a:ext cx="4349243" cy="3748462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0805" marR="277431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apiVersion:</a:t>
            </a:r>
            <a:r>
              <a:rPr sz="1400" spc="-114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Arial"/>
                <a:cs typeface="Arial"/>
              </a:rPr>
              <a:t>v1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kind: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Pod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metadata:</a:t>
            </a:r>
            <a:endParaRPr sz="1400" dirty="0">
              <a:latin typeface="Arial"/>
              <a:cs typeface="Arial"/>
            </a:endParaRPr>
          </a:p>
          <a:p>
            <a:pPr marL="189865" marR="22275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name:</a:t>
            </a:r>
            <a:r>
              <a:rPr sz="1400" spc="-8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pod-example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labels:</a:t>
            </a:r>
            <a:endParaRPr sz="1400" dirty="0">
              <a:latin typeface="Arial"/>
              <a:cs typeface="Arial"/>
            </a:endParaRPr>
          </a:p>
          <a:p>
            <a:pPr marL="90805" marR="2879725" indent="198120">
              <a:lnSpc>
                <a:spcPct val="100000"/>
              </a:lnSpc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400" spc="-114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spec: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template:</a:t>
            </a:r>
            <a:endParaRPr sz="1400" dirty="0">
              <a:latin typeface="Arial"/>
              <a:cs typeface="Arial"/>
            </a:endParaRPr>
          </a:p>
          <a:p>
            <a:pPr marL="386715" marR="2905125" indent="-97790">
              <a:lnSpc>
                <a:spcPct val="100000"/>
              </a:lnSpc>
            </a:pPr>
            <a:r>
              <a:rPr sz="1400" spc="-10" dirty="0">
                <a:solidFill>
                  <a:srgbClr val="1154CC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etada</a:t>
            </a:r>
            <a:r>
              <a:rPr sz="1400" spc="-1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a:  labels:</a:t>
            </a:r>
            <a:endParaRPr sz="1400" dirty="0">
              <a:latin typeface="Arial"/>
              <a:cs typeface="Arial"/>
            </a:endParaRPr>
          </a:p>
          <a:p>
            <a:pPr marL="288925" marR="2681605" indent="196215">
              <a:lnSpc>
                <a:spcPct val="100000"/>
              </a:lnSpc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app:</a:t>
            </a:r>
            <a:r>
              <a:rPr sz="1400" spc="-10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nginx 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spec: 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containers:</a:t>
            </a:r>
            <a:endParaRPr sz="1400" dirty="0">
              <a:latin typeface="Arial"/>
              <a:cs typeface="Arial"/>
            </a:endParaRPr>
          </a:p>
          <a:p>
            <a:pPr marL="485775" marR="2494280" indent="-990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- name: 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nginx 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154CC"/>
                </a:solidFill>
                <a:latin typeface="Arial"/>
                <a:cs typeface="Arial"/>
              </a:rPr>
              <a:t>image:</a:t>
            </a:r>
            <a:r>
              <a:rPr sz="1400" spc="-1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5" dirty="0" err="1">
                <a:solidFill>
                  <a:srgbClr val="CC0000"/>
                </a:solidFill>
                <a:latin typeface="Arial"/>
                <a:cs typeface="Arial"/>
              </a:rPr>
              <a:t>nginx</a:t>
            </a:r>
            <a:endParaRPr lang="en-IN" sz="1400" spc="-5" dirty="0">
              <a:solidFill>
                <a:srgbClr val="CC0000"/>
              </a:solidFill>
              <a:latin typeface="Arial"/>
              <a:cs typeface="Arial"/>
            </a:endParaRPr>
          </a:p>
          <a:p>
            <a:pPr marL="485775" marR="2494280" indent="-99060">
              <a:spcBef>
                <a:spcPts val="5"/>
              </a:spcBef>
            </a:pPr>
            <a:r>
              <a:rPr lang="en-IN" sz="1400" spc="-5" dirty="0">
                <a:solidFill>
                  <a:srgbClr val="CC0000"/>
                </a:solidFill>
                <a:latin typeface="Arial"/>
                <a:cs typeface="Arial"/>
              </a:rPr>
              <a:t>  </a:t>
            </a:r>
            <a:r>
              <a:rPr lang="en-IN" sz="1400" dirty="0">
                <a:solidFill>
                  <a:srgbClr val="1154CC"/>
                </a:solidFill>
                <a:latin typeface="Arial"/>
                <a:cs typeface="Arial"/>
              </a:rPr>
              <a:t>ports:</a:t>
            </a:r>
            <a:r>
              <a:rPr lang="en-IN" sz="1400" spc="-1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</a:p>
          <a:p>
            <a:pPr marL="485775" marR="2494280" indent="-99060">
              <a:spcBef>
                <a:spcPts val="5"/>
              </a:spcBef>
            </a:pPr>
            <a:r>
              <a:rPr lang="en-IN" sz="1400" spc="-110" dirty="0">
                <a:solidFill>
                  <a:srgbClr val="1154CC"/>
                </a:solidFill>
                <a:latin typeface="Arial"/>
                <a:cs typeface="Arial"/>
              </a:rPr>
              <a:t>  - </a:t>
            </a:r>
            <a:r>
              <a:rPr lang="en-IN" sz="1400" dirty="0">
                <a:solidFill>
                  <a:srgbClr val="1154CC"/>
                </a:solidFill>
                <a:latin typeface="Arial"/>
                <a:cs typeface="Arial"/>
              </a:rPr>
              <a:t>containerPort:</a:t>
            </a:r>
            <a:r>
              <a:rPr lang="en-IN" sz="1400" spc="-5" dirty="0">
                <a:solidFill>
                  <a:srgbClr val="CC0000"/>
                </a:solidFill>
                <a:latin typeface="Arial"/>
                <a:cs typeface="Arial"/>
              </a:rPr>
              <a:t>80</a:t>
            </a:r>
          </a:p>
          <a:p>
            <a:pPr marL="485775" marR="2494280" indent="-99060"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2366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9577CA5-25A0-438A-BFFD-86AC598CEBF3}" vid="{57C8E0DF-A011-42E3-861E-F2EE2234D1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284</TotalTime>
  <Words>1081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Theme1</vt:lpstr>
      <vt:lpstr>PowerPoint Presentation</vt:lpstr>
      <vt:lpstr>What is Kubernetes?</vt:lpstr>
      <vt:lpstr>Decouples Infrastructure and Scaling</vt:lpstr>
      <vt:lpstr>PowerPoint Presentation</vt:lpstr>
      <vt:lpstr>PowerPoint Presentation</vt:lpstr>
      <vt:lpstr>PowerPoint Presentation</vt:lpstr>
      <vt:lpstr>Core  Objects and API</vt:lpstr>
      <vt:lpstr>Namespaces</vt:lpstr>
      <vt:lpstr>Pods</vt:lpstr>
      <vt:lpstr>Services</vt:lpstr>
      <vt:lpstr>Services</vt:lpstr>
      <vt:lpstr>Service Types</vt:lpstr>
      <vt:lpstr>PowerPoint Presentation</vt:lpstr>
      <vt:lpstr>Labels</vt:lpstr>
      <vt:lpstr>Selectors</vt:lpstr>
      <vt:lpstr>PowerPoint Presentation</vt:lpstr>
      <vt:lpstr>Ingress – Name Based Routing</vt:lpstr>
      <vt:lpstr>Ingress – Path Based Routing</vt:lpstr>
      <vt:lpstr>PowerPoint Presentation</vt:lpstr>
      <vt:lpstr>PowerPoint Presentation</vt:lpstr>
      <vt:lpstr>Configuration</vt:lpstr>
      <vt:lpstr>ConfigMap</vt:lpstr>
      <vt:lpstr>ConfigMap</vt:lpstr>
      <vt:lpstr>Secret</vt:lpstr>
      <vt:lpstr>Secret</vt:lpstr>
      <vt:lpstr>PowerPoint Presentation</vt:lpstr>
      <vt:lpstr>Metrics API Server</vt:lpstr>
      <vt:lpstr>PowerPoint Presentation</vt:lpstr>
      <vt:lpstr>PowerPoint Presentation</vt:lpstr>
      <vt:lpstr>Summary</vt:lpstr>
      <vt:lpstr>PowerPoint Presentation</vt:lpstr>
      <vt:lpstr>Links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Kouchika, Meghana</dc:creator>
  <cp:lastModifiedBy>Kouchika, Meghana</cp:lastModifiedBy>
  <cp:revision>16</cp:revision>
  <dcterms:created xsi:type="dcterms:W3CDTF">2021-04-11T16:25:47Z</dcterms:created>
  <dcterms:modified xsi:type="dcterms:W3CDTF">2021-05-24T07:18:26Z</dcterms:modified>
</cp:coreProperties>
</file>