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9" r:id="rId4"/>
    <p:sldId id="269" r:id="rId5"/>
    <p:sldId id="267" r:id="rId6"/>
    <p:sldId id="270" r:id="rId7"/>
    <p:sldId id="271" r:id="rId8"/>
    <p:sldId id="258" r:id="rId9"/>
    <p:sldId id="260" r:id="rId10"/>
    <p:sldId id="263" r:id="rId11"/>
    <p:sldId id="264" r:id="rId12"/>
    <p:sldId id="265" r:id="rId13"/>
    <p:sldId id="266" r:id="rId14"/>
    <p:sldId id="26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5FDE-4FD9-2AD3-ED7F-2CE0AB76D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07A3E2-2CAF-32AF-7731-D1F159196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DF0332-E8ED-F9E6-49C8-AB74C647F27B}"/>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B9D4018C-B662-17CD-44A4-35B9A6C7E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A03E8-ED96-9B56-49C6-13EFECD222A4}"/>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318141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7C6E-3F32-B69A-E646-9E3E2B512F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9E1329-8FF0-3C63-77C2-0E884377EA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633F8-9A49-151E-B252-53D7FB812136}"/>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E890C186-EFEA-1ED6-4179-F886633949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04C8A-7937-E097-1A82-C4EC4B8231EB}"/>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79825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BBB72-0C41-F58C-34DF-4D18AE6303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5E14AE-A78D-0ADA-1EEF-A10F7BBA0A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433FA-0C12-C697-3F3E-565CFD14C059}"/>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7C9FB771-C89A-85F1-9B87-9EAFF282C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58E34-26EC-2C69-9FD2-2DCDADFF30DC}"/>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410492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064B-AA50-3A18-7641-52637E4A41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378195-0FE4-5999-3267-E4A2C92D77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0690F-6CD9-0A9F-11EE-AF9EEB3EE6BA}"/>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FAA45ABF-FD8B-816A-E91D-94E1A7D37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ACDB1-ACEB-53F6-591D-5F4C7FD38B37}"/>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3132644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B561-FA0A-93E0-B7B1-2A7A3F1099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58A890-E355-C416-693E-E2F5F3D4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2F704-E11C-74DF-14E8-FF32931AE10C}"/>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60057701-C5EF-483B-D9B1-D4C513933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52824-3827-0394-9CED-A8D3E9276D7B}"/>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42338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D3C9-A748-9556-B581-78A87F81E5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9E3EFA-A10E-8746-5FA9-C71424DC2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EAD335-96F0-0BE1-3DCB-706CD0B9E0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6F5267-EFB6-A099-64FD-94632DA54379}"/>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6" name="Footer Placeholder 5">
            <a:extLst>
              <a:ext uri="{FF2B5EF4-FFF2-40B4-BE49-F238E27FC236}">
                <a16:creationId xmlns:a16="http://schemas.microsoft.com/office/drawing/2014/main" id="{BB983305-7AA5-17DC-63CE-2C3C562C3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3C2D46-DCA7-A17F-89B9-A61CCBB86703}"/>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26748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3696-250D-3E91-A6EB-BE32E27FD5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6C4588-D798-8A05-A762-054128CAA1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1EF04-B705-3CC7-FB8B-CA57D38E32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240178-5151-684A-BEAD-5F38DEABA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C3E00-D4F2-C42A-5DF6-5F122CC99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BC190F-87B9-06AB-374D-9E71361B6FF5}"/>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8" name="Footer Placeholder 7">
            <a:extLst>
              <a:ext uri="{FF2B5EF4-FFF2-40B4-BE49-F238E27FC236}">
                <a16:creationId xmlns:a16="http://schemas.microsoft.com/office/drawing/2014/main" id="{498BF5AD-F2AE-D3E9-F850-7BD010E211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A55973-95F2-39FA-6C4E-47D661E0996D}"/>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364160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C5D5-ADA1-150B-37DA-0F074B889D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078FCA-F7EB-7919-F827-28A9B2E0B827}"/>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4" name="Footer Placeholder 3">
            <a:extLst>
              <a:ext uri="{FF2B5EF4-FFF2-40B4-BE49-F238E27FC236}">
                <a16:creationId xmlns:a16="http://schemas.microsoft.com/office/drawing/2014/main" id="{044D56FE-7D2A-6B2C-7B47-1A2498007D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58A9AB-1BA8-A22F-D587-870C5F5BB2C2}"/>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417285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36FB23-E43E-8A4F-0F38-A48951C66CB8}"/>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3" name="Footer Placeholder 2">
            <a:extLst>
              <a:ext uri="{FF2B5EF4-FFF2-40B4-BE49-F238E27FC236}">
                <a16:creationId xmlns:a16="http://schemas.microsoft.com/office/drawing/2014/main" id="{4E7EB2F6-DE21-980D-393D-CBD0530DEC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ECE6BE-00FA-3754-AB33-230786B4DCE8}"/>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6820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7BC4-641A-A907-F962-ED6D79E67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C7AAE9-B1FF-31ED-6051-DF4609567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77FC7A-83DD-4C88-099F-3F8887548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09009-BF1B-DA30-D8FC-1A4256303F8F}"/>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6" name="Footer Placeholder 5">
            <a:extLst>
              <a:ext uri="{FF2B5EF4-FFF2-40B4-BE49-F238E27FC236}">
                <a16:creationId xmlns:a16="http://schemas.microsoft.com/office/drawing/2014/main" id="{8E7ECF62-3E1B-2657-5DEF-CD3583CB3B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D07098-127C-913D-8A92-2527C115F38B}"/>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42928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00B6-E9E4-24EE-A6AC-3055B4E30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768B05-E3DA-57E7-8A75-548AF5A86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B012D9-1637-DAA1-DBB6-2AC81E23B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BCC8C-2C46-6663-E585-0CC70E931594}"/>
              </a:ext>
            </a:extLst>
          </p:cNvPr>
          <p:cNvSpPr>
            <a:spLocks noGrp="1"/>
          </p:cNvSpPr>
          <p:nvPr>
            <p:ph type="dt" sz="half" idx="10"/>
          </p:nvPr>
        </p:nvSpPr>
        <p:spPr/>
        <p:txBody>
          <a:bodyPr/>
          <a:lstStyle/>
          <a:p>
            <a:fld id="{7BDF00F9-E4D2-412F-BB90-CFB63765FD07}" type="datetimeFigureOut">
              <a:rPr lang="en-IN" smtClean="0"/>
              <a:t>08-06-2022</a:t>
            </a:fld>
            <a:endParaRPr lang="en-IN"/>
          </a:p>
        </p:txBody>
      </p:sp>
      <p:sp>
        <p:nvSpPr>
          <p:cNvPr id="6" name="Footer Placeholder 5">
            <a:extLst>
              <a:ext uri="{FF2B5EF4-FFF2-40B4-BE49-F238E27FC236}">
                <a16:creationId xmlns:a16="http://schemas.microsoft.com/office/drawing/2014/main" id="{56597605-6A26-7A89-B1E9-200BEEE02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EDC342-0948-AA2B-9BF7-D06FFC689166}"/>
              </a:ext>
            </a:extLst>
          </p:cNvPr>
          <p:cNvSpPr>
            <a:spLocks noGrp="1"/>
          </p:cNvSpPr>
          <p:nvPr>
            <p:ph type="sldNum" sz="quarter" idx="12"/>
          </p:nvPr>
        </p:nvSpPr>
        <p:spPr/>
        <p:txBody>
          <a:bodyPr/>
          <a:lstStyle/>
          <a:p>
            <a:fld id="{679EB7C0-F25D-401E-AC74-4A665BC8DCE5}" type="slidenum">
              <a:rPr lang="en-IN" smtClean="0"/>
              <a:t>‹#›</a:t>
            </a:fld>
            <a:endParaRPr lang="en-IN"/>
          </a:p>
        </p:txBody>
      </p:sp>
    </p:spTree>
    <p:extLst>
      <p:ext uri="{BB962C8B-B14F-4D97-AF65-F5344CB8AC3E}">
        <p14:creationId xmlns:p14="http://schemas.microsoft.com/office/powerpoint/2010/main" val="92976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8815D-FB85-68A7-3F49-FDC1C0E5A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DDAE55-489A-269B-0371-BCF22E01D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95DF4E-20E7-4277-D552-37A33211F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F00F9-E4D2-412F-BB90-CFB63765FD07}" type="datetimeFigureOut">
              <a:rPr lang="en-IN" smtClean="0"/>
              <a:t>08-06-2022</a:t>
            </a:fld>
            <a:endParaRPr lang="en-IN"/>
          </a:p>
        </p:txBody>
      </p:sp>
      <p:sp>
        <p:nvSpPr>
          <p:cNvPr id="5" name="Footer Placeholder 4">
            <a:extLst>
              <a:ext uri="{FF2B5EF4-FFF2-40B4-BE49-F238E27FC236}">
                <a16:creationId xmlns:a16="http://schemas.microsoft.com/office/drawing/2014/main" id="{BC49D1A3-CBE3-7E7D-2D9A-DDB7EB459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E34597-3B18-3F92-D767-50A61DFFBB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EB7C0-F25D-401E-AC74-4A665BC8DCE5}" type="slidenum">
              <a:rPr lang="en-IN" smtClean="0"/>
              <a:t>‹#›</a:t>
            </a:fld>
            <a:endParaRPr lang="en-IN"/>
          </a:p>
        </p:txBody>
      </p:sp>
    </p:spTree>
    <p:extLst>
      <p:ext uri="{BB962C8B-B14F-4D97-AF65-F5344CB8AC3E}">
        <p14:creationId xmlns:p14="http://schemas.microsoft.com/office/powerpoint/2010/main" val="3155740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nlineinterviewquestions.com/aws-mcq/#collapseUnfiled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onlineinterviewquestions.com/aws-mcq/#collapseUnfiled4"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1F0A-114B-5DB5-AD80-536F219A884A}"/>
              </a:ext>
            </a:extLst>
          </p:cNvPr>
          <p:cNvSpPr>
            <a:spLocks noGrp="1"/>
          </p:cNvSpPr>
          <p:nvPr>
            <p:ph type="ctrTitle"/>
          </p:nvPr>
        </p:nvSpPr>
        <p:spPr>
          <a:xfrm>
            <a:off x="1524000" y="1049867"/>
            <a:ext cx="9144000" cy="1130830"/>
          </a:xfrm>
        </p:spPr>
        <p:txBody>
          <a:bodyPr/>
          <a:lstStyle/>
          <a:p>
            <a:r>
              <a:rPr lang="en-IN" dirty="0"/>
              <a:t>Introduction to YAML</a:t>
            </a:r>
          </a:p>
        </p:txBody>
      </p:sp>
      <p:pic>
        <p:nvPicPr>
          <p:cNvPr id="4" name="Picture 2">
            <a:extLst>
              <a:ext uri="{FF2B5EF4-FFF2-40B4-BE49-F238E27FC236}">
                <a16:creationId xmlns:a16="http://schemas.microsoft.com/office/drawing/2014/main" id="{CF2B26AE-D7F1-F0E2-9344-BC8A3D702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733" y="2277533"/>
            <a:ext cx="6075780" cy="376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660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D6944-D675-B624-338F-1980DFCABEE7}"/>
              </a:ext>
            </a:extLst>
          </p:cNvPr>
          <p:cNvSpPr>
            <a:spLocks noGrp="1"/>
          </p:cNvSpPr>
          <p:nvPr>
            <p:ph idx="1"/>
          </p:nvPr>
        </p:nvSpPr>
        <p:spPr>
          <a:xfrm>
            <a:off x="651933" y="894292"/>
            <a:ext cx="10515600" cy="4351338"/>
          </a:xfrm>
        </p:spPr>
        <p:txBody>
          <a:bodyPr>
            <a:normAutofit fontScale="77500" lnSpcReduction="20000"/>
          </a:bodyPr>
          <a:lstStyle/>
          <a:p>
            <a:pPr marL="0" indent="0" algn="l">
              <a:buNone/>
            </a:pPr>
            <a:r>
              <a:rPr lang="en-US" b="1" i="1" dirty="0">
                <a:solidFill>
                  <a:srgbClr val="222222"/>
                </a:solidFill>
                <a:effectLst/>
              </a:rPr>
              <a:t>2. You host a static website in an S3 bucket and there are global clients from multiple regions. You want to use an AWS service to store cache for frequently accessed content so that the latency is reduced and the data transfer rate is increased. Which of the following options would you choose? </a:t>
            </a:r>
          </a:p>
          <a:p>
            <a:pPr marL="0" indent="0" algn="l">
              <a:buNone/>
            </a:pPr>
            <a:endParaRPr lang="en-US" b="0" i="0" dirty="0">
              <a:solidFill>
                <a:srgbClr val="222222"/>
              </a:solidFill>
              <a:effectLst/>
              <a:latin typeface="PT Sans" panose="020B0604020202020204" pitchFamily="34" charset="0"/>
            </a:endParaRPr>
          </a:p>
          <a:p>
            <a:pPr algn="l"/>
            <a:r>
              <a:rPr lang="en-US" b="0" i="0" dirty="0">
                <a:solidFill>
                  <a:srgbClr val="222222"/>
                </a:solidFill>
                <a:effectLst/>
                <a:latin typeface="PT Sans" panose="020B0604020202020204" pitchFamily="34" charset="0"/>
              </a:rPr>
              <a:t>A. Use AWS SDKs to horizontally scale parallel requests to the Amazon S3 service endpoints.</a:t>
            </a:r>
          </a:p>
          <a:p>
            <a:pPr algn="l"/>
            <a:br>
              <a:rPr lang="en-US" b="0" i="0" dirty="0">
                <a:solidFill>
                  <a:srgbClr val="222222"/>
                </a:solidFill>
                <a:effectLst/>
                <a:latin typeface="PT Sans" panose="020B0604020202020204" pitchFamily="34" charset="0"/>
              </a:rPr>
            </a:br>
            <a:r>
              <a:rPr lang="en-US" b="0" i="0" dirty="0">
                <a:solidFill>
                  <a:srgbClr val="222222"/>
                </a:solidFill>
                <a:effectLst/>
                <a:latin typeface="PT Sans" panose="020B0604020202020204" pitchFamily="34" charset="0"/>
              </a:rPr>
              <a:t>B. Create multiple Amazon S3 buckets and put Amazon EC2 and S3 in the same AWS Region.</a:t>
            </a:r>
          </a:p>
          <a:p>
            <a:pPr algn="l"/>
            <a:br>
              <a:rPr lang="en-US" b="0" i="0" dirty="0">
                <a:solidFill>
                  <a:srgbClr val="222222"/>
                </a:solidFill>
                <a:effectLst/>
                <a:latin typeface="PT Sans" panose="020B0604020202020204" pitchFamily="34" charset="0"/>
              </a:rPr>
            </a:br>
            <a:r>
              <a:rPr lang="en-US" b="0" i="0" dirty="0">
                <a:solidFill>
                  <a:srgbClr val="222222"/>
                </a:solidFill>
                <a:effectLst/>
                <a:latin typeface="PT Sans" panose="020B0604020202020204" pitchFamily="34" charset="0"/>
              </a:rPr>
              <a:t>C. Enable Cross-Region Replication to several AWS Regions to serve customers from different locations.</a:t>
            </a:r>
          </a:p>
          <a:p>
            <a:pPr algn="l"/>
            <a:br>
              <a:rPr lang="en-US" b="0" i="0" dirty="0">
                <a:solidFill>
                  <a:srgbClr val="222222"/>
                </a:solidFill>
                <a:effectLst/>
                <a:latin typeface="PT Sans" panose="020B0604020202020204" pitchFamily="34" charset="0"/>
              </a:rPr>
            </a:br>
            <a:r>
              <a:rPr lang="en-US" b="0" i="0" dirty="0">
                <a:solidFill>
                  <a:srgbClr val="222222"/>
                </a:solidFill>
                <a:effectLst/>
                <a:latin typeface="PT Sans" panose="020B0604020202020204" pitchFamily="34" charset="0"/>
              </a:rPr>
              <a:t>D. Configure CloudFront to deliver the content in the S3 bucket.</a:t>
            </a:r>
          </a:p>
          <a:p>
            <a:endParaRPr lang="en-IN" dirty="0"/>
          </a:p>
        </p:txBody>
      </p:sp>
    </p:spTree>
    <p:extLst>
      <p:ext uri="{BB962C8B-B14F-4D97-AF65-F5344CB8AC3E}">
        <p14:creationId xmlns:p14="http://schemas.microsoft.com/office/powerpoint/2010/main" val="315982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0F081-43DF-9461-E51A-52CD3B4CBF03}"/>
              </a:ext>
            </a:extLst>
          </p:cNvPr>
          <p:cNvSpPr>
            <a:spLocks noGrp="1"/>
          </p:cNvSpPr>
          <p:nvPr>
            <p:ph idx="1"/>
          </p:nvPr>
        </p:nvSpPr>
        <p:spPr>
          <a:xfrm>
            <a:off x="838200" y="1083733"/>
            <a:ext cx="10515600" cy="5093230"/>
          </a:xfrm>
        </p:spPr>
        <p:txBody>
          <a:bodyPr/>
          <a:lstStyle/>
          <a:p>
            <a:pPr marL="0" indent="0" algn="l">
              <a:buNone/>
            </a:pPr>
            <a:r>
              <a:rPr lang="en-US" b="1" i="0" u="none" strike="noStrike" dirty="0">
                <a:solidFill>
                  <a:srgbClr val="000000"/>
                </a:solidFill>
                <a:effectLst/>
                <a:latin typeface="Roboto" panose="02000000000000000000" pitchFamily="2" charset="0"/>
              </a:rPr>
              <a:t>3. Which of the following statements is not true about cloud computing?</a:t>
            </a:r>
            <a:endParaRPr lang="en-US" b="1" i="0" u="none" strike="noStrike" dirty="0">
              <a:solidFill>
                <a:srgbClr val="000000"/>
              </a:solidFill>
              <a:effectLst/>
              <a:latin typeface="Roboto" panose="02000000000000000000" pitchFamily="2" charset="0"/>
              <a:hlinkClick r:id="rId2"/>
            </a:endParaRPr>
          </a:p>
          <a:p>
            <a:pPr algn="l">
              <a:buFont typeface="Arial" panose="020B0604020202020204" pitchFamily="34" charset="0"/>
              <a:buChar char="•"/>
            </a:pPr>
            <a:r>
              <a:rPr lang="en-US" b="0" i="0" dirty="0">
                <a:solidFill>
                  <a:srgbClr val="212529"/>
                </a:solidFill>
                <a:effectLst/>
                <a:latin typeface="Roboto" panose="02000000000000000000" pitchFamily="2" charset="0"/>
              </a:rPr>
              <a:t> Cloud computing typically decreases your operating expenses.</a:t>
            </a:r>
          </a:p>
          <a:p>
            <a:pPr algn="l">
              <a:buFont typeface="Arial" panose="020B0604020202020204" pitchFamily="34" charset="0"/>
              <a:buChar char="•"/>
            </a:pPr>
            <a:r>
              <a:rPr lang="en-US" b="0" i="0" dirty="0">
                <a:solidFill>
                  <a:srgbClr val="212529"/>
                </a:solidFill>
                <a:effectLst/>
                <a:latin typeface="Roboto" panose="02000000000000000000" pitchFamily="2" charset="0"/>
              </a:rPr>
              <a:t> IaaS, PaaS, and SaaS are examples of cloud computing service models.</a:t>
            </a:r>
          </a:p>
          <a:p>
            <a:pPr algn="l">
              <a:buFont typeface="Arial" panose="020B0604020202020204" pitchFamily="34" charset="0"/>
              <a:buChar char="•"/>
            </a:pPr>
            <a:r>
              <a:rPr lang="en-US" b="0" i="0" dirty="0">
                <a:solidFill>
                  <a:srgbClr val="212529"/>
                </a:solidFill>
                <a:effectLst/>
                <a:latin typeface="Roboto" panose="02000000000000000000" pitchFamily="2" charset="0"/>
              </a:rPr>
              <a:t> Cloud computing resources are usually limited to specific geographic regions.</a:t>
            </a:r>
          </a:p>
          <a:p>
            <a:pPr algn="l">
              <a:buFont typeface="Arial" panose="020B0604020202020204" pitchFamily="34" charset="0"/>
              <a:buChar char="•"/>
            </a:pPr>
            <a:r>
              <a:rPr lang="en-US" b="0" i="0" dirty="0">
                <a:solidFill>
                  <a:srgbClr val="212529"/>
                </a:solidFill>
                <a:effectLst/>
                <a:latin typeface="Roboto" panose="02000000000000000000" pitchFamily="2" charset="0"/>
              </a:rPr>
              <a:t> Three cloud computing deployment models are public cloud, private cloud, and hybrid cloud.</a:t>
            </a:r>
          </a:p>
          <a:p>
            <a:endParaRPr lang="en-IN" dirty="0"/>
          </a:p>
        </p:txBody>
      </p:sp>
    </p:spTree>
    <p:extLst>
      <p:ext uri="{BB962C8B-B14F-4D97-AF65-F5344CB8AC3E}">
        <p14:creationId xmlns:p14="http://schemas.microsoft.com/office/powerpoint/2010/main" val="235783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7C10C-4D01-4822-A7BF-7AFB6DF0689C}"/>
              </a:ext>
            </a:extLst>
          </p:cNvPr>
          <p:cNvSpPr>
            <a:spLocks noGrp="1"/>
          </p:cNvSpPr>
          <p:nvPr>
            <p:ph idx="1"/>
          </p:nvPr>
        </p:nvSpPr>
        <p:spPr/>
        <p:txBody>
          <a:bodyPr/>
          <a:lstStyle/>
          <a:p>
            <a:pPr marL="0" indent="0" algn="l">
              <a:buNone/>
            </a:pPr>
            <a:r>
              <a:rPr lang="en-US" b="0" i="0" u="none" strike="noStrike" dirty="0">
                <a:solidFill>
                  <a:srgbClr val="000000"/>
                </a:solidFill>
                <a:effectLst/>
                <a:latin typeface="Roboto" panose="02000000000000000000" pitchFamily="2" charset="0"/>
              </a:rPr>
              <a:t>4. </a:t>
            </a:r>
            <a:r>
              <a:rPr lang="en-US" b="1" i="0" u="none" strike="noStrike" dirty="0">
                <a:solidFill>
                  <a:srgbClr val="000000"/>
                </a:solidFill>
                <a:effectLst/>
                <a:latin typeface="Roboto" panose="02000000000000000000" pitchFamily="2" charset="0"/>
              </a:rPr>
              <a:t>Does amazon support region based services on all services?</a:t>
            </a:r>
          </a:p>
          <a:p>
            <a:pPr algn="l">
              <a:buFont typeface="Arial" panose="020B0604020202020204" pitchFamily="34" charset="0"/>
              <a:buChar char="•"/>
            </a:pPr>
            <a:r>
              <a:rPr lang="en-US" b="0" i="0" dirty="0">
                <a:solidFill>
                  <a:srgbClr val="212529"/>
                </a:solidFill>
                <a:effectLst/>
                <a:latin typeface="Roboto" panose="02000000000000000000" pitchFamily="2" charset="0"/>
              </a:rPr>
              <a:t> Yes</a:t>
            </a:r>
          </a:p>
          <a:p>
            <a:pPr algn="l">
              <a:buFont typeface="Arial" panose="020B0604020202020204" pitchFamily="34" charset="0"/>
              <a:buChar char="•"/>
            </a:pPr>
            <a:r>
              <a:rPr lang="en-US" b="0" i="0" dirty="0">
                <a:solidFill>
                  <a:srgbClr val="212529"/>
                </a:solidFill>
                <a:effectLst/>
                <a:latin typeface="Roboto" panose="02000000000000000000" pitchFamily="2" charset="0"/>
              </a:rPr>
              <a:t> No</a:t>
            </a:r>
          </a:p>
          <a:p>
            <a:endParaRPr lang="en-IN" dirty="0"/>
          </a:p>
        </p:txBody>
      </p:sp>
    </p:spTree>
    <p:extLst>
      <p:ext uri="{BB962C8B-B14F-4D97-AF65-F5344CB8AC3E}">
        <p14:creationId xmlns:p14="http://schemas.microsoft.com/office/powerpoint/2010/main" val="221725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8C7225-4819-6184-F65D-3EC5B61EA2F9}"/>
              </a:ext>
            </a:extLst>
          </p:cNvPr>
          <p:cNvSpPr>
            <a:spLocks noGrp="1"/>
          </p:cNvSpPr>
          <p:nvPr>
            <p:ph idx="1"/>
          </p:nvPr>
        </p:nvSpPr>
        <p:spPr/>
        <p:txBody>
          <a:bodyPr/>
          <a:lstStyle/>
          <a:p>
            <a:pPr marL="0" indent="0" algn="l">
              <a:buNone/>
            </a:pPr>
            <a:r>
              <a:rPr lang="en-US" b="0" i="0" u="none" strike="noStrike" dirty="0">
                <a:solidFill>
                  <a:srgbClr val="000000"/>
                </a:solidFill>
                <a:effectLst/>
                <a:latin typeface="Roboto" panose="02000000000000000000" pitchFamily="2" charset="0"/>
              </a:rPr>
              <a:t>5. </a:t>
            </a:r>
            <a:r>
              <a:rPr lang="en-US" b="1" i="0" u="none" strike="noStrike" dirty="0">
                <a:solidFill>
                  <a:srgbClr val="000000"/>
                </a:solidFill>
                <a:effectLst/>
                <a:latin typeface="Roboto" panose="02000000000000000000" pitchFamily="2" charset="0"/>
              </a:rPr>
              <a:t> Amazon S3 offers encryption services for …</a:t>
            </a:r>
          </a:p>
          <a:p>
            <a:pPr algn="l"/>
            <a:r>
              <a:rPr lang="en-US" b="0" i="0" dirty="0">
                <a:solidFill>
                  <a:srgbClr val="212529"/>
                </a:solidFill>
                <a:effectLst/>
                <a:latin typeface="Roboto" panose="02000000000000000000" pitchFamily="2" charset="0"/>
              </a:rPr>
              <a:t> Data in Flight</a:t>
            </a:r>
          </a:p>
          <a:p>
            <a:pPr algn="l">
              <a:buFont typeface="Arial" panose="020B0604020202020204" pitchFamily="34" charset="0"/>
              <a:buChar char="•"/>
            </a:pPr>
            <a:r>
              <a:rPr lang="en-US" b="0" i="0" dirty="0">
                <a:solidFill>
                  <a:srgbClr val="212529"/>
                </a:solidFill>
                <a:effectLst/>
                <a:latin typeface="Roboto" panose="02000000000000000000" pitchFamily="2" charset="0"/>
              </a:rPr>
              <a:t> Data in Motion</a:t>
            </a:r>
          </a:p>
          <a:p>
            <a:pPr algn="l">
              <a:buFont typeface="Arial" panose="020B0604020202020204" pitchFamily="34" charset="0"/>
              <a:buChar char="•"/>
            </a:pPr>
            <a:r>
              <a:rPr lang="en-US" b="0" i="0" dirty="0">
                <a:solidFill>
                  <a:srgbClr val="212529"/>
                </a:solidFill>
                <a:effectLst/>
                <a:latin typeface="Roboto" panose="02000000000000000000" pitchFamily="2" charset="0"/>
              </a:rPr>
              <a:t> Data in Rest</a:t>
            </a:r>
          </a:p>
          <a:p>
            <a:pPr algn="l">
              <a:buFont typeface="Arial" panose="020B0604020202020204" pitchFamily="34" charset="0"/>
              <a:buChar char="•"/>
            </a:pPr>
            <a:r>
              <a:rPr lang="en-US" b="0" i="0" dirty="0">
                <a:solidFill>
                  <a:srgbClr val="212529"/>
                </a:solidFill>
                <a:effectLst/>
                <a:latin typeface="Roboto" panose="02000000000000000000" pitchFamily="2" charset="0"/>
              </a:rPr>
              <a:t> Both 1 &amp; 2</a:t>
            </a:r>
          </a:p>
          <a:p>
            <a:endParaRPr lang="en-IN" dirty="0"/>
          </a:p>
        </p:txBody>
      </p:sp>
    </p:spTree>
    <p:extLst>
      <p:ext uri="{BB962C8B-B14F-4D97-AF65-F5344CB8AC3E}">
        <p14:creationId xmlns:p14="http://schemas.microsoft.com/office/powerpoint/2010/main" val="76927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91A84-1D62-BB4C-CC67-1B8293D9B610}"/>
              </a:ext>
            </a:extLst>
          </p:cNvPr>
          <p:cNvSpPr>
            <a:spLocks noGrp="1"/>
          </p:cNvSpPr>
          <p:nvPr>
            <p:ph type="title"/>
          </p:nvPr>
        </p:nvSpPr>
        <p:spPr/>
        <p:txBody>
          <a:bodyPr/>
          <a:lstStyle/>
          <a:p>
            <a:r>
              <a:rPr lang="en-IN" dirty="0"/>
              <a:t>AWS exam details</a:t>
            </a:r>
          </a:p>
        </p:txBody>
      </p:sp>
      <p:sp>
        <p:nvSpPr>
          <p:cNvPr id="3" name="Content Placeholder 2">
            <a:extLst>
              <a:ext uri="{FF2B5EF4-FFF2-40B4-BE49-F238E27FC236}">
                <a16:creationId xmlns:a16="http://schemas.microsoft.com/office/drawing/2014/main" id="{C1F14094-0941-653B-4DBF-D2C1BA2F4395}"/>
              </a:ext>
            </a:extLst>
          </p:cNvPr>
          <p:cNvSpPr>
            <a:spLocks noGrp="1"/>
          </p:cNvSpPr>
          <p:nvPr>
            <p:ph idx="1"/>
          </p:nvPr>
        </p:nvSpPr>
        <p:spPr/>
        <p:txBody>
          <a:bodyPr>
            <a:normAutofit/>
          </a:bodyPr>
          <a:lstStyle/>
          <a:p>
            <a:r>
              <a:rPr lang="en-IN" dirty="0"/>
              <a:t>65 questions in 130 minutes</a:t>
            </a:r>
          </a:p>
          <a:p>
            <a:r>
              <a:rPr lang="en-IN" dirty="0"/>
              <a:t>150$ + taxes</a:t>
            </a:r>
          </a:p>
          <a:p>
            <a:r>
              <a:rPr lang="en-IN" dirty="0"/>
              <a:t>Scenario based MCQs or Multi response</a:t>
            </a:r>
          </a:p>
          <a:p>
            <a:r>
              <a:rPr lang="en-IN" dirty="0"/>
              <a:t>72% pass marks (720 out of 1000)</a:t>
            </a:r>
          </a:p>
          <a:p>
            <a:r>
              <a:rPr lang="en-IN" dirty="0"/>
              <a:t>Question weights differs</a:t>
            </a:r>
          </a:p>
          <a:p>
            <a:r>
              <a:rPr lang="en-IN" dirty="0"/>
              <a:t>Prerequisites: </a:t>
            </a:r>
            <a:r>
              <a:rPr lang="en-IN" dirty="0">
                <a:solidFill>
                  <a:srgbClr val="000000"/>
                </a:solidFill>
                <a:latin typeface="PS TT Commons Roman"/>
              </a:rPr>
              <a:t>N</a:t>
            </a:r>
            <a:r>
              <a:rPr lang="en-IN" b="0" i="0" dirty="0">
                <a:solidFill>
                  <a:srgbClr val="000000"/>
                </a:solidFill>
                <a:effectLst/>
                <a:latin typeface="PS TT Commons Roman"/>
              </a:rPr>
              <a:t>o prerequisite exam or certification</a:t>
            </a:r>
            <a:endParaRPr lang="en-IN" dirty="0"/>
          </a:p>
          <a:p>
            <a:r>
              <a:rPr lang="en-IN" dirty="0"/>
              <a:t>Good to have prerequisites : Foundation in Linux, basics of networking, at least one programming language( such as Python, Java, Go, Node.js)</a:t>
            </a:r>
          </a:p>
          <a:p>
            <a:endParaRPr lang="en-IN" dirty="0"/>
          </a:p>
          <a:p>
            <a:endParaRPr lang="en-IN" dirty="0"/>
          </a:p>
          <a:p>
            <a:endParaRPr lang="en-IN" dirty="0"/>
          </a:p>
        </p:txBody>
      </p:sp>
    </p:spTree>
    <p:extLst>
      <p:ext uri="{BB962C8B-B14F-4D97-AF65-F5344CB8AC3E}">
        <p14:creationId xmlns:p14="http://schemas.microsoft.com/office/powerpoint/2010/main" val="119305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8013-5823-F560-5E8C-118C73293E10}"/>
              </a:ext>
            </a:extLst>
          </p:cNvPr>
          <p:cNvSpPr>
            <a:spLocks noGrp="1"/>
          </p:cNvSpPr>
          <p:nvPr>
            <p:ph type="title"/>
          </p:nvPr>
        </p:nvSpPr>
        <p:spPr/>
        <p:txBody>
          <a:bodyPr/>
          <a:lstStyle/>
          <a:p>
            <a:r>
              <a:rPr lang="en-IN" dirty="0"/>
              <a:t>CKAD exam details</a:t>
            </a:r>
          </a:p>
        </p:txBody>
      </p:sp>
      <p:sp>
        <p:nvSpPr>
          <p:cNvPr id="3" name="Content Placeholder 2">
            <a:extLst>
              <a:ext uri="{FF2B5EF4-FFF2-40B4-BE49-F238E27FC236}">
                <a16:creationId xmlns:a16="http://schemas.microsoft.com/office/drawing/2014/main" id="{B4BAC795-317C-57FB-4A46-41C79B4D68E4}"/>
              </a:ext>
            </a:extLst>
          </p:cNvPr>
          <p:cNvSpPr>
            <a:spLocks noGrp="1"/>
          </p:cNvSpPr>
          <p:nvPr>
            <p:ph idx="1"/>
          </p:nvPr>
        </p:nvSpPr>
        <p:spPr/>
        <p:txBody>
          <a:bodyPr/>
          <a:lstStyle/>
          <a:p>
            <a:r>
              <a:rPr lang="en-IN" dirty="0"/>
              <a:t>17 questions in 120 minutes</a:t>
            </a:r>
          </a:p>
          <a:p>
            <a:r>
              <a:rPr lang="en-IN" dirty="0"/>
              <a:t>375$ + taxes and 1 free retake</a:t>
            </a:r>
          </a:p>
          <a:p>
            <a:r>
              <a:rPr lang="en-IN" dirty="0"/>
              <a:t>Problem-based exam, solving them from command line or by writing manifest files</a:t>
            </a:r>
          </a:p>
          <a:p>
            <a:r>
              <a:rPr lang="en-IN" dirty="0"/>
              <a:t>66% pass marks </a:t>
            </a:r>
          </a:p>
          <a:p>
            <a:r>
              <a:rPr lang="en-IN" dirty="0"/>
              <a:t>Question weights: 4%, 5%, 7%, 13%</a:t>
            </a:r>
          </a:p>
          <a:p>
            <a:r>
              <a:rPr lang="en-IN" dirty="0"/>
              <a:t>Prerequisites: Cloud-native application concepts, any runtime such as Docker, at least one programming language( such as Python, Java, Go, Node.js)</a:t>
            </a:r>
          </a:p>
        </p:txBody>
      </p:sp>
    </p:spTree>
    <p:extLst>
      <p:ext uri="{BB962C8B-B14F-4D97-AF65-F5344CB8AC3E}">
        <p14:creationId xmlns:p14="http://schemas.microsoft.com/office/powerpoint/2010/main" val="392125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910B63-1704-9D22-7487-8D3242BBCBE9}"/>
              </a:ext>
            </a:extLst>
          </p:cNvPr>
          <p:cNvSpPr>
            <a:spLocks noGrp="1"/>
          </p:cNvSpPr>
          <p:nvPr>
            <p:ph idx="1"/>
          </p:nvPr>
        </p:nvSpPr>
        <p:spPr>
          <a:xfrm>
            <a:off x="838200" y="1253331"/>
            <a:ext cx="10515600" cy="4351338"/>
          </a:xfrm>
        </p:spPr>
        <p:txBody>
          <a:bodyPr/>
          <a:lstStyle/>
          <a:p>
            <a:pPr marL="914400" lvl="2" indent="0">
              <a:buNone/>
            </a:pPr>
            <a:endParaRPr lang="en-IN" dirty="0"/>
          </a:p>
          <a:p>
            <a:pPr marL="914400" lvl="2" indent="0">
              <a:buNone/>
            </a:pPr>
            <a:endParaRPr lang="en-IN" dirty="0"/>
          </a:p>
          <a:p>
            <a:pPr marL="914400" lvl="2" indent="0">
              <a:buNone/>
            </a:pPr>
            <a:r>
              <a:rPr lang="en-US" dirty="0"/>
              <a:t> </a:t>
            </a:r>
            <a:r>
              <a:rPr lang="en-US" dirty="0" err="1"/>
              <a:t>Payslips</a:t>
            </a:r>
            <a:r>
              <a:rPr lang="en-US" dirty="0"/>
              <a:t>:</a:t>
            </a:r>
          </a:p>
          <a:p>
            <a:pPr marL="914400" lvl="2" indent="0">
              <a:buNone/>
            </a:pPr>
            <a:r>
              <a:rPr lang="en-US" dirty="0"/>
              <a:t>    - Month: June</a:t>
            </a:r>
          </a:p>
          <a:p>
            <a:pPr marL="914400" lvl="2" indent="0">
              <a:buNone/>
            </a:pPr>
            <a:r>
              <a:rPr lang="en-US" dirty="0"/>
              <a:t>      Wage: 4000</a:t>
            </a:r>
          </a:p>
          <a:p>
            <a:pPr marL="914400" lvl="2" indent="0">
              <a:buNone/>
            </a:pPr>
            <a:r>
              <a:rPr lang="en-US" dirty="0"/>
              <a:t>    - Month: July</a:t>
            </a:r>
          </a:p>
          <a:p>
            <a:pPr marL="914400" lvl="2" indent="0">
              <a:buNone/>
            </a:pPr>
            <a:r>
              <a:rPr lang="en-US" dirty="0"/>
              <a:t>      Wage: 4500</a:t>
            </a:r>
          </a:p>
          <a:p>
            <a:pPr marL="914400" lvl="2" indent="0">
              <a:buNone/>
            </a:pPr>
            <a:r>
              <a:rPr lang="en-US" dirty="0"/>
              <a:t>    - Month: August</a:t>
            </a:r>
          </a:p>
          <a:p>
            <a:pPr marL="914400" lvl="2" indent="0">
              <a:buNone/>
            </a:pPr>
            <a:r>
              <a:rPr lang="en-US" dirty="0"/>
              <a:t>      Wage: 4000</a:t>
            </a:r>
            <a:endParaRPr lang="en-IN" dirty="0"/>
          </a:p>
        </p:txBody>
      </p:sp>
    </p:spTree>
    <p:extLst>
      <p:ext uri="{BB962C8B-B14F-4D97-AF65-F5344CB8AC3E}">
        <p14:creationId xmlns:p14="http://schemas.microsoft.com/office/powerpoint/2010/main" val="427028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8D882-49FA-3655-94D4-772A51E610B6}"/>
              </a:ext>
            </a:extLst>
          </p:cNvPr>
          <p:cNvSpPr>
            <a:spLocks noGrp="1"/>
          </p:cNvSpPr>
          <p:nvPr>
            <p:ph type="title"/>
          </p:nvPr>
        </p:nvSpPr>
        <p:spPr/>
        <p:txBody>
          <a:bodyPr/>
          <a:lstStyle/>
          <a:p>
            <a:r>
              <a:rPr lang="en-IN" dirty="0"/>
              <a:t>Data types in YAML</a:t>
            </a:r>
          </a:p>
        </p:txBody>
      </p:sp>
      <p:sp>
        <p:nvSpPr>
          <p:cNvPr id="5" name="Content Placeholder 4">
            <a:extLst>
              <a:ext uri="{FF2B5EF4-FFF2-40B4-BE49-F238E27FC236}">
                <a16:creationId xmlns:a16="http://schemas.microsoft.com/office/drawing/2014/main" id="{FD0033CD-C3C9-B545-2C2A-7095A936B0C7}"/>
              </a:ext>
            </a:extLst>
          </p:cNvPr>
          <p:cNvSpPr>
            <a:spLocks noGrp="1"/>
          </p:cNvSpPr>
          <p:nvPr>
            <p:ph idx="1"/>
          </p:nvPr>
        </p:nvSpPr>
        <p:spPr/>
        <p:txBody>
          <a:bodyPr/>
          <a:lstStyle/>
          <a:p>
            <a:r>
              <a:rPr lang="en-IN" dirty="0"/>
              <a:t>Key- value pairs</a:t>
            </a:r>
          </a:p>
          <a:p>
            <a:r>
              <a:rPr lang="en-IN" dirty="0"/>
              <a:t>Array</a:t>
            </a:r>
          </a:p>
          <a:p>
            <a:r>
              <a:rPr lang="en-IN" dirty="0"/>
              <a:t>Dictionary</a:t>
            </a:r>
          </a:p>
          <a:p>
            <a:endParaRPr lang="en-IN" dirty="0"/>
          </a:p>
        </p:txBody>
      </p:sp>
    </p:spTree>
    <p:extLst>
      <p:ext uri="{BB962C8B-B14F-4D97-AF65-F5344CB8AC3E}">
        <p14:creationId xmlns:p14="http://schemas.microsoft.com/office/powerpoint/2010/main" val="139458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DD30A-834D-3A3E-2AC1-505491D052DA}"/>
              </a:ext>
            </a:extLst>
          </p:cNvPr>
          <p:cNvSpPr>
            <a:spLocks noGrp="1"/>
          </p:cNvSpPr>
          <p:nvPr>
            <p:ph type="title"/>
          </p:nvPr>
        </p:nvSpPr>
        <p:spPr/>
        <p:txBody>
          <a:bodyPr/>
          <a:lstStyle/>
          <a:p>
            <a:r>
              <a:rPr lang="en-IN" dirty="0"/>
              <a:t>Sample YAML file</a:t>
            </a:r>
          </a:p>
        </p:txBody>
      </p:sp>
      <p:sp>
        <p:nvSpPr>
          <p:cNvPr id="3" name="Content Placeholder 2">
            <a:extLst>
              <a:ext uri="{FF2B5EF4-FFF2-40B4-BE49-F238E27FC236}">
                <a16:creationId xmlns:a16="http://schemas.microsoft.com/office/drawing/2014/main" id="{6A3F7817-B511-7A5D-D474-71D2602F5C13}"/>
              </a:ext>
            </a:extLst>
          </p:cNvPr>
          <p:cNvSpPr>
            <a:spLocks noGrp="1"/>
          </p:cNvSpPr>
          <p:nvPr>
            <p:ph idx="1"/>
          </p:nvPr>
        </p:nvSpPr>
        <p:spPr/>
        <p:txBody>
          <a:bodyPr/>
          <a:lstStyle/>
          <a:p>
            <a:pPr marL="914400" lvl="2" indent="0">
              <a:buNone/>
            </a:pPr>
            <a:r>
              <a:rPr lang="en-IN" dirty="0"/>
              <a:t>Servers:</a:t>
            </a:r>
          </a:p>
          <a:p>
            <a:pPr marL="914400" lvl="2" indent="0">
              <a:buNone/>
            </a:pPr>
            <a:r>
              <a:rPr lang="en-IN" dirty="0"/>
              <a:t>    - name: na1z</a:t>
            </a:r>
          </a:p>
          <a:p>
            <a:pPr marL="914400" lvl="2" indent="0">
              <a:buNone/>
            </a:pPr>
            <a:r>
              <a:rPr lang="en-IN" dirty="0"/>
              <a:t>      storage : John</a:t>
            </a:r>
          </a:p>
          <a:p>
            <a:pPr marL="914400" lvl="2" indent="0">
              <a:buNone/>
            </a:pPr>
            <a:r>
              <a:rPr lang="en-IN" dirty="0"/>
              <a:t>      status: active </a:t>
            </a:r>
          </a:p>
          <a:p>
            <a:pPr marL="914400" lvl="2" indent="0">
              <a:buNone/>
            </a:pPr>
            <a:r>
              <a:rPr lang="en-IN" dirty="0"/>
              <a:t>    - name: na2z</a:t>
            </a:r>
          </a:p>
          <a:p>
            <a:pPr marL="914400" lvl="2" indent="0">
              <a:buNone/>
            </a:pPr>
            <a:r>
              <a:rPr lang="en-IN" dirty="0"/>
              <a:t>      storage: John</a:t>
            </a:r>
          </a:p>
          <a:p>
            <a:pPr marL="914400" lvl="2" indent="0">
              <a:buNone/>
            </a:pPr>
            <a:r>
              <a:rPr lang="en-IN" dirty="0"/>
              <a:t>      </a:t>
            </a:r>
            <a:r>
              <a:rPr lang="en-IN" dirty="0" err="1"/>
              <a:t>appname</a:t>
            </a:r>
            <a:r>
              <a:rPr lang="en-IN" dirty="0"/>
              <a:t>: 134235</a:t>
            </a:r>
          </a:p>
          <a:p>
            <a:pPr marL="914400" lvl="2" indent="0">
              <a:buNone/>
            </a:pPr>
            <a:r>
              <a:rPr lang="en-IN" dirty="0"/>
              <a:t>      status: active </a:t>
            </a:r>
          </a:p>
          <a:p>
            <a:pPr lvl="2"/>
            <a:endParaRPr lang="en-IN" dirty="0"/>
          </a:p>
        </p:txBody>
      </p:sp>
    </p:spTree>
    <p:extLst>
      <p:ext uri="{BB962C8B-B14F-4D97-AF65-F5344CB8AC3E}">
        <p14:creationId xmlns:p14="http://schemas.microsoft.com/office/powerpoint/2010/main" val="357647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33359F-FBA1-E332-1941-BF6848114A6C}"/>
              </a:ext>
            </a:extLst>
          </p:cNvPr>
          <p:cNvSpPr>
            <a:spLocks noGrp="1"/>
          </p:cNvSpPr>
          <p:nvPr>
            <p:ph idx="1"/>
          </p:nvPr>
        </p:nvSpPr>
        <p:spPr/>
        <p:txBody>
          <a:bodyPr>
            <a:normAutofit/>
          </a:bodyPr>
          <a:lstStyle/>
          <a:p>
            <a:r>
              <a:rPr lang="en-IN" dirty="0"/>
              <a:t>Key-Value pairs:</a:t>
            </a:r>
            <a:br>
              <a:rPr lang="en-IN" dirty="0"/>
            </a:br>
            <a:endParaRPr lang="en-IN" dirty="0"/>
          </a:p>
          <a:p>
            <a:pPr marL="1371600" lvl="3" indent="0">
              <a:buNone/>
            </a:pPr>
            <a:r>
              <a:rPr lang="en-IN" dirty="0"/>
              <a:t>Fruit: Apple</a:t>
            </a:r>
          </a:p>
          <a:p>
            <a:pPr marL="1371600" lvl="3" indent="0">
              <a:buNone/>
            </a:pPr>
            <a:r>
              <a:rPr lang="en-IN" dirty="0"/>
              <a:t>Vegetable: Carrot</a:t>
            </a:r>
          </a:p>
          <a:p>
            <a:pPr marL="1371600" lvl="3" indent="0">
              <a:buNone/>
            </a:pPr>
            <a:r>
              <a:rPr lang="en-IN" dirty="0"/>
              <a:t>Liquid: Water</a:t>
            </a:r>
            <a:br>
              <a:rPr lang="en-IN" dirty="0"/>
            </a:br>
            <a:r>
              <a:rPr lang="en-IN" dirty="0"/>
              <a:t>Meat: Chicken</a:t>
            </a:r>
          </a:p>
          <a:p>
            <a:pPr marL="0" indent="0">
              <a:buNone/>
            </a:pPr>
            <a:endParaRPr lang="en-IN" dirty="0"/>
          </a:p>
        </p:txBody>
      </p:sp>
    </p:spTree>
    <p:extLst>
      <p:ext uri="{BB962C8B-B14F-4D97-AF65-F5344CB8AC3E}">
        <p14:creationId xmlns:p14="http://schemas.microsoft.com/office/powerpoint/2010/main" val="25377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F12C-8263-A9CA-1AEA-BC3D989AC83F}"/>
              </a:ext>
            </a:extLst>
          </p:cNvPr>
          <p:cNvSpPr>
            <a:spLocks noGrp="1"/>
          </p:cNvSpPr>
          <p:nvPr>
            <p:ph type="title"/>
          </p:nvPr>
        </p:nvSpPr>
        <p:spPr/>
        <p:txBody>
          <a:bodyPr/>
          <a:lstStyle/>
          <a:p>
            <a:r>
              <a:rPr lang="en-IN" dirty="0"/>
              <a:t>Array/Lists</a:t>
            </a:r>
          </a:p>
        </p:txBody>
      </p:sp>
      <p:sp>
        <p:nvSpPr>
          <p:cNvPr id="3" name="Content Placeholder 2">
            <a:extLst>
              <a:ext uri="{FF2B5EF4-FFF2-40B4-BE49-F238E27FC236}">
                <a16:creationId xmlns:a16="http://schemas.microsoft.com/office/drawing/2014/main" id="{4DBA8295-59BE-A972-F084-44FB8F5DB6DE}"/>
              </a:ext>
            </a:extLst>
          </p:cNvPr>
          <p:cNvSpPr>
            <a:spLocks noGrp="1"/>
          </p:cNvSpPr>
          <p:nvPr>
            <p:ph idx="1"/>
          </p:nvPr>
        </p:nvSpPr>
        <p:spPr/>
        <p:txBody>
          <a:bodyPr/>
          <a:lstStyle/>
          <a:p>
            <a:pPr marL="457200" lvl="1" indent="0">
              <a:buNone/>
            </a:pPr>
            <a:r>
              <a:rPr lang="en-IN" dirty="0"/>
              <a:t>Fruits:</a:t>
            </a:r>
          </a:p>
          <a:p>
            <a:pPr lvl="1">
              <a:buFontTx/>
              <a:buChar char="-"/>
            </a:pPr>
            <a:r>
              <a:rPr lang="en-IN" dirty="0"/>
              <a:t> Orange</a:t>
            </a:r>
          </a:p>
          <a:p>
            <a:pPr lvl="1">
              <a:buFontTx/>
              <a:buChar char="-"/>
            </a:pPr>
            <a:r>
              <a:rPr lang="en-IN" dirty="0"/>
              <a:t> Apple</a:t>
            </a:r>
          </a:p>
          <a:p>
            <a:pPr lvl="1">
              <a:buFontTx/>
              <a:buChar char="-"/>
            </a:pPr>
            <a:r>
              <a:rPr lang="en-IN" dirty="0"/>
              <a:t> Banana</a:t>
            </a:r>
          </a:p>
        </p:txBody>
      </p:sp>
    </p:spTree>
    <p:extLst>
      <p:ext uri="{BB962C8B-B14F-4D97-AF65-F5344CB8AC3E}">
        <p14:creationId xmlns:p14="http://schemas.microsoft.com/office/powerpoint/2010/main" val="221986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AAE0-398E-9A52-7B4D-FCCAB7A6EBBB}"/>
              </a:ext>
            </a:extLst>
          </p:cNvPr>
          <p:cNvSpPr>
            <a:spLocks noGrp="1"/>
          </p:cNvSpPr>
          <p:nvPr>
            <p:ph type="title"/>
          </p:nvPr>
        </p:nvSpPr>
        <p:spPr/>
        <p:txBody>
          <a:bodyPr/>
          <a:lstStyle/>
          <a:p>
            <a:r>
              <a:rPr lang="en-IN" dirty="0"/>
              <a:t>Dictionary/Map</a:t>
            </a:r>
          </a:p>
        </p:txBody>
      </p:sp>
      <p:sp>
        <p:nvSpPr>
          <p:cNvPr id="3" name="Content Placeholder 2">
            <a:extLst>
              <a:ext uri="{FF2B5EF4-FFF2-40B4-BE49-F238E27FC236}">
                <a16:creationId xmlns:a16="http://schemas.microsoft.com/office/drawing/2014/main" id="{CE99E2FB-1982-1AB2-7A31-E3056A795CB3}"/>
              </a:ext>
            </a:extLst>
          </p:cNvPr>
          <p:cNvSpPr>
            <a:spLocks noGrp="1"/>
          </p:cNvSpPr>
          <p:nvPr>
            <p:ph idx="1"/>
          </p:nvPr>
        </p:nvSpPr>
        <p:spPr/>
        <p:txBody>
          <a:bodyPr/>
          <a:lstStyle/>
          <a:p>
            <a:pPr lvl="2"/>
            <a:endParaRPr lang="en-IN" dirty="0"/>
          </a:p>
          <a:p>
            <a:pPr marL="914400" lvl="2" indent="0">
              <a:buNone/>
            </a:pPr>
            <a:r>
              <a:rPr lang="en-IN" dirty="0"/>
              <a:t>Banana:</a:t>
            </a:r>
          </a:p>
          <a:p>
            <a:pPr marL="914400" lvl="2" indent="0">
              <a:buNone/>
            </a:pPr>
            <a:r>
              <a:rPr lang="en-IN" dirty="0"/>
              <a:t>   - Calories: 105</a:t>
            </a:r>
          </a:p>
          <a:p>
            <a:pPr marL="914400" lvl="2" indent="0">
              <a:buNone/>
            </a:pPr>
            <a:r>
              <a:rPr lang="en-IN" dirty="0"/>
              <a:t>      name: vamshi</a:t>
            </a:r>
          </a:p>
          <a:p>
            <a:pPr marL="914400" lvl="2" indent="0">
              <a:buNone/>
            </a:pPr>
            <a:r>
              <a:rPr lang="en-IN" dirty="0"/>
              <a:t>   Fat : 0.4g</a:t>
            </a:r>
          </a:p>
          <a:p>
            <a:pPr marL="914400" lvl="2" indent="0">
              <a:buNone/>
            </a:pPr>
            <a:r>
              <a:rPr lang="en-IN" dirty="0"/>
              <a:t>   Carbs: 27g</a:t>
            </a:r>
          </a:p>
          <a:p>
            <a:pPr marL="914400" lvl="2" indent="0">
              <a:buNone/>
            </a:pPr>
            <a:endParaRPr lang="en-IN" dirty="0"/>
          </a:p>
          <a:p>
            <a:pPr marL="914400" lvl="2" indent="0">
              <a:buNone/>
            </a:pPr>
            <a:r>
              <a:rPr lang="en-IN" dirty="0"/>
              <a:t>Grapes:</a:t>
            </a:r>
          </a:p>
          <a:p>
            <a:pPr marL="914400" lvl="2" indent="0">
              <a:buNone/>
            </a:pPr>
            <a:r>
              <a:rPr lang="en-IN" dirty="0"/>
              <a:t>   Calories: 62</a:t>
            </a:r>
          </a:p>
          <a:p>
            <a:pPr marL="914400" lvl="2" indent="0">
              <a:buNone/>
            </a:pPr>
            <a:r>
              <a:rPr lang="en-IN" dirty="0"/>
              <a:t>   Fat: 0.3g</a:t>
            </a:r>
          </a:p>
          <a:p>
            <a:pPr marL="914400" lvl="2" indent="0">
              <a:buNone/>
            </a:pPr>
            <a:r>
              <a:rPr lang="en-IN" dirty="0"/>
              <a:t>   Carbs: 16g</a:t>
            </a:r>
          </a:p>
          <a:p>
            <a:pPr marL="914400" lvl="2" indent="0">
              <a:buNone/>
            </a:pPr>
            <a:endParaRPr lang="en-IN" dirty="0"/>
          </a:p>
        </p:txBody>
      </p:sp>
    </p:spTree>
    <p:extLst>
      <p:ext uri="{BB962C8B-B14F-4D97-AF65-F5344CB8AC3E}">
        <p14:creationId xmlns:p14="http://schemas.microsoft.com/office/powerpoint/2010/main" val="393514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B6CA3E-D14F-F9E8-3D0A-24EDBE170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667" y="3205318"/>
            <a:ext cx="8442556" cy="2387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3E3408-2244-F492-A975-E764C8362A71}"/>
              </a:ext>
            </a:extLst>
          </p:cNvPr>
          <p:cNvSpPr txBox="1"/>
          <p:nvPr/>
        </p:nvSpPr>
        <p:spPr>
          <a:xfrm>
            <a:off x="2116667" y="1017601"/>
            <a:ext cx="8043333" cy="830997"/>
          </a:xfrm>
          <a:prstGeom prst="rect">
            <a:avLst/>
          </a:prstGeom>
          <a:noFill/>
        </p:spPr>
        <p:txBody>
          <a:bodyPr wrap="square">
            <a:spAutoFit/>
          </a:bodyPr>
          <a:lstStyle/>
          <a:p>
            <a:r>
              <a:rPr lang="en-IN" sz="4800" dirty="0">
                <a:latin typeface="+mj-lt"/>
              </a:rPr>
              <a:t>Convert this table into YAML</a:t>
            </a:r>
          </a:p>
        </p:txBody>
      </p:sp>
    </p:spTree>
    <p:extLst>
      <p:ext uri="{BB962C8B-B14F-4D97-AF65-F5344CB8AC3E}">
        <p14:creationId xmlns:p14="http://schemas.microsoft.com/office/powerpoint/2010/main" val="191627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ABBAF5-14D2-0C62-AED2-E83112D85DFC}"/>
              </a:ext>
            </a:extLst>
          </p:cNvPr>
          <p:cNvSpPr txBox="1"/>
          <p:nvPr/>
        </p:nvSpPr>
        <p:spPr>
          <a:xfrm>
            <a:off x="1642532" y="1400370"/>
            <a:ext cx="8703733" cy="3046988"/>
          </a:xfrm>
          <a:prstGeom prst="rect">
            <a:avLst/>
          </a:prstGeom>
          <a:noFill/>
        </p:spPr>
        <p:txBody>
          <a:bodyPr wrap="square">
            <a:spAutoFit/>
          </a:bodyPr>
          <a:lstStyle/>
          <a:p>
            <a:pPr marL="342900" indent="-342900" algn="l">
              <a:buAutoNum type="arabicPeriod"/>
            </a:pPr>
            <a:r>
              <a:rPr lang="en-US" sz="2400" b="1" i="0" u="none" strike="noStrike" dirty="0">
                <a:solidFill>
                  <a:srgbClr val="000000"/>
                </a:solidFill>
                <a:effectLst/>
              </a:rPr>
              <a:t>Amazon Web Services falls into which of the following cloud-computing category?</a:t>
            </a:r>
          </a:p>
          <a:p>
            <a:pPr marL="342900" indent="-342900" algn="l">
              <a:buAutoNum type="arabicPeriod"/>
            </a:pPr>
            <a:endParaRPr lang="en-US" b="1" i="0" u="none" strike="noStrike" dirty="0">
              <a:solidFill>
                <a:srgbClr val="000000"/>
              </a:solidFill>
              <a:effectLst/>
              <a:latin typeface="Roboto" panose="02000000000000000000" pitchFamily="2" charset="0"/>
              <a:hlinkClick r:id="rId2"/>
            </a:endParaRPr>
          </a:p>
          <a:p>
            <a:pPr algn="l">
              <a:buFont typeface="Arial" panose="020B0604020202020204" pitchFamily="34" charset="0"/>
              <a:buChar char="•"/>
            </a:pPr>
            <a:r>
              <a:rPr lang="en-US" b="0" i="0" dirty="0">
                <a:solidFill>
                  <a:srgbClr val="212529"/>
                </a:solidFill>
                <a:effectLst/>
                <a:latin typeface="Roboto" panose="02000000000000000000" pitchFamily="2" charset="0"/>
              </a:rPr>
              <a:t> Platform as a Service</a:t>
            </a:r>
          </a:p>
          <a:p>
            <a:pPr algn="l">
              <a:buFont typeface="Arial" panose="020B0604020202020204" pitchFamily="34" charset="0"/>
              <a:buChar char="•"/>
            </a:pPr>
            <a:endParaRPr lang="en-US" b="0" i="0" dirty="0">
              <a:solidFill>
                <a:srgbClr val="212529"/>
              </a:solidFill>
              <a:effectLst/>
              <a:latin typeface="Roboto" panose="02000000000000000000" pitchFamily="2" charset="0"/>
            </a:endParaRPr>
          </a:p>
          <a:p>
            <a:pPr algn="l">
              <a:buFont typeface="Arial" panose="020B0604020202020204" pitchFamily="34" charset="0"/>
              <a:buChar char="•"/>
            </a:pPr>
            <a:r>
              <a:rPr lang="en-US" b="0" i="0" dirty="0">
                <a:solidFill>
                  <a:srgbClr val="212529"/>
                </a:solidFill>
                <a:effectLst/>
                <a:latin typeface="Roboto" panose="02000000000000000000" pitchFamily="2" charset="0"/>
              </a:rPr>
              <a:t> Software as a Service</a:t>
            </a:r>
          </a:p>
          <a:p>
            <a:pPr algn="l">
              <a:buFont typeface="Arial" panose="020B0604020202020204" pitchFamily="34" charset="0"/>
              <a:buChar char="•"/>
            </a:pPr>
            <a:endParaRPr lang="en-US" b="0" i="0" dirty="0">
              <a:solidFill>
                <a:srgbClr val="212529"/>
              </a:solidFill>
              <a:effectLst/>
              <a:latin typeface="Roboto" panose="02000000000000000000" pitchFamily="2" charset="0"/>
            </a:endParaRPr>
          </a:p>
          <a:p>
            <a:pPr algn="l">
              <a:buFont typeface="Arial" panose="020B0604020202020204" pitchFamily="34" charset="0"/>
              <a:buChar char="•"/>
            </a:pPr>
            <a:r>
              <a:rPr lang="en-US" b="0" i="0" dirty="0">
                <a:solidFill>
                  <a:srgbClr val="212529"/>
                </a:solidFill>
                <a:effectLst/>
                <a:latin typeface="Roboto" panose="02000000000000000000" pitchFamily="2" charset="0"/>
              </a:rPr>
              <a:t> Infrastructure as a Service</a:t>
            </a:r>
          </a:p>
          <a:p>
            <a:pPr algn="l">
              <a:buFont typeface="Arial" panose="020B0604020202020204" pitchFamily="34" charset="0"/>
              <a:buChar char="•"/>
            </a:pPr>
            <a:endParaRPr lang="en-US" b="0" i="0" dirty="0">
              <a:solidFill>
                <a:srgbClr val="212529"/>
              </a:solidFill>
              <a:effectLst/>
              <a:latin typeface="Roboto" panose="02000000000000000000" pitchFamily="2" charset="0"/>
            </a:endParaRPr>
          </a:p>
          <a:p>
            <a:pPr algn="l">
              <a:buFont typeface="Arial" panose="020B0604020202020204" pitchFamily="34" charset="0"/>
              <a:buChar char="•"/>
            </a:pPr>
            <a:r>
              <a:rPr lang="en-US" b="0" i="0" dirty="0">
                <a:solidFill>
                  <a:srgbClr val="212529"/>
                </a:solidFill>
                <a:effectLst/>
                <a:latin typeface="Roboto" panose="02000000000000000000" pitchFamily="2" charset="0"/>
              </a:rPr>
              <a:t> Back-end as a Service</a:t>
            </a:r>
          </a:p>
        </p:txBody>
      </p:sp>
    </p:spTree>
    <p:extLst>
      <p:ext uri="{BB962C8B-B14F-4D97-AF65-F5344CB8AC3E}">
        <p14:creationId xmlns:p14="http://schemas.microsoft.com/office/powerpoint/2010/main" val="188763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555</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PS TT Commons Roman</vt:lpstr>
      <vt:lpstr>PT Sans</vt:lpstr>
      <vt:lpstr>Roboto</vt:lpstr>
      <vt:lpstr>Office Theme</vt:lpstr>
      <vt:lpstr>Introduction to YAML</vt:lpstr>
      <vt:lpstr>PowerPoint Presentation</vt:lpstr>
      <vt:lpstr>Data types in YAML</vt:lpstr>
      <vt:lpstr>Sample YAML file</vt:lpstr>
      <vt:lpstr>PowerPoint Presentation</vt:lpstr>
      <vt:lpstr>Array/Lists</vt:lpstr>
      <vt:lpstr>Dictionary/Map</vt:lpstr>
      <vt:lpstr>PowerPoint Presentation</vt:lpstr>
      <vt:lpstr>PowerPoint Presentation</vt:lpstr>
      <vt:lpstr>PowerPoint Presentation</vt:lpstr>
      <vt:lpstr>PowerPoint Presentation</vt:lpstr>
      <vt:lpstr>PowerPoint Presentation</vt:lpstr>
      <vt:lpstr>PowerPoint Presentation</vt:lpstr>
      <vt:lpstr>AWS exam details</vt:lpstr>
      <vt:lpstr>CKAD exam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YAML</dc:title>
  <dc:creator>vamshi krishna gundu</dc:creator>
  <cp:lastModifiedBy>vamshi krishna gundu</cp:lastModifiedBy>
  <cp:revision>39</cp:revision>
  <dcterms:created xsi:type="dcterms:W3CDTF">2022-06-07T17:35:12Z</dcterms:created>
  <dcterms:modified xsi:type="dcterms:W3CDTF">2022-06-09T07:15:23Z</dcterms:modified>
</cp:coreProperties>
</file>