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8288000" cy="10287000"/>
  <p:notesSz cx="6858000" cy="9144000"/>
  <p:embeddedFontLst>
    <p:embeddedFont>
      <p:font typeface="Century Gothic Paneuropean Bold" charset="1" panose="020B0702020202020204"/>
      <p:regular r:id="rId61"/>
    </p:embeddedFont>
    <p:embeddedFont>
      <p:font typeface="Canva Sans" charset="1" panose="020B0503030501040103"/>
      <p:regular r:id="rId62"/>
    </p:embeddedFont>
    <p:embeddedFont>
      <p:font typeface="Cinzel Bold" charset="1" panose="00000800000000000000"/>
      <p:regular r:id="rId63"/>
    </p:embeddedFont>
    <p:embeddedFont>
      <p:font typeface="Canva Sans Bold" charset="1" panose="020B0803030501040103"/>
      <p:regular r:id="rId64"/>
    </p:embeddedFont>
    <p:embeddedFont>
      <p:font typeface="Open Sans Bold" charset="1" panose="020B0806030504020204"/>
      <p:regular r:id="rId65"/>
    </p:embeddedFont>
    <p:embeddedFont>
      <p:font typeface="Open Sans" charset="1" panose="020B0606030504020204"/>
      <p:regular r:id="rId66"/>
    </p:embeddedFont>
    <p:embeddedFont>
      <p:font typeface="Arimo" charset="1" panose="020B0604020202020204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fonts/font61.fntdata" Type="http://schemas.openxmlformats.org/officeDocument/2006/relationships/font"/><Relationship Id="rId62" Target="fonts/font62.fntdata" Type="http://schemas.openxmlformats.org/officeDocument/2006/relationships/font"/><Relationship Id="rId63" Target="fonts/font63.fntdata" Type="http://schemas.openxmlformats.org/officeDocument/2006/relationships/font"/><Relationship Id="rId64" Target="fonts/font64.fntdata" Type="http://schemas.openxmlformats.org/officeDocument/2006/relationships/font"/><Relationship Id="rId65" Target="fonts/font65.fntdata" Type="http://schemas.openxmlformats.org/officeDocument/2006/relationships/font"/><Relationship Id="rId66" Target="fonts/font66.fntdata" Type="http://schemas.openxmlformats.org/officeDocument/2006/relationships/font"/><Relationship Id="rId67" Target="fonts/font67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jpe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png" Type="http://schemas.openxmlformats.org/officeDocument/2006/relationships/image"/><Relationship Id="rId4" Target="../media/image68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72.png" Type="http://schemas.openxmlformats.org/officeDocument/2006/relationships/image"/><Relationship Id="rId4" Target="../media/image7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4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9.png" Type="http://schemas.openxmlformats.org/officeDocument/2006/relationships/image"/><Relationship Id="rId3" Target="../media/image80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1.png" Type="http://schemas.openxmlformats.org/officeDocument/2006/relationships/image"/><Relationship Id="rId3" Target="../media/image82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3.png" Type="http://schemas.openxmlformats.org/officeDocument/2006/relationships/image"/><Relationship Id="rId3" Target="../media/image84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rchive.ics.uci.edu/dataset/597/productivity+prediction+of+garment+employee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00213" y="2678842"/>
            <a:ext cx="7343787" cy="4112521"/>
          </a:xfrm>
          <a:custGeom>
            <a:avLst/>
            <a:gdLst/>
            <a:ahLst/>
            <a:cxnLst/>
            <a:rect r="r" b="b" t="t" l="l"/>
            <a:pathLst>
              <a:path h="4112521" w="7343787">
                <a:moveTo>
                  <a:pt x="0" y="0"/>
                </a:moveTo>
                <a:lnTo>
                  <a:pt x="7343787" y="0"/>
                </a:lnTo>
                <a:lnTo>
                  <a:pt x="7343787" y="4112521"/>
                </a:lnTo>
                <a:lnTo>
                  <a:pt x="0" y="4112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1906" y="383897"/>
            <a:ext cx="14084189" cy="190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ANALYSIS ON</a:t>
            </a:r>
          </a:p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GARMENT WORKER'S PRODUCTIVITY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67736">
            <a:off x="10213675" y="2659271"/>
            <a:ext cx="5932861" cy="4074042"/>
          </a:xfrm>
          <a:custGeom>
            <a:avLst/>
            <a:gdLst/>
            <a:ahLst/>
            <a:cxnLst/>
            <a:rect r="r" b="b" t="t" l="l"/>
            <a:pathLst>
              <a:path h="4074042" w="5932861">
                <a:moveTo>
                  <a:pt x="0" y="0"/>
                </a:moveTo>
                <a:lnTo>
                  <a:pt x="5932861" y="0"/>
                </a:lnTo>
                <a:lnTo>
                  <a:pt x="5932861" y="4074041"/>
                </a:lnTo>
                <a:lnTo>
                  <a:pt x="0" y="4074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15" r="-13413" b="-628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181427" y="7559774"/>
            <a:ext cx="407787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- 3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47322" y="6986937"/>
            <a:ext cx="6011978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Presented by: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47676" y="8132544"/>
            <a:ext cx="653811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BHAVANS VIVEKANANDA COLLEGE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4932" y="8662758"/>
            <a:ext cx="573086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members: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37134" y="9302270"/>
            <a:ext cx="96011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SRAVAN KUMAR  / VAMSHI / SRI  VANI  / NITHIN CHANDRA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56212" y="165140"/>
            <a:ext cx="3434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35978" y="4091499"/>
            <a:ext cx="6489670" cy="5068124"/>
          </a:xfrm>
          <a:custGeom>
            <a:avLst/>
            <a:gdLst/>
            <a:ahLst/>
            <a:cxnLst/>
            <a:rect r="r" b="b" t="t" l="l"/>
            <a:pathLst>
              <a:path h="5068124" w="6489670">
                <a:moveTo>
                  <a:pt x="0" y="0"/>
                </a:moveTo>
                <a:lnTo>
                  <a:pt x="6489670" y="0"/>
                </a:lnTo>
                <a:lnTo>
                  <a:pt x="6489670" y="5068124"/>
                </a:lnTo>
                <a:lnTo>
                  <a:pt x="0" y="506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" r="0" b="-140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4091499"/>
            <a:ext cx="6981903" cy="5012395"/>
          </a:xfrm>
          <a:custGeom>
            <a:avLst/>
            <a:gdLst/>
            <a:ahLst/>
            <a:cxnLst/>
            <a:rect r="r" b="b" t="t" l="l"/>
            <a:pathLst>
              <a:path h="5012395" w="6981903">
                <a:moveTo>
                  <a:pt x="0" y="0"/>
                </a:moveTo>
                <a:lnTo>
                  <a:pt x="6981903" y="0"/>
                </a:lnTo>
                <a:lnTo>
                  <a:pt x="6981903" y="5012396"/>
                </a:lnTo>
                <a:lnTo>
                  <a:pt x="0" y="5012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97898" y="393422"/>
            <a:ext cx="6003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97898" y="1223368"/>
            <a:ext cx="13055501" cy="222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garment workers' productivity dataset is a detailed collection of </a:t>
            </a:r>
          </a:p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production-related data from a garment factory</a:t>
            </a:r>
          </a:p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is used for regression analysis because the target variable, </a:t>
            </a:r>
          </a:p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actual_productivity, is a continuous numeric variable.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53049" y="165140"/>
            <a:ext cx="6466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9057" y="22252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5" y="0"/>
                </a:lnTo>
                <a:lnTo>
                  <a:pt x="5522335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79696" y="2858653"/>
            <a:ext cx="801255" cy="5778062"/>
          </a:xfrm>
          <a:custGeom>
            <a:avLst/>
            <a:gdLst/>
            <a:ahLst/>
            <a:cxnLst/>
            <a:rect r="r" b="b" t="t" l="l"/>
            <a:pathLst>
              <a:path h="5778062" w="801255">
                <a:moveTo>
                  <a:pt x="0" y="0"/>
                </a:moveTo>
                <a:lnTo>
                  <a:pt x="801254" y="0"/>
                </a:lnTo>
                <a:lnTo>
                  <a:pt x="801254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49632" y="2858653"/>
            <a:ext cx="1070852" cy="5764372"/>
          </a:xfrm>
          <a:custGeom>
            <a:avLst/>
            <a:gdLst/>
            <a:ahLst/>
            <a:cxnLst/>
            <a:rect r="r" b="b" t="t" l="l"/>
            <a:pathLst>
              <a:path h="5764372" w="1070852">
                <a:moveTo>
                  <a:pt x="0" y="0"/>
                </a:moveTo>
                <a:lnTo>
                  <a:pt x="1070852" y="0"/>
                </a:lnTo>
                <a:lnTo>
                  <a:pt x="107085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089136" y="4636537"/>
            <a:ext cx="6050524" cy="2222294"/>
            <a:chOff x="0" y="0"/>
            <a:chExt cx="1593554" cy="5852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3554" cy="585296"/>
            </a:xfrm>
            <a:custGeom>
              <a:avLst/>
              <a:gdLst/>
              <a:ahLst/>
              <a:cxnLst/>
              <a:rect r="r" b="b" t="t" l="l"/>
              <a:pathLst>
                <a:path h="585296" w="1593554">
                  <a:moveTo>
                    <a:pt x="1593554" y="292648"/>
                  </a:moveTo>
                  <a:lnTo>
                    <a:pt x="1187154" y="0"/>
                  </a:lnTo>
                  <a:lnTo>
                    <a:pt x="1187154" y="203200"/>
                  </a:lnTo>
                  <a:lnTo>
                    <a:pt x="0" y="203200"/>
                  </a:lnTo>
                  <a:lnTo>
                    <a:pt x="0" y="382096"/>
                  </a:lnTo>
                  <a:lnTo>
                    <a:pt x="1187154" y="382096"/>
                  </a:lnTo>
                  <a:lnTo>
                    <a:pt x="1187154" y="585296"/>
                  </a:lnTo>
                  <a:lnTo>
                    <a:pt x="1593554" y="292648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1491954" cy="216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Categorical to Binary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63523" y="1179031"/>
            <a:ext cx="6650875" cy="1045011"/>
          </a:xfrm>
          <a:custGeom>
            <a:avLst/>
            <a:gdLst/>
            <a:ahLst/>
            <a:cxnLst/>
            <a:rect r="r" b="b" t="t" l="l"/>
            <a:pathLst>
              <a:path h="1045011" w="6650875">
                <a:moveTo>
                  <a:pt x="0" y="0"/>
                </a:moveTo>
                <a:lnTo>
                  <a:pt x="6650875" y="0"/>
                </a:lnTo>
                <a:lnTo>
                  <a:pt x="6650875" y="1045011"/>
                </a:lnTo>
                <a:lnTo>
                  <a:pt x="0" y="1045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73235" y="257584"/>
            <a:ext cx="3214177" cy="6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37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73235" y="1634861"/>
            <a:ext cx="5683545" cy="55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1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the ‘day’ column: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0163" y="3211067"/>
            <a:ext cx="6708469" cy="107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7"/>
              </a:lnSpc>
            </a:pPr>
            <a:r>
              <a:rPr lang="en-US" sz="2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we converted the day column into binary values</a:t>
            </a:r>
          </a:p>
          <a:p>
            <a:pPr algn="ctr">
              <a:lnSpc>
                <a:spcPts val="2877"/>
              </a:lnSpc>
            </a:pPr>
            <a:r>
              <a:rPr lang="en-US" sz="2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Monday - Friday as 0</a:t>
            </a:r>
          </a:p>
          <a:p>
            <a:pPr algn="ctr">
              <a:lnSpc>
                <a:spcPts val="2877"/>
              </a:lnSpc>
            </a:pPr>
            <a:r>
              <a:rPr lang="en-US" sz="2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Saturday and Sunday as 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2475" y="1406666"/>
            <a:ext cx="2236881" cy="29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26421" y="155845"/>
            <a:ext cx="5732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15486" y="59566"/>
            <a:ext cx="6650875" cy="1045011"/>
          </a:xfrm>
          <a:custGeom>
            <a:avLst/>
            <a:gdLst/>
            <a:ahLst/>
            <a:cxnLst/>
            <a:rect r="r" b="b" t="t" l="l"/>
            <a:pathLst>
              <a:path h="1045011" w="6650875">
                <a:moveTo>
                  <a:pt x="0" y="0"/>
                </a:moveTo>
                <a:lnTo>
                  <a:pt x="6650875" y="0"/>
                </a:lnTo>
                <a:lnTo>
                  <a:pt x="6650875" y="1045011"/>
                </a:lnTo>
                <a:lnTo>
                  <a:pt x="0" y="1045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01138" y="2698950"/>
            <a:ext cx="2620950" cy="6514572"/>
          </a:xfrm>
          <a:custGeom>
            <a:avLst/>
            <a:gdLst/>
            <a:ahLst/>
            <a:cxnLst/>
            <a:rect r="r" b="b" t="t" l="l"/>
            <a:pathLst>
              <a:path h="6514572" w="2620950">
                <a:moveTo>
                  <a:pt x="0" y="0"/>
                </a:moveTo>
                <a:lnTo>
                  <a:pt x="2620950" y="0"/>
                </a:lnTo>
                <a:lnTo>
                  <a:pt x="2620950" y="6514572"/>
                </a:lnTo>
                <a:lnTo>
                  <a:pt x="0" y="6514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34509" y="2698950"/>
            <a:ext cx="2602820" cy="6514572"/>
          </a:xfrm>
          <a:custGeom>
            <a:avLst/>
            <a:gdLst/>
            <a:ahLst/>
            <a:cxnLst/>
            <a:rect r="r" b="b" t="t" l="l"/>
            <a:pathLst>
              <a:path h="6514572" w="2602820">
                <a:moveTo>
                  <a:pt x="0" y="0"/>
                </a:moveTo>
                <a:lnTo>
                  <a:pt x="2602820" y="0"/>
                </a:lnTo>
                <a:lnTo>
                  <a:pt x="2602820" y="6514572"/>
                </a:lnTo>
                <a:lnTo>
                  <a:pt x="0" y="6514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391578" y="4913800"/>
            <a:ext cx="6773441" cy="2084871"/>
            <a:chOff x="0" y="0"/>
            <a:chExt cx="1783952" cy="5491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83952" cy="549102"/>
            </a:xfrm>
            <a:custGeom>
              <a:avLst/>
              <a:gdLst/>
              <a:ahLst/>
              <a:cxnLst/>
              <a:rect r="r" b="b" t="t" l="l"/>
              <a:pathLst>
                <a:path h="549102" w="1783952">
                  <a:moveTo>
                    <a:pt x="1783952" y="274551"/>
                  </a:moveTo>
                  <a:lnTo>
                    <a:pt x="1377552" y="0"/>
                  </a:lnTo>
                  <a:lnTo>
                    <a:pt x="1377552" y="203200"/>
                  </a:lnTo>
                  <a:lnTo>
                    <a:pt x="0" y="203200"/>
                  </a:lnTo>
                  <a:lnTo>
                    <a:pt x="0" y="345902"/>
                  </a:lnTo>
                  <a:lnTo>
                    <a:pt x="1377552" y="345902"/>
                  </a:lnTo>
                  <a:lnTo>
                    <a:pt x="1377552" y="549102"/>
                  </a:lnTo>
                  <a:lnTo>
                    <a:pt x="1783952" y="274551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1682352" cy="180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14249" y="524921"/>
            <a:ext cx="4614013" cy="50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29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Checking For Null Values: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96132" y="129036"/>
            <a:ext cx="183989" cy="45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77160" y="1274565"/>
            <a:ext cx="14643965" cy="83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we check for any null values in the dataset and replace them using mean , median or mode or remove the column if necessary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47982" y="3208928"/>
            <a:ext cx="5036757" cy="132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5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we removed the ‘wip’ column since the Null values are more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19277" y="1681"/>
            <a:ext cx="5803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46469" y="266943"/>
            <a:ext cx="6650875" cy="1045011"/>
          </a:xfrm>
          <a:custGeom>
            <a:avLst/>
            <a:gdLst/>
            <a:ahLst/>
            <a:cxnLst/>
            <a:rect r="r" b="b" t="t" l="l"/>
            <a:pathLst>
              <a:path h="1045011" w="6650875">
                <a:moveTo>
                  <a:pt x="0" y="0"/>
                </a:moveTo>
                <a:lnTo>
                  <a:pt x="6650876" y="0"/>
                </a:lnTo>
                <a:lnTo>
                  <a:pt x="6650876" y="1045011"/>
                </a:lnTo>
                <a:lnTo>
                  <a:pt x="0" y="1045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427649" y="3591441"/>
          <a:ext cx="7245571" cy="5555394"/>
        </p:xfrm>
        <a:graphic>
          <a:graphicData uri="http://schemas.openxmlformats.org/drawingml/2006/table">
            <a:tbl>
              <a:tblPr/>
              <a:tblGrid>
                <a:gridCol w="3541091"/>
                <a:gridCol w="3704480"/>
              </a:tblGrid>
              <a:tr h="886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Original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Renamed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</a:tr>
              <a:tr h="886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F1F1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       </a:t>
                      </a:r>
                      <a:r>
                        <a:rPr lang="en-US" sz="1500">
                          <a:solidFill>
                            <a:srgbClr val="1F1F1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quarter_Quarter1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</a:tr>
              <a:tr h="886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quarter_Quarter2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</a:tr>
              <a:tr h="886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quarter_Quarter3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</a:tr>
              <a:tr h="10048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quarter_Quarter4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</a:tr>
              <a:tr h="10048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quarter_Quarter5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0051597" y="3591441"/>
          <a:ext cx="6366331" cy="3038475"/>
        </p:xfrm>
        <a:graphic>
          <a:graphicData uri="http://schemas.openxmlformats.org/drawingml/2006/table">
            <a:tbl>
              <a:tblPr/>
              <a:tblGrid>
                <a:gridCol w="3166297"/>
                <a:gridCol w="3200034"/>
              </a:tblGrid>
              <a:tr h="1012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Original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Renamed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</a:tr>
              <a:tr h="1012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department_finishing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  <a:tr h="1012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department_sweing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2542685" y="732299"/>
            <a:ext cx="5486665" cy="53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14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Assigning Dummy Variables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6143" y="456836"/>
            <a:ext cx="1974854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0"/>
              </a:lnSpc>
            </a:pPr>
            <a:r>
              <a:rPr lang="en-US" sz="18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9057" y="1622148"/>
            <a:ext cx="14691814" cy="161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3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 To perform dummy variable encoding we divided the data into two sets  continuous and categorical       data</a:t>
            </a:r>
          </a:p>
          <a:p>
            <a:pPr algn="l">
              <a:lnSpc>
                <a:spcPts val="3297"/>
              </a:lnSpc>
            </a:pPr>
            <a:r>
              <a:rPr lang="en-US" sz="23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 The categorical variables are encoded into continuous variablesusing the dummy variables</a:t>
            </a:r>
          </a:p>
          <a:p>
            <a:pPr algn="l">
              <a:lnSpc>
                <a:spcPts val="3297"/>
              </a:lnSpc>
            </a:pPr>
            <a:r>
              <a:rPr lang="en-US" sz="23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 Remaining  the columns 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05784" y="165140"/>
            <a:ext cx="5938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51565" y="3085173"/>
            <a:ext cx="975044" cy="5890335"/>
          </a:xfrm>
          <a:custGeom>
            <a:avLst/>
            <a:gdLst/>
            <a:ahLst/>
            <a:cxnLst/>
            <a:rect r="r" b="b" t="t" l="l"/>
            <a:pathLst>
              <a:path h="5890335" w="975044">
                <a:moveTo>
                  <a:pt x="0" y="0"/>
                </a:moveTo>
                <a:lnTo>
                  <a:pt x="975044" y="0"/>
                </a:lnTo>
                <a:lnTo>
                  <a:pt x="975044" y="5890334"/>
                </a:lnTo>
                <a:lnTo>
                  <a:pt x="0" y="589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49440" y="3164512"/>
            <a:ext cx="4990422" cy="5890335"/>
          </a:xfrm>
          <a:custGeom>
            <a:avLst/>
            <a:gdLst/>
            <a:ahLst/>
            <a:cxnLst/>
            <a:rect r="r" b="b" t="t" l="l"/>
            <a:pathLst>
              <a:path h="5890335" w="4990422">
                <a:moveTo>
                  <a:pt x="0" y="0"/>
                </a:moveTo>
                <a:lnTo>
                  <a:pt x="4990422" y="0"/>
                </a:lnTo>
                <a:lnTo>
                  <a:pt x="4990422" y="5890334"/>
                </a:lnTo>
                <a:lnTo>
                  <a:pt x="0" y="589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77221" y="3085173"/>
            <a:ext cx="4882079" cy="5890335"/>
          </a:xfrm>
          <a:custGeom>
            <a:avLst/>
            <a:gdLst/>
            <a:ahLst/>
            <a:cxnLst/>
            <a:rect r="r" b="b" t="t" l="l"/>
            <a:pathLst>
              <a:path h="5890335" w="4882079">
                <a:moveTo>
                  <a:pt x="0" y="0"/>
                </a:moveTo>
                <a:lnTo>
                  <a:pt x="4882079" y="0"/>
                </a:lnTo>
                <a:lnTo>
                  <a:pt x="4882079" y="5890334"/>
                </a:lnTo>
                <a:lnTo>
                  <a:pt x="0" y="589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879906" y="5503243"/>
            <a:ext cx="2369534" cy="1054194"/>
            <a:chOff x="0" y="0"/>
            <a:chExt cx="1118650" cy="4976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18650" cy="497682"/>
            </a:xfrm>
            <a:custGeom>
              <a:avLst/>
              <a:gdLst/>
              <a:ahLst/>
              <a:cxnLst/>
              <a:rect r="r" b="b" t="t" l="l"/>
              <a:pathLst>
                <a:path h="497682" w="1118650">
                  <a:moveTo>
                    <a:pt x="1118650" y="248841"/>
                  </a:moveTo>
                  <a:lnTo>
                    <a:pt x="712250" y="0"/>
                  </a:lnTo>
                  <a:lnTo>
                    <a:pt x="712250" y="203200"/>
                  </a:lnTo>
                  <a:lnTo>
                    <a:pt x="0" y="203200"/>
                  </a:lnTo>
                  <a:lnTo>
                    <a:pt x="0" y="294482"/>
                  </a:lnTo>
                  <a:lnTo>
                    <a:pt x="712250" y="294482"/>
                  </a:lnTo>
                  <a:lnTo>
                    <a:pt x="712250" y="497682"/>
                  </a:lnTo>
                  <a:lnTo>
                    <a:pt x="1118650" y="248841"/>
                  </a:lnTo>
                  <a:close/>
                </a:path>
              </a:pathLst>
            </a:custGeom>
            <a:solidFill>
              <a:srgbClr val="CDD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1017050" cy="129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13722" y="512114"/>
            <a:ext cx="12653593" cy="516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</a:pPr>
            <a:r>
              <a:rPr lang="en-US" sz="301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the ‘quarter’ and ‘department’</a:t>
            </a:r>
            <a:r>
              <a:rPr lang="en-US" sz="301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columns into binary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13722" y="1374961"/>
            <a:ext cx="14390087" cy="39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we converted the boolean data which we got after dummy variable encoding , into binary value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92490" y="1909865"/>
            <a:ext cx="2994374" cy="50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</a:pPr>
            <a:r>
              <a:rPr lang="en-US" sz="2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Quarter column: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39862" y="5582582"/>
            <a:ext cx="2137359" cy="1054194"/>
            <a:chOff x="0" y="0"/>
            <a:chExt cx="1009041" cy="4976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9041" cy="497682"/>
            </a:xfrm>
            <a:custGeom>
              <a:avLst/>
              <a:gdLst/>
              <a:ahLst/>
              <a:cxnLst/>
              <a:rect r="r" b="b" t="t" l="l"/>
              <a:pathLst>
                <a:path h="497682" w="1009041">
                  <a:moveTo>
                    <a:pt x="1009041" y="248841"/>
                  </a:moveTo>
                  <a:lnTo>
                    <a:pt x="602641" y="0"/>
                  </a:lnTo>
                  <a:lnTo>
                    <a:pt x="602641" y="203200"/>
                  </a:lnTo>
                  <a:lnTo>
                    <a:pt x="0" y="203200"/>
                  </a:lnTo>
                  <a:lnTo>
                    <a:pt x="0" y="294482"/>
                  </a:lnTo>
                  <a:lnTo>
                    <a:pt x="602641" y="294482"/>
                  </a:lnTo>
                  <a:lnTo>
                    <a:pt x="602641" y="497682"/>
                  </a:lnTo>
                  <a:lnTo>
                    <a:pt x="1009041" y="248841"/>
                  </a:lnTo>
                  <a:close/>
                </a:path>
              </a:pathLst>
            </a:custGeom>
            <a:solidFill>
              <a:srgbClr val="CDD6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65100"/>
              <a:ext cx="907441" cy="129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919824" y="4429756"/>
            <a:ext cx="2289699" cy="62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dummy variables encoding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64610" y="4429756"/>
            <a:ext cx="1887863" cy="61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Boolean to Binary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195018" y="-11126"/>
            <a:ext cx="6046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51924" y="2433585"/>
            <a:ext cx="1372882" cy="6013223"/>
          </a:xfrm>
          <a:custGeom>
            <a:avLst/>
            <a:gdLst/>
            <a:ahLst/>
            <a:cxnLst/>
            <a:rect r="r" b="b" t="t" l="l"/>
            <a:pathLst>
              <a:path h="6013223" w="1372882">
                <a:moveTo>
                  <a:pt x="0" y="0"/>
                </a:moveTo>
                <a:lnTo>
                  <a:pt x="1372882" y="0"/>
                </a:lnTo>
                <a:lnTo>
                  <a:pt x="1372882" y="6013224"/>
                </a:lnTo>
                <a:lnTo>
                  <a:pt x="0" y="6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68586" y="2551377"/>
            <a:ext cx="3041818" cy="6013223"/>
          </a:xfrm>
          <a:custGeom>
            <a:avLst/>
            <a:gdLst/>
            <a:ahLst/>
            <a:cxnLst/>
            <a:rect r="r" b="b" t="t" l="l"/>
            <a:pathLst>
              <a:path h="6013223" w="3041818">
                <a:moveTo>
                  <a:pt x="0" y="0"/>
                </a:moveTo>
                <a:lnTo>
                  <a:pt x="3041818" y="0"/>
                </a:lnTo>
                <a:lnTo>
                  <a:pt x="3041818" y="6013223"/>
                </a:lnTo>
                <a:lnTo>
                  <a:pt x="0" y="6013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81145" y="2551377"/>
            <a:ext cx="3056132" cy="6013223"/>
          </a:xfrm>
          <a:custGeom>
            <a:avLst/>
            <a:gdLst/>
            <a:ahLst/>
            <a:cxnLst/>
            <a:rect r="r" b="b" t="t" l="l"/>
            <a:pathLst>
              <a:path h="6013223" w="3056132">
                <a:moveTo>
                  <a:pt x="0" y="0"/>
                </a:moveTo>
                <a:lnTo>
                  <a:pt x="3056132" y="0"/>
                </a:lnTo>
                <a:lnTo>
                  <a:pt x="3056132" y="6013223"/>
                </a:lnTo>
                <a:lnTo>
                  <a:pt x="0" y="6013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324806" y="4634598"/>
            <a:ext cx="3343780" cy="1453177"/>
            <a:chOff x="0" y="0"/>
            <a:chExt cx="1114405" cy="4843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14405" cy="484311"/>
            </a:xfrm>
            <a:custGeom>
              <a:avLst/>
              <a:gdLst/>
              <a:ahLst/>
              <a:cxnLst/>
              <a:rect r="r" b="b" t="t" l="l"/>
              <a:pathLst>
                <a:path h="484311" w="1114405">
                  <a:moveTo>
                    <a:pt x="1114405" y="242155"/>
                  </a:moveTo>
                  <a:lnTo>
                    <a:pt x="708005" y="0"/>
                  </a:lnTo>
                  <a:lnTo>
                    <a:pt x="708005" y="203200"/>
                  </a:lnTo>
                  <a:lnTo>
                    <a:pt x="0" y="203200"/>
                  </a:lnTo>
                  <a:lnTo>
                    <a:pt x="0" y="281111"/>
                  </a:lnTo>
                  <a:lnTo>
                    <a:pt x="708005" y="281111"/>
                  </a:lnTo>
                  <a:lnTo>
                    <a:pt x="708005" y="484311"/>
                  </a:lnTo>
                  <a:lnTo>
                    <a:pt x="1114405" y="242155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1012805" cy="116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301155" y="971550"/>
            <a:ext cx="3869717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column: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710404" y="4634598"/>
            <a:ext cx="3343780" cy="1453177"/>
            <a:chOff x="0" y="0"/>
            <a:chExt cx="1114405" cy="4843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14405" cy="484311"/>
            </a:xfrm>
            <a:custGeom>
              <a:avLst/>
              <a:gdLst/>
              <a:ahLst/>
              <a:cxnLst/>
              <a:rect r="r" b="b" t="t" l="l"/>
              <a:pathLst>
                <a:path h="484311" w="1114405">
                  <a:moveTo>
                    <a:pt x="1114405" y="242155"/>
                  </a:moveTo>
                  <a:lnTo>
                    <a:pt x="708005" y="0"/>
                  </a:lnTo>
                  <a:lnTo>
                    <a:pt x="708005" y="203200"/>
                  </a:lnTo>
                  <a:lnTo>
                    <a:pt x="0" y="203200"/>
                  </a:lnTo>
                  <a:lnTo>
                    <a:pt x="0" y="281111"/>
                  </a:lnTo>
                  <a:lnTo>
                    <a:pt x="708005" y="281111"/>
                  </a:lnTo>
                  <a:lnTo>
                    <a:pt x="708005" y="484311"/>
                  </a:lnTo>
                  <a:lnTo>
                    <a:pt x="1114405" y="242155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1012805" cy="116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745632" y="3540337"/>
            <a:ext cx="2502128" cy="668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Dummy variables encoding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02489" y="3713128"/>
            <a:ext cx="2086570" cy="322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Boolean to binary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01120" y="165140"/>
            <a:ext cx="5985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8800" y="2915225"/>
            <a:ext cx="7315200" cy="4109812"/>
          </a:xfrm>
          <a:custGeom>
            <a:avLst/>
            <a:gdLst/>
            <a:ahLst/>
            <a:cxnLst/>
            <a:rect r="r" b="b" t="t" l="l"/>
            <a:pathLst>
              <a:path h="4109812" w="7315200">
                <a:moveTo>
                  <a:pt x="0" y="0"/>
                </a:moveTo>
                <a:lnTo>
                  <a:pt x="7315200" y="0"/>
                </a:lnTo>
                <a:lnTo>
                  <a:pt x="7315200" y="4109812"/>
                </a:lnTo>
                <a:lnTo>
                  <a:pt x="0" y="4109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3671" y="2815440"/>
            <a:ext cx="6335958" cy="4309383"/>
          </a:xfrm>
          <a:custGeom>
            <a:avLst/>
            <a:gdLst/>
            <a:ahLst/>
            <a:cxnLst/>
            <a:rect r="r" b="b" t="t" l="l"/>
            <a:pathLst>
              <a:path h="4309383" w="6335958">
                <a:moveTo>
                  <a:pt x="0" y="0"/>
                </a:moveTo>
                <a:lnTo>
                  <a:pt x="6335958" y="0"/>
                </a:lnTo>
                <a:lnTo>
                  <a:pt x="6335958" y="4309383"/>
                </a:lnTo>
                <a:lnTo>
                  <a:pt x="0" y="430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1812" y="4096832"/>
            <a:ext cx="7392188" cy="198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2"/>
              </a:lnSpc>
            </a:pPr>
            <a:r>
              <a:rPr lang="en-US" sz="570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48745" y="448310"/>
            <a:ext cx="6211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4465" y="1894510"/>
            <a:ext cx="11447299" cy="8158982"/>
          </a:xfrm>
          <a:custGeom>
            <a:avLst/>
            <a:gdLst/>
            <a:ahLst/>
            <a:cxnLst/>
            <a:rect r="r" b="b" t="t" l="l"/>
            <a:pathLst>
              <a:path h="8158982" w="11447299">
                <a:moveTo>
                  <a:pt x="0" y="0"/>
                </a:moveTo>
                <a:lnTo>
                  <a:pt x="11447299" y="0"/>
                </a:lnTo>
                <a:lnTo>
                  <a:pt x="11447299" y="8158982"/>
                </a:lnTo>
                <a:lnTo>
                  <a:pt x="0" y="8158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109184" y="271669"/>
            <a:ext cx="11447299" cy="75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sz="436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Scatter plot: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263" y="1001195"/>
            <a:ext cx="14812941" cy="118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7"/>
              </a:lnSpc>
            </a:pPr>
            <a:r>
              <a:rPr lang="en-US" sz="2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 of Standard Minute value(SMV) based on each attribute , SMV as a target variable comparing with each of the columns</a:t>
            </a:r>
          </a:p>
          <a:p>
            <a:pPr algn="ctr">
              <a:lnSpc>
                <a:spcPts val="317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300244"/>
            <a:ext cx="5563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624289" y="2397457"/>
            <a:ext cx="8418674" cy="5929281"/>
          </a:xfrm>
          <a:custGeom>
            <a:avLst/>
            <a:gdLst/>
            <a:ahLst/>
            <a:cxnLst/>
            <a:rect r="r" b="b" t="t" l="l"/>
            <a:pathLst>
              <a:path h="5929281" w="8418674">
                <a:moveTo>
                  <a:pt x="0" y="0"/>
                </a:moveTo>
                <a:lnTo>
                  <a:pt x="8418674" y="0"/>
                </a:lnTo>
                <a:lnTo>
                  <a:pt x="8418674" y="5929280"/>
                </a:lnTo>
                <a:lnTo>
                  <a:pt x="0" y="5929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2786976" y="322326"/>
            <a:ext cx="12749023" cy="706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6"/>
              </a:lnSpc>
            </a:pPr>
            <a:r>
              <a:rPr lang="en-US" sz="40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Scatter plot: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4160" y="1184345"/>
            <a:ext cx="13533358" cy="4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Checking the productivity based on the no of workers and the overtime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95415" y="165140"/>
            <a:ext cx="604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1666" y="1786111"/>
            <a:ext cx="6119113" cy="3558316"/>
          </a:xfrm>
          <a:custGeom>
            <a:avLst/>
            <a:gdLst/>
            <a:ahLst/>
            <a:cxnLst/>
            <a:rect r="r" b="b" t="t" l="l"/>
            <a:pathLst>
              <a:path h="3558316" w="6119113">
                <a:moveTo>
                  <a:pt x="0" y="0"/>
                </a:moveTo>
                <a:lnTo>
                  <a:pt x="6119113" y="0"/>
                </a:lnTo>
                <a:lnTo>
                  <a:pt x="6119113" y="3558316"/>
                </a:lnTo>
                <a:lnTo>
                  <a:pt x="0" y="355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5279" y="1786111"/>
            <a:ext cx="6131940" cy="3591994"/>
          </a:xfrm>
          <a:custGeom>
            <a:avLst/>
            <a:gdLst/>
            <a:ahLst/>
            <a:cxnLst/>
            <a:rect r="r" b="b" t="t" l="l"/>
            <a:pathLst>
              <a:path h="3591994" w="6131940">
                <a:moveTo>
                  <a:pt x="0" y="0"/>
                </a:moveTo>
                <a:lnTo>
                  <a:pt x="6131939" y="0"/>
                </a:lnTo>
                <a:lnTo>
                  <a:pt x="6131939" y="3591994"/>
                </a:lnTo>
                <a:lnTo>
                  <a:pt x="0" y="3591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666" y="5782577"/>
            <a:ext cx="6215077" cy="3640695"/>
          </a:xfrm>
          <a:custGeom>
            <a:avLst/>
            <a:gdLst/>
            <a:ahLst/>
            <a:cxnLst/>
            <a:rect r="r" b="b" t="t" l="l"/>
            <a:pathLst>
              <a:path h="3640695" w="6215077">
                <a:moveTo>
                  <a:pt x="0" y="0"/>
                </a:moveTo>
                <a:lnTo>
                  <a:pt x="6215077" y="0"/>
                </a:lnTo>
                <a:lnTo>
                  <a:pt x="6215077" y="3640695"/>
                </a:lnTo>
                <a:lnTo>
                  <a:pt x="0" y="3640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8182" y="5782577"/>
            <a:ext cx="6517536" cy="3630982"/>
          </a:xfrm>
          <a:custGeom>
            <a:avLst/>
            <a:gdLst/>
            <a:ahLst/>
            <a:cxnLst/>
            <a:rect r="r" b="b" t="t" l="l"/>
            <a:pathLst>
              <a:path h="3630982" w="6517536">
                <a:moveTo>
                  <a:pt x="0" y="0"/>
                </a:moveTo>
                <a:lnTo>
                  <a:pt x="6517536" y="0"/>
                </a:lnTo>
                <a:lnTo>
                  <a:pt x="6517536" y="3630982"/>
                </a:lnTo>
                <a:lnTo>
                  <a:pt x="0" y="36309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837738" y="217273"/>
            <a:ext cx="10242027" cy="60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6"/>
              </a:lnSpc>
            </a:pPr>
            <a:r>
              <a:rPr lang="en-US" sz="35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 Plot: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83101" y="990600"/>
            <a:ext cx="15542539" cy="35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Comparing Actual productivity and targeted productivitywith each of the columns using line plots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239435"/>
            <a:ext cx="6208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16180" y="141605"/>
            <a:ext cx="34556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Abstract: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0729" y="961415"/>
            <a:ext cx="12526541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focuses on analyzing and modeling productivity among garment factory workers using a detailed dataset comprising various production and worker-related metrics.</a:t>
            </a:r>
          </a:p>
          <a:p>
            <a:pPr algn="ctr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study focuses on multiple machine learning algorithms, including: Regression,KNN,SVM,Decision trees, and ensemble algorithms.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16180" y="5926819"/>
            <a:ext cx="35890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Objective: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80729" y="6747239"/>
            <a:ext cx="1185746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primary objective of this project is to analyze and predict the productivity of garment factory workers by examining various production and workforce factors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49068" y="52387"/>
            <a:ext cx="3505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6112" y="2149600"/>
            <a:ext cx="8536100" cy="7447833"/>
          </a:xfrm>
          <a:custGeom>
            <a:avLst/>
            <a:gdLst/>
            <a:ahLst/>
            <a:cxnLst/>
            <a:rect r="r" b="b" t="t" l="l"/>
            <a:pathLst>
              <a:path h="7447833" w="8536100">
                <a:moveTo>
                  <a:pt x="0" y="0"/>
                </a:moveTo>
                <a:lnTo>
                  <a:pt x="8536100" y="0"/>
                </a:lnTo>
                <a:lnTo>
                  <a:pt x="8536100" y="7447833"/>
                </a:lnTo>
                <a:lnTo>
                  <a:pt x="0" y="7447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598746" y="326883"/>
            <a:ext cx="15349715" cy="70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1"/>
              </a:lnSpc>
            </a:pPr>
            <a:r>
              <a:rPr lang="en-US" sz="41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Matrix: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262" y="1177958"/>
            <a:ext cx="15591800" cy="78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</a:pPr>
            <a:r>
              <a:rPr lang="en-US" sz="22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correlation gives the overview of the complete dataset, here  actual productivity have high positive correlation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135502"/>
            <a:ext cx="653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0405" y="1547337"/>
            <a:ext cx="7710963" cy="7710963"/>
          </a:xfrm>
          <a:custGeom>
            <a:avLst/>
            <a:gdLst/>
            <a:ahLst/>
            <a:cxnLst/>
            <a:rect r="r" b="b" t="t" l="l"/>
            <a:pathLst>
              <a:path h="7710963" w="7710963">
                <a:moveTo>
                  <a:pt x="0" y="0"/>
                </a:moveTo>
                <a:lnTo>
                  <a:pt x="7710962" y="0"/>
                </a:lnTo>
                <a:lnTo>
                  <a:pt x="7710962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21452" y="2239095"/>
            <a:ext cx="268865" cy="26886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B82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6605745" y="258168"/>
            <a:ext cx="19325433" cy="77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8"/>
              </a:lnSpc>
            </a:pPr>
            <a:r>
              <a:rPr lang="en-US" sz="443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Pair plot: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55884" y="2151129"/>
            <a:ext cx="5773364" cy="178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scatterplot matrix provides an overview of the relationships between pairs of numerical features in your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5216" y="4491309"/>
            <a:ext cx="7174702" cy="176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shows potential correlations and patterns among variables, such as targeted_productivity, actual_productivity, smv, over_time, and other factors.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29918" y="286743"/>
            <a:ext cx="5803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649541" y="1408603"/>
            <a:ext cx="7147702" cy="6528235"/>
          </a:xfrm>
          <a:custGeom>
            <a:avLst/>
            <a:gdLst/>
            <a:ahLst/>
            <a:cxnLst/>
            <a:rect r="r" b="b" t="t" l="l"/>
            <a:pathLst>
              <a:path h="6528235" w="7147702">
                <a:moveTo>
                  <a:pt x="0" y="0"/>
                </a:moveTo>
                <a:lnTo>
                  <a:pt x="7147702" y="0"/>
                </a:lnTo>
                <a:lnTo>
                  <a:pt x="7147702" y="6528235"/>
                </a:lnTo>
                <a:lnTo>
                  <a:pt x="0" y="6528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359017" y="179839"/>
            <a:ext cx="9083009" cy="55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1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12084" y="179839"/>
            <a:ext cx="5875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392274" y="2060149"/>
            <a:ext cx="8457571" cy="6656534"/>
          </a:xfrm>
          <a:custGeom>
            <a:avLst/>
            <a:gdLst/>
            <a:ahLst/>
            <a:cxnLst/>
            <a:rect r="r" b="b" t="t" l="l"/>
            <a:pathLst>
              <a:path h="6656534" w="8457571">
                <a:moveTo>
                  <a:pt x="0" y="0"/>
                </a:moveTo>
                <a:lnTo>
                  <a:pt x="8457571" y="0"/>
                </a:lnTo>
                <a:lnTo>
                  <a:pt x="8457571" y="6656535"/>
                </a:lnTo>
                <a:lnTo>
                  <a:pt x="0" y="6656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733171" y="421997"/>
            <a:ext cx="10354231" cy="55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1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 plots: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807456" y="1327994"/>
            <a:ext cx="15356498" cy="6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1"/>
              </a:lnSpc>
            </a:pPr>
            <a:r>
              <a:rPr lang="en-US" sz="37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Column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98590" y="150441"/>
            <a:ext cx="6010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066976" y="1967015"/>
            <a:ext cx="9678914" cy="6228666"/>
          </a:xfrm>
          <a:custGeom>
            <a:avLst/>
            <a:gdLst/>
            <a:ahLst/>
            <a:cxnLst/>
            <a:rect r="r" b="b" t="t" l="l"/>
            <a:pathLst>
              <a:path h="6228666" w="9678914">
                <a:moveTo>
                  <a:pt x="0" y="0"/>
                </a:moveTo>
                <a:lnTo>
                  <a:pt x="9678913" y="0"/>
                </a:lnTo>
                <a:lnTo>
                  <a:pt x="9678913" y="6228665"/>
                </a:lnTo>
                <a:lnTo>
                  <a:pt x="0" y="6228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2647755" y="600452"/>
            <a:ext cx="13429461" cy="76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2"/>
              </a:lnSpc>
            </a:pPr>
            <a:r>
              <a:rPr lang="en-US" sz="43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Quarter column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87825" y="115312"/>
            <a:ext cx="6118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67757" y="257202"/>
            <a:ext cx="7609986" cy="1110947"/>
          </a:xfrm>
          <a:custGeom>
            <a:avLst/>
            <a:gdLst/>
            <a:ahLst/>
            <a:cxnLst/>
            <a:rect r="r" b="b" t="t" l="l"/>
            <a:pathLst>
              <a:path h="1110947" w="7609986">
                <a:moveTo>
                  <a:pt x="0" y="0"/>
                </a:moveTo>
                <a:lnTo>
                  <a:pt x="7609986" y="0"/>
                </a:lnTo>
                <a:lnTo>
                  <a:pt x="7609986" y="1110947"/>
                </a:lnTo>
                <a:lnTo>
                  <a:pt x="0" y="1110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79146" y="3085173"/>
            <a:ext cx="2930573" cy="5748971"/>
          </a:xfrm>
          <a:custGeom>
            <a:avLst/>
            <a:gdLst/>
            <a:ahLst/>
            <a:cxnLst/>
            <a:rect r="r" b="b" t="t" l="l"/>
            <a:pathLst>
              <a:path h="5748971" w="2930573">
                <a:moveTo>
                  <a:pt x="0" y="0"/>
                </a:moveTo>
                <a:lnTo>
                  <a:pt x="2930573" y="0"/>
                </a:lnTo>
                <a:lnTo>
                  <a:pt x="2930573" y="5748971"/>
                </a:lnTo>
                <a:lnTo>
                  <a:pt x="0" y="5748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3085173"/>
            <a:ext cx="2979907" cy="5748971"/>
          </a:xfrm>
          <a:custGeom>
            <a:avLst/>
            <a:gdLst/>
            <a:ahLst/>
            <a:cxnLst/>
            <a:rect r="r" b="b" t="t" l="l"/>
            <a:pathLst>
              <a:path h="5748971" w="2979907">
                <a:moveTo>
                  <a:pt x="0" y="0"/>
                </a:moveTo>
                <a:lnTo>
                  <a:pt x="2979907" y="0"/>
                </a:lnTo>
                <a:lnTo>
                  <a:pt x="2979907" y="5748971"/>
                </a:lnTo>
                <a:lnTo>
                  <a:pt x="0" y="5748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252990" y="5143500"/>
            <a:ext cx="3891010" cy="1881537"/>
            <a:chOff x="0" y="0"/>
            <a:chExt cx="1024793" cy="495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4793" cy="495549"/>
            </a:xfrm>
            <a:custGeom>
              <a:avLst/>
              <a:gdLst/>
              <a:ahLst/>
              <a:cxnLst/>
              <a:rect r="r" b="b" t="t" l="l"/>
              <a:pathLst>
                <a:path h="495549" w="1024793">
                  <a:moveTo>
                    <a:pt x="1024793" y="247774"/>
                  </a:moveTo>
                  <a:lnTo>
                    <a:pt x="618393" y="0"/>
                  </a:lnTo>
                  <a:lnTo>
                    <a:pt x="618393" y="203200"/>
                  </a:lnTo>
                  <a:lnTo>
                    <a:pt x="0" y="203200"/>
                  </a:lnTo>
                  <a:lnTo>
                    <a:pt x="0" y="292349"/>
                  </a:lnTo>
                  <a:lnTo>
                    <a:pt x="618393" y="292349"/>
                  </a:lnTo>
                  <a:lnTo>
                    <a:pt x="618393" y="495549"/>
                  </a:lnTo>
                  <a:lnTo>
                    <a:pt x="1024793" y="247774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923193" cy="12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0" y="349250"/>
            <a:ext cx="126357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Multicollinearity Checking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79146" y="1566367"/>
            <a:ext cx="15382472" cy="76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Checking the multicollinearity of the dataset using variance inflation factor . here the columns with high correlation are removed,the columns are :no_of_workers','smv','targeted_productivity','department_sweing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72750" y="3379192"/>
            <a:ext cx="2416185" cy="139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7"/>
              </a:lnSpc>
            </a:pPr>
            <a:r>
              <a:rPr lang="en-US" sz="26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_of_workers column is removed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266782" y="5055105"/>
            <a:ext cx="3891010" cy="1881537"/>
            <a:chOff x="0" y="0"/>
            <a:chExt cx="1024793" cy="4955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4793" cy="495549"/>
            </a:xfrm>
            <a:custGeom>
              <a:avLst/>
              <a:gdLst/>
              <a:ahLst/>
              <a:cxnLst/>
              <a:rect r="r" b="b" t="t" l="l"/>
              <a:pathLst>
                <a:path h="495549" w="1024793">
                  <a:moveTo>
                    <a:pt x="1024793" y="247774"/>
                  </a:moveTo>
                  <a:lnTo>
                    <a:pt x="618393" y="0"/>
                  </a:lnTo>
                  <a:lnTo>
                    <a:pt x="618393" y="203200"/>
                  </a:lnTo>
                  <a:lnTo>
                    <a:pt x="0" y="203200"/>
                  </a:lnTo>
                  <a:lnTo>
                    <a:pt x="0" y="292349"/>
                  </a:lnTo>
                  <a:lnTo>
                    <a:pt x="618393" y="292349"/>
                  </a:lnTo>
                  <a:lnTo>
                    <a:pt x="618393" y="495549"/>
                  </a:lnTo>
                  <a:lnTo>
                    <a:pt x="1024793" y="247774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65100"/>
              <a:ext cx="923193" cy="12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811341" y="3379192"/>
            <a:ext cx="3189395" cy="92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4"/>
              </a:lnSpc>
            </a:pPr>
            <a:r>
              <a:rPr lang="en-US" sz="26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smv column is removed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193977" y="146685"/>
            <a:ext cx="6056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40359" y="488672"/>
            <a:ext cx="3426467" cy="6024207"/>
          </a:xfrm>
          <a:custGeom>
            <a:avLst/>
            <a:gdLst/>
            <a:ahLst/>
            <a:cxnLst/>
            <a:rect r="r" b="b" t="t" l="l"/>
            <a:pathLst>
              <a:path h="6024207" w="3426467">
                <a:moveTo>
                  <a:pt x="0" y="0"/>
                </a:moveTo>
                <a:lnTo>
                  <a:pt x="3426467" y="0"/>
                </a:lnTo>
                <a:lnTo>
                  <a:pt x="3426467" y="6024208"/>
                </a:lnTo>
                <a:lnTo>
                  <a:pt x="0" y="6024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40777" y="3657832"/>
            <a:ext cx="3406446" cy="6024207"/>
          </a:xfrm>
          <a:custGeom>
            <a:avLst/>
            <a:gdLst/>
            <a:ahLst/>
            <a:cxnLst/>
            <a:rect r="r" b="b" t="t" l="l"/>
            <a:pathLst>
              <a:path h="6024207" w="3406446">
                <a:moveTo>
                  <a:pt x="0" y="0"/>
                </a:moveTo>
                <a:lnTo>
                  <a:pt x="3406446" y="0"/>
                </a:lnTo>
                <a:lnTo>
                  <a:pt x="3406446" y="6024207"/>
                </a:lnTo>
                <a:lnTo>
                  <a:pt x="0" y="6024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38026" y="488672"/>
            <a:ext cx="3614524" cy="6024207"/>
          </a:xfrm>
          <a:custGeom>
            <a:avLst/>
            <a:gdLst/>
            <a:ahLst/>
            <a:cxnLst/>
            <a:rect r="r" b="b" t="t" l="l"/>
            <a:pathLst>
              <a:path h="6024207" w="3614524">
                <a:moveTo>
                  <a:pt x="0" y="0"/>
                </a:moveTo>
                <a:lnTo>
                  <a:pt x="3614524" y="0"/>
                </a:lnTo>
                <a:lnTo>
                  <a:pt x="3614524" y="6024208"/>
                </a:lnTo>
                <a:lnTo>
                  <a:pt x="0" y="60242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1513558">
            <a:off x="5142568" y="3676639"/>
            <a:ext cx="2177652" cy="1053026"/>
            <a:chOff x="0" y="0"/>
            <a:chExt cx="1024793" cy="495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4793" cy="495549"/>
            </a:xfrm>
            <a:custGeom>
              <a:avLst/>
              <a:gdLst/>
              <a:ahLst/>
              <a:cxnLst/>
              <a:rect r="r" b="b" t="t" l="l"/>
              <a:pathLst>
                <a:path h="495549" w="1024793">
                  <a:moveTo>
                    <a:pt x="1024793" y="247774"/>
                  </a:moveTo>
                  <a:lnTo>
                    <a:pt x="618393" y="0"/>
                  </a:lnTo>
                  <a:lnTo>
                    <a:pt x="618393" y="203200"/>
                  </a:lnTo>
                  <a:lnTo>
                    <a:pt x="0" y="203200"/>
                  </a:lnTo>
                  <a:lnTo>
                    <a:pt x="0" y="292349"/>
                  </a:lnTo>
                  <a:lnTo>
                    <a:pt x="618393" y="292349"/>
                  </a:lnTo>
                  <a:lnTo>
                    <a:pt x="618393" y="495549"/>
                  </a:lnTo>
                  <a:lnTo>
                    <a:pt x="1024793" y="247774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923193" cy="12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079591">
            <a:off x="10791912" y="3788590"/>
            <a:ext cx="2177652" cy="1053026"/>
            <a:chOff x="0" y="0"/>
            <a:chExt cx="1024793" cy="4955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24793" cy="495549"/>
            </a:xfrm>
            <a:custGeom>
              <a:avLst/>
              <a:gdLst/>
              <a:ahLst/>
              <a:cxnLst/>
              <a:rect r="r" b="b" t="t" l="l"/>
              <a:pathLst>
                <a:path h="495549" w="1024793">
                  <a:moveTo>
                    <a:pt x="1024793" y="247774"/>
                  </a:moveTo>
                  <a:lnTo>
                    <a:pt x="618393" y="0"/>
                  </a:lnTo>
                  <a:lnTo>
                    <a:pt x="618393" y="203200"/>
                  </a:lnTo>
                  <a:lnTo>
                    <a:pt x="0" y="203200"/>
                  </a:lnTo>
                  <a:lnTo>
                    <a:pt x="0" y="292349"/>
                  </a:lnTo>
                  <a:lnTo>
                    <a:pt x="618393" y="292349"/>
                  </a:lnTo>
                  <a:lnTo>
                    <a:pt x="618393" y="495549"/>
                  </a:lnTo>
                  <a:lnTo>
                    <a:pt x="1024793" y="247774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923193" cy="12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366826" y="2452762"/>
            <a:ext cx="2590489" cy="6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targeted_productivity column is remoned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71794" y="2433712"/>
            <a:ext cx="2256543" cy="64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department_sweing column is removed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171404" y="165140"/>
            <a:ext cx="6282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054495" y="1967015"/>
            <a:ext cx="8664447" cy="5400025"/>
          </a:xfrm>
          <a:custGeom>
            <a:avLst/>
            <a:gdLst/>
            <a:ahLst/>
            <a:cxnLst/>
            <a:rect r="r" b="b" t="t" l="l"/>
            <a:pathLst>
              <a:path h="5400025" w="8664447">
                <a:moveTo>
                  <a:pt x="0" y="0"/>
                </a:moveTo>
                <a:lnTo>
                  <a:pt x="8664448" y="0"/>
                </a:lnTo>
                <a:lnTo>
                  <a:pt x="8664448" y="5400025"/>
                </a:lnTo>
                <a:lnTo>
                  <a:pt x="0" y="5400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0797" y="3345635"/>
            <a:ext cx="7205979" cy="32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62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 LEARNING ALGORITHMS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36145" y="165140"/>
            <a:ext cx="5635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27.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385636" y="365493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57498" y="1175643"/>
            <a:ext cx="5978610" cy="872790"/>
          </a:xfrm>
          <a:custGeom>
            <a:avLst/>
            <a:gdLst/>
            <a:ahLst/>
            <a:cxnLst/>
            <a:rect r="r" b="b" t="t" l="l"/>
            <a:pathLst>
              <a:path h="872790" w="5978610">
                <a:moveTo>
                  <a:pt x="0" y="0"/>
                </a:moveTo>
                <a:lnTo>
                  <a:pt x="5978610" y="0"/>
                </a:lnTo>
                <a:lnTo>
                  <a:pt x="5978610" y="872790"/>
                </a:lnTo>
                <a:lnTo>
                  <a:pt x="0" y="872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57498" y="721928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14730" y="501356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214730" y="244870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14730" y="6159283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183716" y="3124517"/>
            <a:ext cx="3647799" cy="364779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214730" y="8237820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09173" y="4080745"/>
            <a:ext cx="30861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Algorithms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1288506"/>
            <a:ext cx="49181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REGRESSION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57498" y="2585037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KNN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82608" y="3654930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SVM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5636" y="5076825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57498" y="7298838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XGBOOST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82608" y="6238840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57498" y="8317378"/>
            <a:ext cx="55795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ADABOOST</a:t>
            </a:r>
          </a:p>
        </p:txBody>
      </p:sp>
      <p:sp>
        <p:nvSpPr>
          <p:cNvPr name="AutoShape 29" id="29"/>
          <p:cNvSpPr/>
          <p:nvPr/>
        </p:nvSpPr>
        <p:spPr>
          <a:xfrm flipV="true">
            <a:off x="5831515" y="3978462"/>
            <a:ext cx="2651093" cy="9699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5831515" y="4948416"/>
            <a:ext cx="2554121" cy="451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5831515" y="4948416"/>
            <a:ext cx="2383216" cy="16139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5831515" y="4948416"/>
            <a:ext cx="2325983" cy="26739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V="true">
            <a:off x="5831515" y="1612038"/>
            <a:ext cx="2325983" cy="33363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5831515" y="4948416"/>
            <a:ext cx="2325983" cy="36924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17188271" y="165140"/>
            <a:ext cx="6113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28.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001" y="223251"/>
            <a:ext cx="7315200" cy="772412"/>
          </a:xfrm>
          <a:custGeom>
            <a:avLst/>
            <a:gdLst/>
            <a:ahLst/>
            <a:cxnLst/>
            <a:rect r="r" b="b" t="t" l="l"/>
            <a:pathLst>
              <a:path h="772412" w="7315200">
                <a:moveTo>
                  <a:pt x="0" y="0"/>
                </a:moveTo>
                <a:lnTo>
                  <a:pt x="7315200" y="0"/>
                </a:lnTo>
                <a:lnTo>
                  <a:pt x="7315200" y="772412"/>
                </a:lnTo>
                <a:lnTo>
                  <a:pt x="0" y="77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39693" y="1379565"/>
          <a:ext cx="8237476" cy="8523422"/>
        </p:xfrm>
        <a:graphic>
          <a:graphicData uri="http://schemas.openxmlformats.org/drawingml/2006/table">
            <a:tbl>
              <a:tblPr/>
              <a:tblGrid>
                <a:gridCol w="1769931"/>
                <a:gridCol w="1393387"/>
                <a:gridCol w="1334676"/>
                <a:gridCol w="1555173"/>
                <a:gridCol w="2184308"/>
              </a:tblGrid>
              <a:tr h="114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4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-0.3144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-0.0596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0.1662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0008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0.2676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F1F1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 </a:t>
                      </a:r>
                      <a:r>
                        <a:rPr lang="en-US" sz="1500">
                          <a:solidFill>
                            <a:srgbClr val="1F1F1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0.1057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9165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2773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0.4478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0.3747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2544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242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0.5785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0.3928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969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0.2815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0.2615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1532605" y="2514471"/>
            <a:ext cx="189186" cy="1891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575144" y="3085173"/>
            <a:ext cx="189186" cy="18918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532605" y="3655359"/>
            <a:ext cx="189186" cy="189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575144" y="5143500"/>
            <a:ext cx="189186" cy="1891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-3198535" y="311993"/>
            <a:ext cx="1486827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80 - 20 Train_test_split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31005" y="2495421"/>
            <a:ext cx="5360147" cy="174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r2 score: r_squared is a statistical measure used to evaluate the performance of a regression model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1: Indicates that the regression model perfectly fits the data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0: Suggests that the model does not explain any variability in the dependent variable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02726" y="5075184"/>
            <a:ext cx="5756574" cy="56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4"/>
              </a:lnSpc>
            </a:pPr>
            <a:r>
              <a:rPr lang="en-US" sz="1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MAE - “Mean Absolute Error” is a metric used to evaluate the accuracy of a regression model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04020" y="6843339"/>
            <a:ext cx="3414117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1 before applying VIF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2 after applying VIF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269448"/>
            <a:ext cx="6280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29.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9057" y="1967015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2"/>
                </a:lnTo>
                <a:lnTo>
                  <a:pt x="0" y="42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9057" y="2871906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3"/>
                </a:lnTo>
                <a:lnTo>
                  <a:pt x="0" y="426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9094" y="5534721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79" y="0"/>
                </a:lnTo>
                <a:lnTo>
                  <a:pt x="679979" y="426533"/>
                </a:lnTo>
                <a:lnTo>
                  <a:pt x="0" y="426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9057" y="3774689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2"/>
                </a:lnTo>
                <a:lnTo>
                  <a:pt x="0" y="42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9057" y="4628573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2"/>
                </a:lnTo>
                <a:lnTo>
                  <a:pt x="0" y="42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9057" y="6445569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2"/>
                </a:lnTo>
                <a:lnTo>
                  <a:pt x="0" y="42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9057" y="7454970"/>
            <a:ext cx="679979" cy="426532"/>
          </a:xfrm>
          <a:custGeom>
            <a:avLst/>
            <a:gdLst/>
            <a:ahLst/>
            <a:cxnLst/>
            <a:rect r="r" b="b" t="t" l="l"/>
            <a:pathLst>
              <a:path h="426532" w="679979">
                <a:moveTo>
                  <a:pt x="0" y="0"/>
                </a:moveTo>
                <a:lnTo>
                  <a:pt x="679980" y="0"/>
                </a:lnTo>
                <a:lnTo>
                  <a:pt x="679980" y="426532"/>
                </a:lnTo>
                <a:lnTo>
                  <a:pt x="0" y="42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49073" y="471172"/>
            <a:ext cx="3778351" cy="865586"/>
          </a:xfrm>
          <a:custGeom>
            <a:avLst/>
            <a:gdLst/>
            <a:ahLst/>
            <a:cxnLst/>
            <a:rect r="r" b="b" t="t" l="l"/>
            <a:pathLst>
              <a:path h="865586" w="3778351">
                <a:moveTo>
                  <a:pt x="0" y="0"/>
                </a:moveTo>
                <a:lnTo>
                  <a:pt x="3778351" y="0"/>
                </a:lnTo>
                <a:lnTo>
                  <a:pt x="3778351" y="865586"/>
                </a:lnTo>
                <a:lnTo>
                  <a:pt x="0" y="865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76564" y="21874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89062" y="388303"/>
            <a:ext cx="2059408" cy="64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6"/>
              </a:lnSpc>
            </a:pPr>
            <a:r>
              <a:rPr lang="en-US" sz="378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86224" y="1862834"/>
            <a:ext cx="668038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 - 4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86224" y="2777234"/>
            <a:ext cx="593750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 - 5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86224" y="3686871"/>
            <a:ext cx="889034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pre-processing - 8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89062" y="4521705"/>
            <a:ext cx="105359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Exploratory Data Analysis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- 16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0784" y="5426580"/>
            <a:ext cx="108356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Algorithms - 27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86224" y="6340980"/>
            <a:ext cx="557956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Summary - 37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86224" y="7367152"/>
            <a:ext cx="557956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Appendix - 43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435574" y="-66675"/>
            <a:ext cx="3640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5425" y="256288"/>
            <a:ext cx="7315200" cy="772412"/>
          </a:xfrm>
          <a:custGeom>
            <a:avLst/>
            <a:gdLst/>
            <a:ahLst/>
            <a:cxnLst/>
            <a:rect r="r" b="b" t="t" l="l"/>
            <a:pathLst>
              <a:path h="772412" w="7315200">
                <a:moveTo>
                  <a:pt x="0" y="0"/>
                </a:moveTo>
                <a:lnTo>
                  <a:pt x="7315200" y="0"/>
                </a:lnTo>
                <a:lnTo>
                  <a:pt x="7315200" y="772412"/>
                </a:lnTo>
                <a:lnTo>
                  <a:pt x="0" y="77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78957" y="1339007"/>
          <a:ext cx="9090328" cy="8216590"/>
        </p:xfrm>
        <a:graphic>
          <a:graphicData uri="http://schemas.openxmlformats.org/drawingml/2006/table">
            <a:tbl>
              <a:tblPr/>
              <a:tblGrid>
                <a:gridCol w="2370616"/>
                <a:gridCol w="1380188"/>
                <a:gridCol w="1322033"/>
                <a:gridCol w="1853873"/>
                <a:gridCol w="2163617"/>
              </a:tblGrid>
              <a:tr h="1148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48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-0.4605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-0.0858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9054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0.2145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0.1730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0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0.02736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48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0.2099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48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0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0.3325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0574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0.2497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1532605" y="2514471"/>
            <a:ext cx="189186" cy="1891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831005" y="2495421"/>
            <a:ext cx="5360147" cy="174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r2 score: r_squared is a statistical measure used to evaluate the performance of a regression model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1: Indicates that the regression model perfectly fits the data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0: Suggests that the model does not explain any variability in the dependent variable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02726" y="5040115"/>
            <a:ext cx="5756574" cy="56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4"/>
              </a:lnSpc>
            </a:pPr>
            <a:r>
              <a:rPr lang="en-US" sz="1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MAE - “Mean Absolute Error” is a metric used to evaluate the accuracy of a regression model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575144" y="3085173"/>
            <a:ext cx="189186" cy="18918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2605" y="3655359"/>
            <a:ext cx="189186" cy="18918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75144" y="5143500"/>
            <a:ext cx="189186" cy="1891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-4352397" y="344978"/>
            <a:ext cx="1668254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75 - 25 Train_test_Split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04020" y="6843339"/>
            <a:ext cx="3414117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1 before applying VIF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2 after applying VIF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189613"/>
            <a:ext cx="6672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001" y="223251"/>
            <a:ext cx="7315200" cy="772412"/>
          </a:xfrm>
          <a:custGeom>
            <a:avLst/>
            <a:gdLst/>
            <a:ahLst/>
            <a:cxnLst/>
            <a:rect r="r" b="b" t="t" l="l"/>
            <a:pathLst>
              <a:path h="772412" w="7315200">
                <a:moveTo>
                  <a:pt x="0" y="0"/>
                </a:moveTo>
                <a:lnTo>
                  <a:pt x="7315200" y="0"/>
                </a:lnTo>
                <a:lnTo>
                  <a:pt x="7315200" y="772412"/>
                </a:lnTo>
                <a:lnTo>
                  <a:pt x="0" y="77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253670"/>
          <a:ext cx="8442267" cy="8158032"/>
        </p:xfrm>
        <a:graphic>
          <a:graphicData uri="http://schemas.openxmlformats.org/drawingml/2006/table">
            <a:tbl>
              <a:tblPr/>
              <a:tblGrid>
                <a:gridCol w="1491161"/>
                <a:gridCol w="1389950"/>
                <a:gridCol w="1331384"/>
                <a:gridCol w="2050851"/>
                <a:gridCol w="2178921"/>
              </a:tblGrid>
              <a:tr h="1150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50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-0.2538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-0.0201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0.1628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67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0.2123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11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0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0.2320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0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0.4885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0.3546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11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0.4470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0.3654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0589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0.3394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0.2670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1532605" y="2514471"/>
            <a:ext cx="189186" cy="1891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51497" y="311993"/>
            <a:ext cx="4600649" cy="5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70 - 30  Train_test_split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31005" y="2495421"/>
            <a:ext cx="5360147" cy="174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r2 score: r_squared is a statistical measure used to evaluate the performance of a regression model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1: Indicates that the regression model perfectly fits the data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0: Suggests that the model does not explain any variability in the dependent variable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2726" y="5124450"/>
            <a:ext cx="5756574" cy="56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4"/>
              </a:lnSpc>
            </a:pPr>
            <a:r>
              <a:rPr lang="en-US" sz="1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MAE - “Mean Absolute Error” is a metric used to evaluate the accuracy of a regression model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575144" y="3085173"/>
            <a:ext cx="189186" cy="189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532605" y="3655359"/>
            <a:ext cx="189186" cy="1891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575144" y="5143500"/>
            <a:ext cx="189186" cy="1891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804020" y="6843339"/>
            <a:ext cx="3414117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1 before applying VIF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2 after applying VIF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269485"/>
            <a:ext cx="4802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001" y="223251"/>
            <a:ext cx="7315200" cy="772412"/>
          </a:xfrm>
          <a:custGeom>
            <a:avLst/>
            <a:gdLst/>
            <a:ahLst/>
            <a:cxnLst/>
            <a:rect r="r" b="b" t="t" l="l"/>
            <a:pathLst>
              <a:path h="772412" w="7315200">
                <a:moveTo>
                  <a:pt x="0" y="0"/>
                </a:moveTo>
                <a:lnTo>
                  <a:pt x="7315200" y="0"/>
                </a:lnTo>
                <a:lnTo>
                  <a:pt x="7315200" y="772412"/>
                </a:lnTo>
                <a:lnTo>
                  <a:pt x="0" y="77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78957" y="1359776"/>
          <a:ext cx="8336747" cy="7962900"/>
        </p:xfrm>
        <a:graphic>
          <a:graphicData uri="http://schemas.openxmlformats.org/drawingml/2006/table">
            <a:tbl>
              <a:tblPr/>
              <a:tblGrid>
                <a:gridCol w="1493036"/>
                <a:gridCol w="1391698"/>
                <a:gridCol w="1648089"/>
                <a:gridCol w="1622264"/>
                <a:gridCol w="2181660"/>
              </a:tblGrid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-0.2161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-0.8512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0.1415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0.2749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0.2784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0.3180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0.2092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1532605" y="2514471"/>
            <a:ext cx="189186" cy="1891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16243" y="311993"/>
            <a:ext cx="4671157" cy="5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60 - 40  Train_test_split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31005" y="2495421"/>
            <a:ext cx="5360147" cy="174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r2 score: r_squared is a statistical measure used to evaluate the performance of a regression model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1: Indicates that the regression model perfectly fits the data</a:t>
            </a:r>
          </a:p>
          <a:p>
            <a:pPr algn="l">
              <a:lnSpc>
                <a:spcPts val="2397"/>
              </a:lnSpc>
            </a:pPr>
            <a:r>
              <a:rPr lang="en-US" sz="17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R² = 0: Suggests that the model does not explain any variability in the dependent variable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34578" y="5124450"/>
            <a:ext cx="5756574" cy="56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4"/>
              </a:lnSpc>
            </a:pPr>
            <a:r>
              <a:rPr lang="en-US" sz="1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MAE - “Mean Absolute Error” is a metric used to evaluate the accuracy of a regression model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575144" y="3085173"/>
            <a:ext cx="189186" cy="189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532605" y="3655359"/>
            <a:ext cx="189186" cy="1891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575144" y="5143500"/>
            <a:ext cx="189186" cy="1891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99AC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804020" y="6843339"/>
            <a:ext cx="3414117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1 before applying VIF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2 after applying VIF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285925"/>
            <a:ext cx="6010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32.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29324" y="167341"/>
            <a:ext cx="6278286" cy="916538"/>
          </a:xfrm>
          <a:custGeom>
            <a:avLst/>
            <a:gdLst/>
            <a:ahLst/>
            <a:cxnLst/>
            <a:rect r="r" b="b" t="t" l="l"/>
            <a:pathLst>
              <a:path h="916538" w="6278286">
                <a:moveTo>
                  <a:pt x="0" y="0"/>
                </a:moveTo>
                <a:lnTo>
                  <a:pt x="6278286" y="0"/>
                </a:lnTo>
                <a:lnTo>
                  <a:pt x="6278286" y="916538"/>
                </a:lnTo>
                <a:lnTo>
                  <a:pt x="0" y="91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8976" y="345436"/>
            <a:ext cx="4298013" cy="50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Algorithms Comparison</a:t>
            </a:r>
          </a:p>
        </p:txBody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569057" y="1840943"/>
          <a:ext cx="6415101" cy="7962900"/>
        </p:xfrm>
        <a:graphic>
          <a:graphicData uri="http://schemas.openxmlformats.org/drawingml/2006/table">
            <a:tbl>
              <a:tblPr/>
              <a:tblGrid>
                <a:gridCol w="2286479"/>
                <a:gridCol w="2131288"/>
                <a:gridCol w="1997335"/>
              </a:tblGrid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1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-0.2161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0.1415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0.2749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10796924" y="1840943"/>
          <a:ext cx="5795873" cy="7962900"/>
        </p:xfrm>
        <a:graphic>
          <a:graphicData uri="http://schemas.openxmlformats.org/drawingml/2006/table">
            <a:tbl>
              <a:tblPr/>
              <a:tblGrid>
                <a:gridCol w="1534076"/>
                <a:gridCol w="2020169"/>
                <a:gridCol w="2241629"/>
              </a:tblGrid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(r2 score)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Multiple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-0.8512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0.1578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0.2784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55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Forest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0.3115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8351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0.2092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2928976" y="1207856"/>
            <a:ext cx="3695263" cy="303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7"/>
              </a:lnSpc>
            </a:pPr>
            <a:r>
              <a:rPr lang="en-US" sz="18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60 - 40 Train_test_split before vif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46875" y="1207856"/>
            <a:ext cx="3495973" cy="29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60 - 40 Train_test_split after vif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85096" y="268244"/>
            <a:ext cx="6145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33.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26887" y="334919"/>
            <a:ext cx="7315200" cy="811787"/>
          </a:xfrm>
          <a:custGeom>
            <a:avLst/>
            <a:gdLst/>
            <a:ahLst/>
            <a:cxnLst/>
            <a:rect r="r" b="b" t="t" l="l"/>
            <a:pathLst>
              <a:path h="811787" w="7315200">
                <a:moveTo>
                  <a:pt x="0" y="0"/>
                </a:moveTo>
                <a:lnTo>
                  <a:pt x="7315200" y="0"/>
                </a:lnTo>
                <a:lnTo>
                  <a:pt x="7315200" y="811787"/>
                </a:lnTo>
                <a:lnTo>
                  <a:pt x="0" y="811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896241" y="2883813"/>
          <a:ext cx="16463677" cy="5445881"/>
        </p:xfrm>
        <a:graphic>
          <a:graphicData uri="http://schemas.openxmlformats.org/drawingml/2006/table">
            <a:tbl>
              <a:tblPr/>
              <a:tblGrid>
                <a:gridCol w="2020856"/>
                <a:gridCol w="2020856"/>
                <a:gridCol w="2020856"/>
                <a:gridCol w="1852719"/>
                <a:gridCol w="2188993"/>
                <a:gridCol w="2020856"/>
                <a:gridCol w="2020856"/>
                <a:gridCol w="2317684"/>
              </a:tblGrid>
              <a:tr h="841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Train_test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Epochs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193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80 - 20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0.1241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3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75 - 25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0.1231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0.1231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081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70 - 30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0.1258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0.13101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49"/>
                        </a:lnSpc>
                        <a:defRPr/>
                      </a:pPr>
                      <a:r>
                        <a:rPr lang="en-US" sz="1749">
                          <a:solidFill>
                            <a:srgbClr val="1F1F1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  0.1310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936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60 - 40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0.1293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0.1321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0.1321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7179689" y="268244"/>
            <a:ext cx="6253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34.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31522"/>
            <a:ext cx="804737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0894" y="1386625"/>
            <a:ext cx="108871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Before Multicollinearity Checking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26887" y="334919"/>
            <a:ext cx="7315200" cy="811787"/>
          </a:xfrm>
          <a:custGeom>
            <a:avLst/>
            <a:gdLst/>
            <a:ahLst/>
            <a:cxnLst/>
            <a:rect r="r" b="b" t="t" l="l"/>
            <a:pathLst>
              <a:path h="811787" w="7315200">
                <a:moveTo>
                  <a:pt x="0" y="0"/>
                </a:moveTo>
                <a:lnTo>
                  <a:pt x="7315200" y="0"/>
                </a:lnTo>
                <a:lnTo>
                  <a:pt x="7315200" y="811787"/>
                </a:lnTo>
                <a:lnTo>
                  <a:pt x="0" y="811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028700" y="2712827"/>
          <a:ext cx="16933927" cy="5610414"/>
        </p:xfrm>
        <a:graphic>
          <a:graphicData uri="http://schemas.openxmlformats.org/drawingml/2006/table">
            <a:tbl>
              <a:tblPr/>
              <a:tblGrid>
                <a:gridCol w="2015922"/>
                <a:gridCol w="2526368"/>
                <a:gridCol w="2015922"/>
                <a:gridCol w="1848195"/>
                <a:gridCol w="2183649"/>
                <a:gridCol w="2015922"/>
                <a:gridCol w="2015922"/>
                <a:gridCol w="2312026"/>
              </a:tblGrid>
              <a:tr h="16862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Train_test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Epochs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060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80 - 20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0.1231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0.12472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0.12472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7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75 - 25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0.1747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0.1747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0.1753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0.1753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37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70 - 30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0.1672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0.1672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0.1709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0.17093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1879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60 - 40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0.1493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0.1493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0.1522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8"/>
                        </a:lnSpc>
                        <a:defRPr/>
                      </a:pPr>
                      <a:r>
                        <a:rPr lang="en-US" sz="1748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0.1522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7182740" y="268244"/>
            <a:ext cx="6192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31522"/>
            <a:ext cx="804737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0894" y="1386625"/>
            <a:ext cx="108871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Multicollinearity Checking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31117" y="2071476"/>
            <a:ext cx="8481007" cy="6378163"/>
          </a:xfrm>
          <a:custGeom>
            <a:avLst/>
            <a:gdLst/>
            <a:ahLst/>
            <a:cxnLst/>
            <a:rect r="r" b="b" t="t" l="l"/>
            <a:pathLst>
              <a:path h="6378163" w="8481007">
                <a:moveTo>
                  <a:pt x="0" y="0"/>
                </a:moveTo>
                <a:lnTo>
                  <a:pt x="8481008" y="0"/>
                </a:lnTo>
                <a:lnTo>
                  <a:pt x="8481008" y="6378164"/>
                </a:lnTo>
                <a:lnTo>
                  <a:pt x="0" y="637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2172963" y="3086100"/>
          <a:ext cx="4545979" cy="3543300"/>
        </p:xfrm>
        <a:graphic>
          <a:graphicData uri="http://schemas.openxmlformats.org/drawingml/2006/table">
            <a:tbl>
              <a:tblPr/>
              <a:tblGrid>
                <a:gridCol w="2272990"/>
                <a:gridCol w="2272990"/>
              </a:tblGrid>
              <a:tr h="829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Train_test_split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75 - 25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829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30-20-18-8-1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29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Optimizer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056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Epochs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7171429" y="268244"/>
            <a:ext cx="6418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36.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2725" y="202922"/>
            <a:ext cx="904900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 plot for observation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87394" y="488672"/>
            <a:ext cx="6369669" cy="929879"/>
          </a:xfrm>
          <a:custGeom>
            <a:avLst/>
            <a:gdLst/>
            <a:ahLst/>
            <a:cxnLst/>
            <a:rect r="r" b="b" t="t" l="l"/>
            <a:pathLst>
              <a:path h="929879" w="6369669">
                <a:moveTo>
                  <a:pt x="0" y="0"/>
                </a:moveTo>
                <a:lnTo>
                  <a:pt x="6369670" y="0"/>
                </a:lnTo>
                <a:lnTo>
                  <a:pt x="6369670" y="929879"/>
                </a:lnTo>
                <a:lnTo>
                  <a:pt x="0" y="929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37240" y="1967015"/>
            <a:ext cx="282982" cy="2829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436818" y="568020"/>
            <a:ext cx="2530558" cy="69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8"/>
              </a:lnSpc>
            </a:pPr>
            <a:r>
              <a:rPr lang="en-US" sz="40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01887" y="1928915"/>
            <a:ext cx="16816767" cy="123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aimed to analyze and predict the productivity of garment workers by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a comprehensive dataset containing various features related to worker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output and operational conditions.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01887" y="4027966"/>
            <a:ext cx="19733443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for the actual data we have the Random Forest showing the best result with a r2 score of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0.5094 and MAE of 0.0773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145904" y="4066066"/>
            <a:ext cx="282982" cy="2829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701887" y="5510131"/>
            <a:ext cx="18489954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for the data after multicollinearity checking , XGBoost algorithm shows the best result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r2 score of 0.3115 , MAE of 0.0891 and the Random Forest is showing the next best result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125816" y="5548231"/>
            <a:ext cx="323157" cy="32315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198417" y="165140"/>
            <a:ext cx="5771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37.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01887" y="6839895"/>
            <a:ext cx="16816767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stages included examining multicollinearity using the variance inflation factor (VIF) to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the reliability of the features selected for 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105728" y="6914867"/>
            <a:ext cx="323157" cy="32315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28800" y="350639"/>
            <a:ext cx="7315200" cy="1067912"/>
          </a:xfrm>
          <a:custGeom>
            <a:avLst/>
            <a:gdLst/>
            <a:ahLst/>
            <a:cxnLst/>
            <a:rect r="r" b="b" t="t" l="l"/>
            <a:pathLst>
              <a:path h="1067912" w="7315200">
                <a:moveTo>
                  <a:pt x="0" y="0"/>
                </a:moveTo>
                <a:lnTo>
                  <a:pt x="7315200" y="0"/>
                </a:lnTo>
                <a:lnTo>
                  <a:pt x="7315200" y="1067912"/>
                </a:lnTo>
                <a:lnTo>
                  <a:pt x="0" y="106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372093" y="1967015"/>
            <a:ext cx="646192" cy="64619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18285" y="513440"/>
            <a:ext cx="2010374" cy="66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3"/>
              </a:lnSpc>
            </a:pPr>
            <a:r>
              <a:rPr lang="en-US" sz="38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8285" y="1900340"/>
            <a:ext cx="12935415" cy="178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 revealed that number of workers, overtime, targeted productivity, and incentives are significant drivers of actual productivity.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18285" y="3614205"/>
            <a:ext cx="1361939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Checking multicollinearity using VIF helped identify highly correlated features, ensuring that only reliable features were used for predictive modeling.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372093" y="3680880"/>
            <a:ext cx="646192" cy="64619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018285" y="5328070"/>
            <a:ext cx="1189463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analysis suggested that adjusting workforce size and strategically applying incentives can positively impact productivity.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372093" y="5288102"/>
            <a:ext cx="646192" cy="64619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018285" y="7477760"/>
            <a:ext cx="1221773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insights provide a foundation for data driven decision-making to optimize labor management and improve productivity outcomes in the garment industry.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372093" y="7544435"/>
            <a:ext cx="646192" cy="64619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5DBB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7177605" y="165140"/>
            <a:ext cx="6249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38.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45262" y="368133"/>
            <a:ext cx="5522334" cy="806180"/>
          </a:xfrm>
          <a:custGeom>
            <a:avLst/>
            <a:gdLst/>
            <a:ahLst/>
            <a:cxnLst/>
            <a:rect r="r" b="b" t="t" l="l"/>
            <a:pathLst>
              <a:path h="806180" w="5522334">
                <a:moveTo>
                  <a:pt x="0" y="0"/>
                </a:moveTo>
                <a:lnTo>
                  <a:pt x="5522334" y="0"/>
                </a:lnTo>
                <a:lnTo>
                  <a:pt x="5522334" y="806180"/>
                </a:lnTo>
                <a:lnTo>
                  <a:pt x="0" y="80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07334" y="387399"/>
            <a:ext cx="3198189" cy="64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5"/>
              </a:lnSpc>
            </a:pPr>
            <a:r>
              <a:rPr lang="en-US" sz="371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54704" y="1752499"/>
            <a:ext cx="13913530" cy="136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2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1.)  Incorporating External Data: Integrating external data like weather conditions, fabric types, or economic indicators could provide additional insights that might influence worker productivity.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54704" y="3694754"/>
            <a:ext cx="14204556" cy="90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2.)Scalability and Deployment: Transforming the model into a deployable tool that can be scaled across multiple manufacturing plants could help in real-world decision-making.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4704" y="5181692"/>
            <a:ext cx="14204556" cy="90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3.)Predictive Maintenance: Leveraging predictive analytics for equipment and workflow management could help minimize idle time and improve operational efficiency.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02850" y="301458"/>
            <a:ext cx="7968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39.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399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14708" y="488672"/>
            <a:ext cx="7315200" cy="1067912"/>
          </a:xfrm>
          <a:custGeom>
            <a:avLst/>
            <a:gdLst/>
            <a:ahLst/>
            <a:cxnLst/>
            <a:rect r="r" b="b" t="t" l="l"/>
            <a:pathLst>
              <a:path h="1067912" w="7315200">
                <a:moveTo>
                  <a:pt x="0" y="0"/>
                </a:moveTo>
                <a:lnTo>
                  <a:pt x="7315200" y="0"/>
                </a:lnTo>
                <a:lnTo>
                  <a:pt x="7315200" y="1067913"/>
                </a:lnTo>
                <a:lnTo>
                  <a:pt x="0" y="1067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53472" y="2103578"/>
            <a:ext cx="307033" cy="226088"/>
          </a:xfrm>
          <a:custGeom>
            <a:avLst/>
            <a:gdLst/>
            <a:ahLst/>
            <a:cxnLst/>
            <a:rect r="r" b="b" t="t" l="l"/>
            <a:pathLst>
              <a:path h="226088" w="307033">
                <a:moveTo>
                  <a:pt x="0" y="0"/>
                </a:moveTo>
                <a:lnTo>
                  <a:pt x="307033" y="0"/>
                </a:lnTo>
                <a:lnTo>
                  <a:pt x="307033" y="226088"/>
                </a:lnTo>
                <a:lnTo>
                  <a:pt x="0" y="226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14021" y="2999416"/>
            <a:ext cx="13254239" cy="193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garment manufacturing industry is characterized by complex processes and various factors that influence worker productivity.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focuses on analyzing a dataset related to garment workers' productivity, which includes variables such as working hours, incentives, idle time, work-in-progress (WIP), and productivity targets.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2865" y="737040"/>
            <a:ext cx="3033073" cy="50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sz="2875" b="true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Introduction: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14021" y="1928915"/>
            <a:ext cx="12869758" cy="7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Purpose: Analyze productivity trends, identify influential factors, and use machine learning models to predict productivity.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60505" y="5306067"/>
            <a:ext cx="13401708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Conducted exploratory data analysis (EDA) to understand distributions and correlations.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Checked and addressed multicollinearity using VIF.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Evaluated various machine learning models, including regression, KNN, SVM, decision trees, and ensemble techniques (bagging and boosting).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Compared model performance before and after handling multicollinearity to identify the most effective predictive approach.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424809" y="165140"/>
            <a:ext cx="3748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49398" y="262771"/>
            <a:ext cx="6179243" cy="1617838"/>
          </a:xfrm>
          <a:custGeom>
            <a:avLst/>
            <a:gdLst/>
            <a:ahLst/>
            <a:cxnLst/>
            <a:rect r="r" b="b" t="t" l="l"/>
            <a:pathLst>
              <a:path h="1617838" w="6179243">
                <a:moveTo>
                  <a:pt x="0" y="0"/>
                </a:moveTo>
                <a:lnTo>
                  <a:pt x="6179244" y="0"/>
                </a:lnTo>
                <a:lnTo>
                  <a:pt x="6179244" y="1617839"/>
                </a:lnTo>
                <a:lnTo>
                  <a:pt x="0" y="1617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344060" y="3321683"/>
          <a:ext cx="8689436" cy="4381500"/>
        </p:xfrm>
        <a:graphic>
          <a:graphicData uri="http://schemas.openxmlformats.org/drawingml/2006/table">
            <a:tbl>
              <a:tblPr/>
              <a:tblGrid>
                <a:gridCol w="3654574"/>
                <a:gridCol w="5034862"/>
              </a:tblGrid>
              <a:tr h="11626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Vamshi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Collecting information about the garment worker’s 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1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Nithin Chandra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Data Pre-Processing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1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Sri Vani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Exploratory Data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6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Sravan Kumar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Implement Machine Learning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0744441" y="2616758"/>
            <a:ext cx="6275081" cy="5339816"/>
          </a:xfrm>
          <a:custGeom>
            <a:avLst/>
            <a:gdLst/>
            <a:ahLst/>
            <a:cxnLst/>
            <a:rect r="r" b="b" t="t" l="l"/>
            <a:pathLst>
              <a:path h="5339816" w="6275081">
                <a:moveTo>
                  <a:pt x="0" y="0"/>
                </a:moveTo>
                <a:lnTo>
                  <a:pt x="6275081" y="0"/>
                </a:lnTo>
                <a:lnTo>
                  <a:pt x="6275081" y="5339816"/>
                </a:lnTo>
                <a:lnTo>
                  <a:pt x="0" y="533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978" t="0" r="-25978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424006" y="538978"/>
            <a:ext cx="3439987" cy="53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2"/>
              </a:lnSpc>
            </a:pPr>
            <a:r>
              <a:rPr lang="en-US" sz="31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 Distribution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72124" y="165140"/>
            <a:ext cx="6780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40.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70074" y="271407"/>
            <a:ext cx="2499998" cy="2499998"/>
          </a:xfrm>
          <a:custGeom>
            <a:avLst/>
            <a:gdLst/>
            <a:ahLst/>
            <a:cxnLst/>
            <a:rect r="r" b="b" t="t" l="l"/>
            <a:pathLst>
              <a:path h="2499998" w="2499998">
                <a:moveTo>
                  <a:pt x="0" y="0"/>
                </a:moveTo>
                <a:lnTo>
                  <a:pt x="2499998" y="0"/>
                </a:lnTo>
                <a:lnTo>
                  <a:pt x="2499998" y="2499998"/>
                </a:lnTo>
                <a:lnTo>
                  <a:pt x="0" y="2499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99533" y="2878971"/>
            <a:ext cx="2241081" cy="37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2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Colob Notebook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55706" y="4210764"/>
            <a:ext cx="12376587" cy="84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9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6618" y="6130396"/>
            <a:ext cx="13658188" cy="2158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306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SRAVAN KUMAR - 107222546009</a:t>
            </a:r>
          </a:p>
          <a:p>
            <a:pPr algn="ctr">
              <a:lnSpc>
                <a:spcPts val="4293"/>
              </a:lnSpc>
            </a:pPr>
            <a:r>
              <a:rPr lang="en-US" sz="306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VAMSHI - 107222546010</a:t>
            </a:r>
          </a:p>
          <a:p>
            <a:pPr algn="ctr">
              <a:lnSpc>
                <a:spcPts val="4293"/>
              </a:lnSpc>
            </a:pPr>
            <a:r>
              <a:rPr lang="en-US" sz="306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SRI VANI - 107222546011</a:t>
            </a:r>
          </a:p>
          <a:p>
            <a:pPr algn="ctr">
              <a:lnSpc>
                <a:spcPts val="4293"/>
              </a:lnSpc>
            </a:pPr>
            <a:r>
              <a:rPr lang="en-US" sz="306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NITHIN CHANDRA - 107222546012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84873" y="165140"/>
            <a:ext cx="6046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41.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69057" y="676654"/>
            <a:ext cx="15149885" cy="129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3"/>
              </a:lnSpc>
            </a:pPr>
            <a:r>
              <a:rPr lang="en-US" sz="74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Appendix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540895" y="2619946"/>
            <a:ext cx="6603105" cy="3697739"/>
          </a:xfrm>
          <a:custGeom>
            <a:avLst/>
            <a:gdLst/>
            <a:ahLst/>
            <a:cxnLst/>
            <a:rect r="r" b="b" t="t" l="l"/>
            <a:pathLst>
              <a:path h="3697739" w="6603105">
                <a:moveTo>
                  <a:pt x="0" y="0"/>
                </a:moveTo>
                <a:lnTo>
                  <a:pt x="6603105" y="0"/>
                </a:lnTo>
                <a:lnTo>
                  <a:pt x="6603105" y="3697739"/>
                </a:lnTo>
                <a:lnTo>
                  <a:pt x="0" y="369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7736">
            <a:off x="9972855" y="5368479"/>
            <a:ext cx="5932861" cy="4074042"/>
          </a:xfrm>
          <a:custGeom>
            <a:avLst/>
            <a:gdLst/>
            <a:ahLst/>
            <a:cxnLst/>
            <a:rect r="r" b="b" t="t" l="l"/>
            <a:pathLst>
              <a:path h="4074042" w="5932861">
                <a:moveTo>
                  <a:pt x="0" y="0"/>
                </a:moveTo>
                <a:lnTo>
                  <a:pt x="5932860" y="0"/>
                </a:lnTo>
                <a:lnTo>
                  <a:pt x="5932860" y="4074042"/>
                </a:lnTo>
                <a:lnTo>
                  <a:pt x="0" y="4074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15" r="-13413" b="-6289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172967" y="248663"/>
            <a:ext cx="6118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42.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64257" y="685015"/>
            <a:ext cx="8389825" cy="3635591"/>
          </a:xfrm>
          <a:custGeom>
            <a:avLst/>
            <a:gdLst/>
            <a:ahLst/>
            <a:cxnLst/>
            <a:rect r="r" b="b" t="t" l="l"/>
            <a:pathLst>
              <a:path h="3635591" w="8389825">
                <a:moveTo>
                  <a:pt x="0" y="0"/>
                </a:moveTo>
                <a:lnTo>
                  <a:pt x="8389825" y="0"/>
                </a:lnTo>
                <a:lnTo>
                  <a:pt x="8389825" y="3635591"/>
                </a:lnTo>
                <a:lnTo>
                  <a:pt x="0" y="3635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72273" y="5645080"/>
            <a:ext cx="9146670" cy="2021363"/>
          </a:xfrm>
          <a:custGeom>
            <a:avLst/>
            <a:gdLst/>
            <a:ahLst/>
            <a:cxnLst/>
            <a:rect r="r" b="b" t="t" l="l"/>
            <a:pathLst>
              <a:path h="2021363" w="9146670">
                <a:moveTo>
                  <a:pt x="0" y="0"/>
                </a:moveTo>
                <a:lnTo>
                  <a:pt x="9146670" y="0"/>
                </a:lnTo>
                <a:lnTo>
                  <a:pt x="9146670" y="2021363"/>
                </a:lnTo>
                <a:lnTo>
                  <a:pt x="0" y="20213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266088" y="2232232"/>
            <a:ext cx="4008735" cy="49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2267" indent="-316133" lvl="1">
              <a:lnSpc>
                <a:spcPts val="4099"/>
              </a:lnSpc>
              <a:buFont typeface="Arial"/>
              <a:buChar char="•"/>
            </a:pPr>
            <a:r>
              <a:rPr lang="en-US" b="true" sz="29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libraries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2060" y="6378727"/>
            <a:ext cx="5080278" cy="49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3563" indent="-311781" lvl="1">
              <a:lnSpc>
                <a:spcPts val="4043"/>
              </a:lnSpc>
              <a:buFont typeface="Arial"/>
              <a:buChar char="•"/>
            </a:pPr>
            <a:r>
              <a:rPr lang="en-US" b="true" sz="288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uploading the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47964" y="165140"/>
            <a:ext cx="6253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43.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08893" y="2575150"/>
            <a:ext cx="13119088" cy="4697402"/>
          </a:xfrm>
          <a:custGeom>
            <a:avLst/>
            <a:gdLst/>
            <a:ahLst/>
            <a:cxnLst/>
            <a:rect r="r" b="b" t="t" l="l"/>
            <a:pathLst>
              <a:path h="4697402" w="13119088">
                <a:moveTo>
                  <a:pt x="0" y="0"/>
                </a:moveTo>
                <a:lnTo>
                  <a:pt x="13119088" y="0"/>
                </a:lnTo>
                <a:lnTo>
                  <a:pt x="13119088" y="4697403"/>
                </a:lnTo>
                <a:lnTo>
                  <a:pt x="0" y="4697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67568" y="421997"/>
            <a:ext cx="4986449" cy="60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1266" indent="-380633" lvl="1">
              <a:lnSpc>
                <a:spcPts val="4936"/>
              </a:lnSpc>
              <a:buFont typeface="Arial"/>
              <a:buChar char="•"/>
            </a:pPr>
            <a:r>
              <a:rPr lang="en-US" b="true" sz="352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loading the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79292" y="165140"/>
            <a:ext cx="6360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44.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71969" y="185573"/>
            <a:ext cx="6263061" cy="5321979"/>
          </a:xfrm>
          <a:custGeom>
            <a:avLst/>
            <a:gdLst/>
            <a:ahLst/>
            <a:cxnLst/>
            <a:rect r="r" b="b" t="t" l="l"/>
            <a:pathLst>
              <a:path h="5321979" w="6263061">
                <a:moveTo>
                  <a:pt x="0" y="0"/>
                </a:moveTo>
                <a:lnTo>
                  <a:pt x="6263061" y="0"/>
                </a:lnTo>
                <a:lnTo>
                  <a:pt x="6263061" y="5321979"/>
                </a:lnTo>
                <a:lnTo>
                  <a:pt x="0" y="532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48997" y="4582357"/>
            <a:ext cx="9910303" cy="4885361"/>
          </a:xfrm>
          <a:custGeom>
            <a:avLst/>
            <a:gdLst/>
            <a:ahLst/>
            <a:cxnLst/>
            <a:rect r="r" b="b" t="t" l="l"/>
            <a:pathLst>
              <a:path h="4885361" w="9910303">
                <a:moveTo>
                  <a:pt x="0" y="0"/>
                </a:moveTo>
                <a:lnTo>
                  <a:pt x="9910303" y="0"/>
                </a:lnTo>
                <a:lnTo>
                  <a:pt x="9910303" y="4885361"/>
                </a:lnTo>
                <a:lnTo>
                  <a:pt x="0" y="4885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42129" y="5588580"/>
            <a:ext cx="3096863" cy="895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5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types of the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38607" y="3028023"/>
            <a:ext cx="2414200" cy="162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0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day column to binary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78746" y="165140"/>
            <a:ext cx="6299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45.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5767" y="700973"/>
            <a:ext cx="2750674" cy="5567153"/>
          </a:xfrm>
          <a:custGeom>
            <a:avLst/>
            <a:gdLst/>
            <a:ahLst/>
            <a:cxnLst/>
            <a:rect r="r" b="b" t="t" l="l"/>
            <a:pathLst>
              <a:path h="5567153" w="2750674">
                <a:moveTo>
                  <a:pt x="0" y="0"/>
                </a:moveTo>
                <a:lnTo>
                  <a:pt x="2750674" y="0"/>
                </a:lnTo>
                <a:lnTo>
                  <a:pt x="2750674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26125" y="3783188"/>
            <a:ext cx="4023472" cy="5635360"/>
          </a:xfrm>
          <a:custGeom>
            <a:avLst/>
            <a:gdLst/>
            <a:ahLst/>
            <a:cxnLst/>
            <a:rect r="r" b="b" t="t" l="l"/>
            <a:pathLst>
              <a:path h="5635360" w="4023472">
                <a:moveTo>
                  <a:pt x="0" y="0"/>
                </a:moveTo>
                <a:lnTo>
                  <a:pt x="4023472" y="0"/>
                </a:lnTo>
                <a:lnTo>
                  <a:pt x="4023472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13013" y="488672"/>
            <a:ext cx="5896349" cy="5706527"/>
          </a:xfrm>
          <a:custGeom>
            <a:avLst/>
            <a:gdLst/>
            <a:ahLst/>
            <a:cxnLst/>
            <a:rect r="r" b="b" t="t" l="l"/>
            <a:pathLst>
              <a:path h="5706527" w="5896349">
                <a:moveTo>
                  <a:pt x="0" y="0"/>
                </a:moveTo>
                <a:lnTo>
                  <a:pt x="5896349" y="0"/>
                </a:lnTo>
                <a:lnTo>
                  <a:pt x="5896349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12572" y="6624125"/>
            <a:ext cx="2493869" cy="76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checking for null values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49656" y="2404648"/>
            <a:ext cx="2976411" cy="937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4"/>
              </a:lnSpc>
            </a:pPr>
            <a:r>
              <a:rPr lang="en-US" sz="26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removing the null values column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00289" y="6391301"/>
            <a:ext cx="3208320" cy="1210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</a:pPr>
            <a:r>
              <a:rPr lang="en-US" sz="349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 unique values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60689" y="165140"/>
            <a:ext cx="6526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46.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19475" y="2325148"/>
            <a:ext cx="14403435" cy="5636703"/>
          </a:xfrm>
          <a:custGeom>
            <a:avLst/>
            <a:gdLst/>
            <a:ahLst/>
            <a:cxnLst/>
            <a:rect r="r" b="b" t="t" l="l"/>
            <a:pathLst>
              <a:path h="5636703" w="14403435">
                <a:moveTo>
                  <a:pt x="0" y="0"/>
                </a:moveTo>
                <a:lnTo>
                  <a:pt x="14403435" y="0"/>
                </a:lnTo>
                <a:lnTo>
                  <a:pt x="14403435" y="5636704"/>
                </a:lnTo>
                <a:lnTo>
                  <a:pt x="0" y="563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44340" y="971550"/>
            <a:ext cx="8476722" cy="52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dummy variable encoding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87701" y="165140"/>
            <a:ext cx="5878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47.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244924" y="2163554"/>
            <a:ext cx="11798152" cy="5959891"/>
          </a:xfrm>
          <a:custGeom>
            <a:avLst/>
            <a:gdLst/>
            <a:ahLst/>
            <a:cxnLst/>
            <a:rect r="r" b="b" t="t" l="l"/>
            <a:pathLst>
              <a:path h="5959891" w="11798152">
                <a:moveTo>
                  <a:pt x="0" y="0"/>
                </a:moveTo>
                <a:lnTo>
                  <a:pt x="11798152" y="0"/>
                </a:lnTo>
                <a:lnTo>
                  <a:pt x="11798152" y="5959892"/>
                </a:lnTo>
                <a:lnTo>
                  <a:pt x="0" y="5959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44924" y="952500"/>
            <a:ext cx="2205633" cy="68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99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66865" y="165140"/>
            <a:ext cx="6356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48.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98386" y="332704"/>
            <a:ext cx="8270713" cy="2895977"/>
          </a:xfrm>
          <a:custGeom>
            <a:avLst/>
            <a:gdLst/>
            <a:ahLst/>
            <a:cxnLst/>
            <a:rect r="r" b="b" t="t" l="l"/>
            <a:pathLst>
              <a:path h="2895977" w="8270713">
                <a:moveTo>
                  <a:pt x="0" y="0"/>
                </a:moveTo>
                <a:lnTo>
                  <a:pt x="8270712" y="0"/>
                </a:lnTo>
                <a:lnTo>
                  <a:pt x="8270712" y="2895977"/>
                </a:lnTo>
                <a:lnTo>
                  <a:pt x="0" y="2895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24582" y="3889195"/>
            <a:ext cx="6994361" cy="1719925"/>
          </a:xfrm>
          <a:custGeom>
            <a:avLst/>
            <a:gdLst/>
            <a:ahLst/>
            <a:cxnLst/>
            <a:rect r="r" b="b" t="t" l="l"/>
            <a:pathLst>
              <a:path h="1719925" w="6994361">
                <a:moveTo>
                  <a:pt x="0" y="0"/>
                </a:moveTo>
                <a:lnTo>
                  <a:pt x="6994361" y="0"/>
                </a:lnTo>
                <a:lnTo>
                  <a:pt x="6994361" y="1719925"/>
                </a:lnTo>
                <a:lnTo>
                  <a:pt x="0" y="171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9057" y="5144789"/>
            <a:ext cx="7990273" cy="4113511"/>
          </a:xfrm>
          <a:custGeom>
            <a:avLst/>
            <a:gdLst/>
            <a:ahLst/>
            <a:cxnLst/>
            <a:rect r="r" b="b" t="t" l="l"/>
            <a:pathLst>
              <a:path h="4113511" w="7990273">
                <a:moveTo>
                  <a:pt x="0" y="0"/>
                </a:moveTo>
                <a:lnTo>
                  <a:pt x="7990273" y="0"/>
                </a:lnTo>
                <a:lnTo>
                  <a:pt x="7990273" y="4113511"/>
                </a:lnTo>
                <a:lnTo>
                  <a:pt x="0" y="411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660524" y="7593357"/>
            <a:ext cx="5100042" cy="57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</a:pPr>
            <a:r>
              <a:rPr lang="en-US" sz="33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Scatter plot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97698" y="1159985"/>
            <a:ext cx="2179950" cy="68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3"/>
              </a:lnSpc>
            </a:pPr>
            <a:r>
              <a:rPr lang="en-US" sz="39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 plot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00518" y="3832045"/>
            <a:ext cx="2924064" cy="91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heatmap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47245" y="165140"/>
            <a:ext cx="6523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49.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671482" y="1967015"/>
            <a:ext cx="7047461" cy="5285595"/>
          </a:xfrm>
          <a:custGeom>
            <a:avLst/>
            <a:gdLst/>
            <a:ahLst/>
            <a:cxnLst/>
            <a:rect r="r" b="b" t="t" l="l"/>
            <a:pathLst>
              <a:path h="5285595" w="7047461">
                <a:moveTo>
                  <a:pt x="0" y="0"/>
                </a:moveTo>
                <a:lnTo>
                  <a:pt x="7047461" y="0"/>
                </a:lnTo>
                <a:lnTo>
                  <a:pt x="7047461" y="5285595"/>
                </a:lnTo>
                <a:lnTo>
                  <a:pt x="0" y="528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69057" y="2894673"/>
            <a:ext cx="8133063" cy="365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9"/>
              </a:lnSpc>
            </a:pPr>
            <a:r>
              <a:rPr lang="en-US" sz="104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</a:t>
            </a:r>
          </a:p>
          <a:p>
            <a:pPr algn="ctr">
              <a:lnSpc>
                <a:spcPts val="14689"/>
              </a:lnSpc>
            </a:pPr>
            <a:r>
              <a:rPr lang="en-US" sz="104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30911" y="-66675"/>
            <a:ext cx="3687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531498" y="2134736"/>
            <a:ext cx="11225004" cy="6017528"/>
          </a:xfrm>
          <a:custGeom>
            <a:avLst/>
            <a:gdLst/>
            <a:ahLst/>
            <a:cxnLst/>
            <a:rect r="r" b="b" t="t" l="l"/>
            <a:pathLst>
              <a:path h="6017528" w="11225004">
                <a:moveTo>
                  <a:pt x="0" y="0"/>
                </a:moveTo>
                <a:lnTo>
                  <a:pt x="11225004" y="0"/>
                </a:lnTo>
                <a:lnTo>
                  <a:pt x="11225004" y="6017528"/>
                </a:lnTo>
                <a:lnTo>
                  <a:pt x="0" y="6017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609724" y="364592"/>
            <a:ext cx="6312783" cy="66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5"/>
              </a:lnSpc>
            </a:pPr>
            <a:r>
              <a:rPr lang="en-US" sz="386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Multicollinearity Checking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69792" y="165140"/>
            <a:ext cx="6719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50.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07909" y="1811518"/>
            <a:ext cx="6588412" cy="2547310"/>
          </a:xfrm>
          <a:custGeom>
            <a:avLst/>
            <a:gdLst/>
            <a:ahLst/>
            <a:cxnLst/>
            <a:rect r="r" b="b" t="t" l="l"/>
            <a:pathLst>
              <a:path h="2547310" w="6588412">
                <a:moveTo>
                  <a:pt x="0" y="0"/>
                </a:moveTo>
                <a:lnTo>
                  <a:pt x="6588412" y="0"/>
                </a:lnTo>
                <a:lnTo>
                  <a:pt x="6588412" y="2547309"/>
                </a:lnTo>
                <a:lnTo>
                  <a:pt x="0" y="2547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72596" y="1967015"/>
            <a:ext cx="6756617" cy="2844891"/>
          </a:xfrm>
          <a:custGeom>
            <a:avLst/>
            <a:gdLst/>
            <a:ahLst/>
            <a:cxnLst/>
            <a:rect r="r" b="b" t="t" l="l"/>
            <a:pathLst>
              <a:path h="2844891" w="6756617">
                <a:moveTo>
                  <a:pt x="0" y="0"/>
                </a:moveTo>
                <a:lnTo>
                  <a:pt x="6756617" y="0"/>
                </a:lnTo>
                <a:lnTo>
                  <a:pt x="6756617" y="2844891"/>
                </a:lnTo>
                <a:lnTo>
                  <a:pt x="0" y="2844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7909" y="5055105"/>
            <a:ext cx="6947040" cy="2649727"/>
          </a:xfrm>
          <a:custGeom>
            <a:avLst/>
            <a:gdLst/>
            <a:ahLst/>
            <a:cxnLst/>
            <a:rect r="r" b="b" t="t" l="l"/>
            <a:pathLst>
              <a:path h="2649727" w="6947040">
                <a:moveTo>
                  <a:pt x="0" y="0"/>
                </a:moveTo>
                <a:lnTo>
                  <a:pt x="6947039" y="0"/>
                </a:lnTo>
                <a:lnTo>
                  <a:pt x="6947039" y="2649727"/>
                </a:lnTo>
                <a:lnTo>
                  <a:pt x="0" y="2649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102460" y="6379968"/>
            <a:ext cx="6119097" cy="1074265"/>
          </a:xfrm>
          <a:custGeom>
            <a:avLst/>
            <a:gdLst/>
            <a:ahLst/>
            <a:cxnLst/>
            <a:rect r="r" b="b" t="t" l="l"/>
            <a:pathLst>
              <a:path h="1074265" w="6119097">
                <a:moveTo>
                  <a:pt x="0" y="0"/>
                </a:moveTo>
                <a:lnTo>
                  <a:pt x="6119097" y="0"/>
                </a:lnTo>
                <a:lnTo>
                  <a:pt x="6119097" y="1074265"/>
                </a:lnTo>
                <a:lnTo>
                  <a:pt x="0" y="1074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5274" y="548794"/>
            <a:ext cx="4522068" cy="64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376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Multiple regression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82542" y="165140"/>
            <a:ext cx="5985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51.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59477" y="1566318"/>
            <a:ext cx="6948171" cy="5132172"/>
          </a:xfrm>
          <a:custGeom>
            <a:avLst/>
            <a:gdLst/>
            <a:ahLst/>
            <a:cxnLst/>
            <a:rect r="r" b="b" t="t" l="l"/>
            <a:pathLst>
              <a:path h="5132172" w="6948171">
                <a:moveTo>
                  <a:pt x="0" y="0"/>
                </a:moveTo>
                <a:lnTo>
                  <a:pt x="6948171" y="0"/>
                </a:lnTo>
                <a:lnTo>
                  <a:pt x="6948171" y="5132171"/>
                </a:lnTo>
                <a:lnTo>
                  <a:pt x="0" y="513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31573" y="3397300"/>
            <a:ext cx="6706045" cy="5364836"/>
          </a:xfrm>
          <a:custGeom>
            <a:avLst/>
            <a:gdLst/>
            <a:ahLst/>
            <a:cxnLst/>
            <a:rect r="r" b="b" t="t" l="l"/>
            <a:pathLst>
              <a:path h="5364836" w="6706045">
                <a:moveTo>
                  <a:pt x="0" y="0"/>
                </a:moveTo>
                <a:lnTo>
                  <a:pt x="6706045" y="0"/>
                </a:lnTo>
                <a:lnTo>
                  <a:pt x="6706045" y="5364836"/>
                </a:lnTo>
                <a:lnTo>
                  <a:pt x="0" y="5364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03400" y="6948837"/>
            <a:ext cx="5062419" cy="67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39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KNN alogorithm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35847" y="2513439"/>
            <a:ext cx="4295255" cy="75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6"/>
              </a:lnSpc>
            </a:pPr>
            <a:r>
              <a:rPr lang="en-US" sz="441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SVM algorithm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70660" y="165140"/>
            <a:ext cx="6057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52.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93525" y="488672"/>
            <a:ext cx="7633449" cy="5567153"/>
          </a:xfrm>
          <a:custGeom>
            <a:avLst/>
            <a:gdLst/>
            <a:ahLst/>
            <a:cxnLst/>
            <a:rect r="r" b="b" t="t" l="l"/>
            <a:pathLst>
              <a:path h="5567153" w="7633449">
                <a:moveTo>
                  <a:pt x="0" y="0"/>
                </a:moveTo>
                <a:lnTo>
                  <a:pt x="7633449" y="0"/>
                </a:lnTo>
                <a:lnTo>
                  <a:pt x="7633449" y="5567154"/>
                </a:lnTo>
                <a:lnTo>
                  <a:pt x="0" y="5567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70134" y="4026392"/>
            <a:ext cx="5748809" cy="5532383"/>
          </a:xfrm>
          <a:custGeom>
            <a:avLst/>
            <a:gdLst/>
            <a:ahLst/>
            <a:cxnLst/>
            <a:rect r="r" b="b" t="t" l="l"/>
            <a:pathLst>
              <a:path h="5532383" w="5748809">
                <a:moveTo>
                  <a:pt x="0" y="0"/>
                </a:moveTo>
                <a:lnTo>
                  <a:pt x="5748809" y="0"/>
                </a:lnTo>
                <a:lnTo>
                  <a:pt x="5748809" y="5532383"/>
                </a:lnTo>
                <a:lnTo>
                  <a:pt x="0" y="5532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01156" y="6166527"/>
            <a:ext cx="3106149" cy="62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3"/>
              </a:lnSpc>
            </a:pPr>
            <a:r>
              <a:rPr lang="en-US" sz="36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47072" y="3018498"/>
            <a:ext cx="3955344" cy="62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54066" y="165140"/>
            <a:ext cx="6192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53.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81490" y="311503"/>
            <a:ext cx="7846478" cy="5547340"/>
          </a:xfrm>
          <a:custGeom>
            <a:avLst/>
            <a:gdLst/>
            <a:ahLst/>
            <a:cxnLst/>
            <a:rect r="r" b="b" t="t" l="l"/>
            <a:pathLst>
              <a:path h="5547340" w="7846478">
                <a:moveTo>
                  <a:pt x="0" y="0"/>
                </a:moveTo>
                <a:lnTo>
                  <a:pt x="7846478" y="0"/>
                </a:lnTo>
                <a:lnTo>
                  <a:pt x="7846478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42349" y="3886289"/>
            <a:ext cx="7287983" cy="5577005"/>
          </a:xfrm>
          <a:custGeom>
            <a:avLst/>
            <a:gdLst/>
            <a:ahLst/>
            <a:cxnLst/>
            <a:rect r="r" b="b" t="t" l="l"/>
            <a:pathLst>
              <a:path h="5577005" w="7287983">
                <a:moveTo>
                  <a:pt x="0" y="0"/>
                </a:moveTo>
                <a:lnTo>
                  <a:pt x="7287983" y="0"/>
                </a:lnTo>
                <a:lnTo>
                  <a:pt x="7287983" y="5577005"/>
                </a:lnTo>
                <a:lnTo>
                  <a:pt x="0" y="5577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7289" y="6062606"/>
            <a:ext cx="5021242" cy="61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35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64631" y="3008973"/>
            <a:ext cx="3902262" cy="69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404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ADABoost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85394" y="244828"/>
            <a:ext cx="6299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54.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84279" y="2631864"/>
            <a:ext cx="13081351" cy="6049511"/>
          </a:xfrm>
          <a:custGeom>
            <a:avLst/>
            <a:gdLst/>
            <a:ahLst/>
            <a:cxnLst/>
            <a:rect r="r" b="b" t="t" l="l"/>
            <a:pathLst>
              <a:path h="6049511" w="13081351">
                <a:moveTo>
                  <a:pt x="0" y="0"/>
                </a:moveTo>
                <a:lnTo>
                  <a:pt x="13081351" y="0"/>
                </a:lnTo>
                <a:lnTo>
                  <a:pt x="13081351" y="6049511"/>
                </a:lnTo>
                <a:lnTo>
                  <a:pt x="0" y="6049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999220" y="244828"/>
            <a:ext cx="8004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55.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53429" y="174025"/>
            <a:ext cx="874305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672115" y="971550"/>
            <a:ext cx="1308135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75-25 TRAIN_TEST_SPLIT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601882" y="1595120"/>
            <a:ext cx="182022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BEFORE MULTICOLLINEARITY CHECKING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9057" y="290100"/>
            <a:ext cx="8531666" cy="1245499"/>
          </a:xfrm>
          <a:custGeom>
            <a:avLst/>
            <a:gdLst/>
            <a:ahLst/>
            <a:cxnLst/>
            <a:rect r="r" b="b" t="t" l="l"/>
            <a:pathLst>
              <a:path h="1245499" w="8531666">
                <a:moveTo>
                  <a:pt x="0" y="0"/>
                </a:moveTo>
                <a:lnTo>
                  <a:pt x="8531666" y="0"/>
                </a:lnTo>
                <a:lnTo>
                  <a:pt x="8531666" y="1245499"/>
                </a:lnTo>
                <a:lnTo>
                  <a:pt x="0" y="1245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771270" y="393422"/>
            <a:ext cx="155994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 - 1: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5438" y="3244299"/>
            <a:ext cx="59193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Kumar ,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0262" y="6396328"/>
            <a:ext cx="47281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Saha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6519441" y="3118165"/>
            <a:ext cx="0" cy="510311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7373110" y="2733026"/>
            <a:ext cx="9294789" cy="195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  <a:r>
              <a:rPr lang="en-US" sz="28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Technological and Incentive Impacts: Studies such as Kumar and Saha (2019) have examined how the use of technology and performance incentives (reflected in your dataset's incentive column) affect productivity.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5438" y="4243404"/>
            <a:ext cx="581394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Patel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73110" y="5139389"/>
            <a:ext cx="9235652" cy="200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sz="28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Patel emphasizes the importance of visual tools like scatter plots, box plots, and histograms for uncovering patterns and relationships between variables before applying predictive models.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08339" y="165140"/>
            <a:ext cx="3913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07277" y="7739947"/>
            <a:ext cx="78264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Published in International Journal of Commerce </a:t>
            </a:r>
          </a:p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Management Research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65945" y="494744"/>
            <a:ext cx="8584910" cy="1253272"/>
          </a:xfrm>
          <a:custGeom>
            <a:avLst/>
            <a:gdLst/>
            <a:ahLst/>
            <a:cxnLst/>
            <a:rect r="r" b="b" t="t" l="l"/>
            <a:pathLst>
              <a:path h="1253272" w="8584910">
                <a:moveTo>
                  <a:pt x="0" y="0"/>
                </a:moveTo>
                <a:lnTo>
                  <a:pt x="8584910" y="0"/>
                </a:lnTo>
                <a:lnTo>
                  <a:pt x="8584910" y="1253271"/>
                </a:lnTo>
                <a:lnTo>
                  <a:pt x="0" y="125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459309" y="537527"/>
            <a:ext cx="167513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 - 2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3419" y="3518621"/>
            <a:ext cx="572498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John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2119" y="5284757"/>
            <a:ext cx="63251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Smith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6897315" y="2672742"/>
            <a:ext cx="0" cy="4941516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091978" y="2977629"/>
            <a:ext cx="7991708" cy="294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8"/>
              </a:lnSpc>
            </a:pPr>
            <a:r>
              <a:rPr lang="en-US" sz="28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Statistical and Machine Learning Techniques for Analysis: To analyze the factors influencing productivity, Smith and Jones (2020) suggest regression models and machine learning approaches as valuable tools.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73079" y="52387"/>
            <a:ext cx="3265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13858" y="6683004"/>
            <a:ext cx="14747949" cy="77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5"/>
              </a:lnSpc>
            </a:pPr>
            <a:r>
              <a:rPr lang="en-US" sz="22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 </a:t>
            </a:r>
            <a:r>
              <a:rPr lang="en-US" sz="22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Journal of Management Studies</a:t>
            </a:r>
            <a:r>
              <a:rPr lang="en-US" sz="22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published by </a:t>
            </a:r>
            <a:r>
              <a:rPr lang="en-US" sz="22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Wiley-Blackwell</a:t>
            </a:r>
          </a:p>
          <a:p>
            <a:pPr algn="ctr">
              <a:lnSpc>
                <a:spcPts val="3135"/>
              </a:lnSpc>
            </a:pPr>
            <a:r>
              <a:rPr lang="en-US" sz="22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 behalf of the </a:t>
            </a:r>
            <a:r>
              <a:rPr lang="en-US" sz="22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Society for the Advancement of Management Studies</a:t>
            </a:r>
            <a:r>
              <a:rPr lang="en-US" sz="22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​</a:t>
            </a:r>
            <a:r>
              <a:rPr lang="en-US" sz="22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​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034552" y="488672"/>
            <a:ext cx="7606469" cy="798631"/>
          </a:xfrm>
          <a:custGeom>
            <a:avLst/>
            <a:gdLst/>
            <a:ahLst/>
            <a:cxnLst/>
            <a:rect r="r" b="b" t="t" l="l"/>
            <a:pathLst>
              <a:path h="798631" w="7606469">
                <a:moveTo>
                  <a:pt x="0" y="0"/>
                </a:moveTo>
                <a:lnTo>
                  <a:pt x="7606468" y="0"/>
                </a:lnTo>
                <a:lnTo>
                  <a:pt x="7606468" y="798631"/>
                </a:lnTo>
                <a:lnTo>
                  <a:pt x="0" y="7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2997611" y="2735808"/>
            <a:ext cx="12292778" cy="4638594"/>
          </a:xfrm>
          <a:custGeom>
            <a:avLst/>
            <a:gdLst/>
            <a:ahLst/>
            <a:cxnLst/>
            <a:rect r="r" b="b" t="t" l="l"/>
            <a:pathLst>
              <a:path h="4638594" w="12292778">
                <a:moveTo>
                  <a:pt x="0" y="0"/>
                </a:moveTo>
                <a:lnTo>
                  <a:pt x="12292778" y="0"/>
                </a:lnTo>
                <a:lnTo>
                  <a:pt x="12292778" y="4638594"/>
                </a:lnTo>
                <a:lnTo>
                  <a:pt x="0" y="463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96465" y="383897"/>
            <a:ext cx="644455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 -Processing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55769" y="5511052"/>
            <a:ext cx="2436333" cy="105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0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Cleaning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68377" y="5367510"/>
            <a:ext cx="1999843" cy="146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Transformation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9200" y="5511052"/>
            <a:ext cx="1952145" cy="91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2"/>
              </a:lnSpc>
            </a:pPr>
            <a:r>
              <a:rPr lang="en-US" sz="26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Integration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85043" y="5422657"/>
            <a:ext cx="2336859" cy="10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Reduction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70170" y="165140"/>
            <a:ext cx="3744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955697" y="3399465"/>
          <a:ext cx="4657492" cy="3352800"/>
        </p:xfrm>
        <a:graphic>
          <a:graphicData uri="http://schemas.openxmlformats.org/drawingml/2006/table">
            <a:tbl>
              <a:tblPr/>
              <a:tblGrid>
                <a:gridCol w="2965365"/>
              </a:tblGrid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CATEGORICAL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5841152" y="-7913"/>
            <a:ext cx="5267549" cy="88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51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Review: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5697" y="2563839"/>
            <a:ext cx="1802309" cy="52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Variable: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529352" y="1218299"/>
            <a:ext cx="16512694" cy="38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2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The dataset is a regression dataset with 1197 rows and 15 columns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56362" y="1909865"/>
            <a:ext cx="11185179" cy="39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4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archive.ics.uci.edu/dataset/597/productivity+prediction+of+garment+employees"/>
              </a:rPr>
              <a:t>https://archive.ics.uci.edu/dataset/597/productivity+prediction+of+garment+employees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04587" y="1928915"/>
            <a:ext cx="1855721" cy="38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2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 Code: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7420205" y="3399465"/>
          <a:ext cx="4652847" cy="6011819"/>
        </p:xfrm>
        <a:graphic>
          <a:graphicData uri="http://schemas.openxmlformats.org/drawingml/2006/table">
            <a:tbl>
              <a:tblPr/>
              <a:tblGrid>
                <a:gridCol w="2959453"/>
              </a:tblGrid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CONTINUOUS VARIABLES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targeted_productivity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604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over_time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incentive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12339753" y="3397920"/>
          <a:ext cx="4657492" cy="6010275"/>
        </p:xfrm>
        <a:graphic>
          <a:graphicData uri="http://schemas.openxmlformats.org/drawingml/2006/table">
            <a:tbl>
              <a:tblPr/>
              <a:tblGrid>
                <a:gridCol w="2965365"/>
              </a:tblGrid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CONTINOUS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Idle_time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Idle_men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no_of_workers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actual_productivity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no_of_style_change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858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sp>
        <p:nvSpPr>
          <p:cNvPr name="TextBox 19" id="19"/>
          <p:cNvSpPr txBox="true"/>
          <p:nvPr/>
        </p:nvSpPr>
        <p:spPr>
          <a:xfrm rot="0">
            <a:off x="17408587" y="30187"/>
            <a:ext cx="3910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DAGWbSHY1ZY</dc:identifier>
  <dcterms:modified xsi:type="dcterms:W3CDTF">2011-08-01T06:04:30Z</dcterms:modified>
  <cp:revision>1</cp:revision>
  <dc:title>Presentation</dc:title>
</cp:coreProperties>
</file>