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sldIdLst>
    <p:sldId id="256" r:id="rId2"/>
    <p:sldId id="285" r:id="rId3"/>
    <p:sldId id="258" r:id="rId4"/>
    <p:sldId id="261" r:id="rId5"/>
    <p:sldId id="262" r:id="rId6"/>
    <p:sldId id="264" r:id="rId7"/>
    <p:sldId id="265" r:id="rId8"/>
    <p:sldId id="260" r:id="rId9"/>
    <p:sldId id="271" r:id="rId10"/>
    <p:sldId id="282" r:id="rId11"/>
    <p:sldId id="272" r:id="rId12"/>
    <p:sldId id="283" r:id="rId13"/>
    <p:sldId id="284" r:id="rId14"/>
    <p:sldId id="279" r:id="rId15"/>
    <p:sldId id="280" r:id="rId16"/>
    <p:sldId id="281" r:id="rId17"/>
    <p:sldId id="286" r:id="rId18"/>
    <p:sldId id="287" r:id="rId19"/>
    <p:sldId id="294" r:id="rId20"/>
    <p:sldId id="295" r:id="rId21"/>
    <p:sldId id="296" r:id="rId22"/>
    <p:sldId id="297" r:id="rId23"/>
    <p:sldId id="288" r:id="rId24"/>
    <p:sldId id="289" r:id="rId25"/>
    <p:sldId id="290" r:id="rId26"/>
    <p:sldId id="270" r:id="rId27"/>
    <p:sldId id="291" r:id="rId28"/>
    <p:sldId id="292" r:id="rId29"/>
    <p:sldId id="293" r:id="rId30"/>
    <p:sldId id="29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918CC-63BD-4FDB-B826-DCE41868EE82}">
          <p14:sldIdLst>
            <p14:sldId id="256"/>
            <p14:sldId id="285"/>
            <p14:sldId id="258"/>
            <p14:sldId id="261"/>
            <p14:sldId id="262"/>
            <p14:sldId id="264"/>
            <p14:sldId id="265"/>
            <p14:sldId id="260"/>
            <p14:sldId id="271"/>
            <p14:sldId id="282"/>
            <p14:sldId id="272"/>
            <p14:sldId id="283"/>
            <p14:sldId id="284"/>
            <p14:sldId id="279"/>
            <p14:sldId id="280"/>
            <p14:sldId id="281"/>
            <p14:sldId id="286"/>
            <p14:sldId id="287"/>
            <p14:sldId id="294"/>
            <p14:sldId id="295"/>
            <p14:sldId id="296"/>
            <p14:sldId id="297"/>
            <p14:sldId id="288"/>
            <p14:sldId id="289"/>
            <p14:sldId id="290"/>
            <p14:sldId id="270"/>
            <p14:sldId id="291"/>
            <p14:sldId id="292"/>
            <p14:sldId id="293"/>
            <p14:sldId id="298"/>
          </p14:sldIdLst>
        </p14:section>
        <p14:section name="Untitled Section" id="{411DEE9B-4C4C-4802-8385-CA90CEB4FF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7" d="100"/>
          <a:sy n="77" d="100"/>
        </p:scale>
        <p:origin x="90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7415119-56A6-4E3B-8B1A-794FE938191C}" type="datetimeFigureOut">
              <a:rPr lang="en-IN" smtClean="0"/>
              <a:t>13-09-2023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E92D58D-DD5E-4A33-A36D-C52F1161121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234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15119-56A6-4E3B-8B1A-794FE938191C}"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2D58D-DD5E-4A33-A36D-C52F1161121A}" type="slidenum">
              <a:rPr lang="en-IN" smtClean="0"/>
              <a:t>‹#›</a:t>
            </a:fld>
            <a:endParaRPr lang="en-IN"/>
          </a:p>
        </p:txBody>
      </p:sp>
    </p:spTree>
    <p:extLst>
      <p:ext uri="{BB962C8B-B14F-4D97-AF65-F5344CB8AC3E}">
        <p14:creationId xmlns:p14="http://schemas.microsoft.com/office/powerpoint/2010/main" val="332627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15119-56A6-4E3B-8B1A-794FE938191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2D58D-DD5E-4A33-A36D-C52F1161121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930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15119-56A6-4E3B-8B1A-794FE938191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2D58D-DD5E-4A33-A36D-C52F1161121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49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15119-56A6-4E3B-8B1A-794FE938191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2D58D-DD5E-4A33-A36D-C52F1161121A}" type="slidenum">
              <a:rPr lang="en-IN" smtClean="0"/>
              <a:t>‹#›</a:t>
            </a:fld>
            <a:endParaRPr lang="en-IN"/>
          </a:p>
        </p:txBody>
      </p:sp>
    </p:spTree>
    <p:extLst>
      <p:ext uri="{BB962C8B-B14F-4D97-AF65-F5344CB8AC3E}">
        <p14:creationId xmlns:p14="http://schemas.microsoft.com/office/powerpoint/2010/main" val="3584142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15119-56A6-4E3B-8B1A-794FE938191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2D58D-DD5E-4A33-A36D-C52F1161121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832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15119-56A6-4E3B-8B1A-794FE938191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2D58D-DD5E-4A33-A36D-C52F1161121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507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15119-56A6-4E3B-8B1A-794FE938191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2D58D-DD5E-4A33-A36D-C52F1161121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2004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15119-56A6-4E3B-8B1A-794FE938191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2D58D-DD5E-4A33-A36D-C52F1161121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51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15119-56A6-4E3B-8B1A-794FE938191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2D58D-DD5E-4A33-A36D-C52F1161121A}" type="slidenum">
              <a:rPr lang="en-IN" smtClean="0"/>
              <a:t>‹#›</a:t>
            </a:fld>
            <a:endParaRPr lang="en-IN"/>
          </a:p>
        </p:txBody>
      </p:sp>
    </p:spTree>
    <p:extLst>
      <p:ext uri="{BB962C8B-B14F-4D97-AF65-F5344CB8AC3E}">
        <p14:creationId xmlns:p14="http://schemas.microsoft.com/office/powerpoint/2010/main" val="158709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15119-56A6-4E3B-8B1A-794FE938191C}"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2D58D-DD5E-4A33-A36D-C52F1161121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666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415119-56A6-4E3B-8B1A-794FE938191C}"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2D58D-DD5E-4A33-A36D-C52F1161121A}" type="slidenum">
              <a:rPr lang="en-IN" smtClean="0"/>
              <a:t>‹#›</a:t>
            </a:fld>
            <a:endParaRPr lang="en-IN"/>
          </a:p>
        </p:txBody>
      </p:sp>
    </p:spTree>
    <p:extLst>
      <p:ext uri="{BB962C8B-B14F-4D97-AF65-F5344CB8AC3E}">
        <p14:creationId xmlns:p14="http://schemas.microsoft.com/office/powerpoint/2010/main" val="25247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415119-56A6-4E3B-8B1A-794FE938191C}" type="datetimeFigureOut">
              <a:rPr lang="en-IN" smtClean="0"/>
              <a:t>13-09-2023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92D58D-DD5E-4A33-A36D-C52F1161121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607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415119-56A6-4E3B-8B1A-794FE938191C}" type="datetimeFigureOut">
              <a:rPr lang="en-IN" smtClean="0"/>
              <a:t>13-09-2023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92D58D-DD5E-4A33-A36D-C52F1161121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12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15119-56A6-4E3B-8B1A-794FE938191C}" type="datetimeFigureOut">
              <a:rPr lang="en-IN" smtClean="0"/>
              <a:t>13-09-2023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92D58D-DD5E-4A33-A36D-C52F1161121A}" type="slidenum">
              <a:rPr lang="en-IN" smtClean="0"/>
              <a:t>‹#›</a:t>
            </a:fld>
            <a:endParaRPr lang="en-IN"/>
          </a:p>
        </p:txBody>
      </p:sp>
    </p:spTree>
    <p:extLst>
      <p:ext uri="{BB962C8B-B14F-4D97-AF65-F5344CB8AC3E}">
        <p14:creationId xmlns:p14="http://schemas.microsoft.com/office/powerpoint/2010/main" val="48177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15119-56A6-4E3B-8B1A-794FE938191C}"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2D58D-DD5E-4A33-A36D-C52F1161121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488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15119-56A6-4E3B-8B1A-794FE938191C}"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92D58D-DD5E-4A33-A36D-C52F1161121A}" type="slidenum">
              <a:rPr lang="en-IN" smtClean="0"/>
              <a:t>‹#›</a:t>
            </a:fld>
            <a:endParaRPr lang="en-IN"/>
          </a:p>
        </p:txBody>
      </p:sp>
    </p:spTree>
    <p:extLst>
      <p:ext uri="{BB962C8B-B14F-4D97-AF65-F5344CB8AC3E}">
        <p14:creationId xmlns:p14="http://schemas.microsoft.com/office/powerpoint/2010/main" val="3680626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415119-56A6-4E3B-8B1A-794FE938191C}" type="datetimeFigureOut">
              <a:rPr lang="en-IN" smtClean="0"/>
              <a:t>13-09-2023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92D58D-DD5E-4A33-A36D-C52F1161121A}" type="slidenum">
              <a:rPr lang="en-IN" smtClean="0"/>
              <a:t>‹#›</a:t>
            </a:fld>
            <a:endParaRPr lang="en-IN"/>
          </a:p>
        </p:txBody>
      </p:sp>
    </p:spTree>
    <p:extLst>
      <p:ext uri="{BB962C8B-B14F-4D97-AF65-F5344CB8AC3E}">
        <p14:creationId xmlns:p14="http://schemas.microsoft.com/office/powerpoint/2010/main" val="3382110593"/>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vamshik-1/cyberbreache-detection-mini-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03D0-555D-0C61-65CD-84818A65C6BA}"/>
              </a:ext>
            </a:extLst>
          </p:cNvPr>
          <p:cNvSpPr>
            <a:spLocks noGrp="1"/>
          </p:cNvSpPr>
          <p:nvPr>
            <p:ph type="ctrTitle"/>
          </p:nvPr>
        </p:nvSpPr>
        <p:spPr/>
        <p:txBody>
          <a:bodyPr>
            <a:normAutofit fontScale="90000"/>
          </a:bodyPr>
          <a:lstStyle/>
          <a:p>
            <a:br>
              <a:rPr lang="en-IN" dirty="0"/>
            </a:br>
            <a:br>
              <a:rPr lang="en-IN" dirty="0"/>
            </a:br>
            <a:br>
              <a:rPr lang="en-IN" dirty="0"/>
            </a:br>
            <a:endParaRPr lang="en-IN" dirty="0"/>
          </a:p>
        </p:txBody>
      </p:sp>
      <p:pic>
        <p:nvPicPr>
          <p:cNvPr id="4" name="Image1">
            <a:extLst>
              <a:ext uri="{FF2B5EF4-FFF2-40B4-BE49-F238E27FC236}">
                <a16:creationId xmlns:a16="http://schemas.microsoft.com/office/drawing/2014/main" id="{85D700F7-14E8-A7FE-A8FE-B65ADE6A1908}"/>
              </a:ext>
            </a:extLst>
          </p:cNvPr>
          <p:cNvPicPr/>
          <p:nvPr/>
        </p:nvPicPr>
        <p:blipFill>
          <a:blip r:embed="rId2" cstate="print"/>
          <a:stretch>
            <a:fillRect/>
          </a:stretch>
        </p:blipFill>
        <p:spPr bwMode="auto">
          <a:xfrm>
            <a:off x="863600" y="492760"/>
            <a:ext cx="1066800" cy="868680"/>
          </a:xfrm>
          <a:prstGeom prst="rect">
            <a:avLst/>
          </a:prstGeom>
        </p:spPr>
      </p:pic>
      <p:pic>
        <p:nvPicPr>
          <p:cNvPr id="5" name="image2.png">
            <a:extLst>
              <a:ext uri="{FF2B5EF4-FFF2-40B4-BE49-F238E27FC236}">
                <a16:creationId xmlns:a16="http://schemas.microsoft.com/office/drawing/2014/main" id="{F8870BEA-6A3E-5FBD-51CB-88B9C5A93421}"/>
              </a:ext>
            </a:extLst>
          </p:cNvPr>
          <p:cNvPicPr>
            <a:picLocks noChangeAspect="1" noChangeArrowheads="1"/>
          </p:cNvPicPr>
          <p:nvPr/>
        </p:nvPicPr>
        <p:blipFill>
          <a:blip r:embed="rId3" cstate="print"/>
          <a:srcRect/>
          <a:stretch>
            <a:fillRect/>
          </a:stretch>
        </p:blipFill>
        <p:spPr bwMode="auto">
          <a:xfrm>
            <a:off x="10236200" y="492760"/>
            <a:ext cx="1016000" cy="868680"/>
          </a:xfrm>
          <a:prstGeom prst="rect">
            <a:avLst/>
          </a:prstGeom>
          <a:noFill/>
          <a:ln w="9525">
            <a:noFill/>
            <a:miter lim="800000"/>
            <a:headEnd/>
            <a:tailEnd/>
          </a:ln>
        </p:spPr>
      </p:pic>
      <p:sp>
        <p:nvSpPr>
          <p:cNvPr id="7" name="TextBox 4">
            <a:extLst>
              <a:ext uri="{FF2B5EF4-FFF2-40B4-BE49-F238E27FC236}">
                <a16:creationId xmlns:a16="http://schemas.microsoft.com/office/drawing/2014/main" id="{AADEB6FC-30C4-C01E-8121-D2B7BC710C31}"/>
              </a:ext>
            </a:extLst>
          </p:cNvPr>
          <p:cNvSpPr txBox="1"/>
          <p:nvPr/>
        </p:nvSpPr>
        <p:spPr>
          <a:xfrm>
            <a:off x="2184401" y="348198"/>
            <a:ext cx="7823200" cy="100540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2400" b="1" dirty="0">
                <a:solidFill>
                  <a:srgbClr val="002060"/>
                </a:solidFill>
                <a:latin typeface="Bookman Old Style" pitchFamily="18" charset="0"/>
              </a:rPr>
              <a:t>CMR Technical Campus</a:t>
            </a:r>
          </a:p>
          <a:p>
            <a:pPr algn="ctr" fontAlgn="auto">
              <a:spcBef>
                <a:spcPts val="0"/>
              </a:spcBef>
              <a:spcAft>
                <a:spcPts val="0"/>
              </a:spcAft>
              <a:defRPr/>
            </a:pPr>
            <a:r>
              <a:rPr lang="en-IN" sz="1200" b="1" spc="30" dirty="0">
                <a:solidFill>
                  <a:srgbClr val="C00000"/>
                </a:solidFill>
                <a:latin typeface="Trebuchet MS"/>
                <a:cs typeface="Trebuchet MS"/>
              </a:rPr>
              <a:t>UGC</a:t>
            </a:r>
            <a:r>
              <a:rPr lang="en-IN" sz="1200" b="1" spc="-10" dirty="0">
                <a:solidFill>
                  <a:srgbClr val="C00000"/>
                </a:solidFill>
                <a:latin typeface="Trebuchet MS"/>
                <a:cs typeface="Trebuchet MS"/>
              </a:rPr>
              <a:t> </a:t>
            </a:r>
            <a:r>
              <a:rPr lang="en-IN" sz="1200" b="1" spc="40" dirty="0">
                <a:solidFill>
                  <a:srgbClr val="C00000"/>
                </a:solidFill>
                <a:latin typeface="Trebuchet MS"/>
                <a:cs typeface="Trebuchet MS"/>
              </a:rPr>
              <a:t>AUTONOMOUS</a:t>
            </a:r>
          </a:p>
          <a:p>
            <a:pPr marL="333375" algn="ctr">
              <a:lnSpc>
                <a:spcPts val="1400"/>
              </a:lnSpc>
            </a:pPr>
            <a:r>
              <a:rPr lang="en-GB" sz="1200" b="1" spc="30" dirty="0">
                <a:solidFill>
                  <a:schemeClr val="tx1"/>
                </a:solidFill>
                <a:latin typeface="Trebuchet MS"/>
                <a:cs typeface="Trebuchet MS"/>
              </a:rPr>
              <a:t>Accredited</a:t>
            </a:r>
            <a:r>
              <a:rPr lang="en-GB" sz="1200" b="1" spc="25" dirty="0">
                <a:solidFill>
                  <a:schemeClr val="tx1"/>
                </a:solidFill>
                <a:latin typeface="Trebuchet MS"/>
                <a:cs typeface="Trebuchet MS"/>
              </a:rPr>
              <a:t> </a:t>
            </a:r>
            <a:r>
              <a:rPr lang="en-GB" sz="1200" b="1" spc="35" dirty="0">
                <a:solidFill>
                  <a:schemeClr val="tx1"/>
                </a:solidFill>
                <a:latin typeface="Trebuchet MS"/>
                <a:cs typeface="Trebuchet MS"/>
              </a:rPr>
              <a:t>by</a:t>
            </a:r>
            <a:r>
              <a:rPr lang="en-GB" sz="1200" b="1" spc="-5" dirty="0">
                <a:solidFill>
                  <a:schemeClr val="tx1"/>
                </a:solidFill>
                <a:latin typeface="Trebuchet MS"/>
                <a:cs typeface="Trebuchet MS"/>
              </a:rPr>
              <a:t> </a:t>
            </a:r>
            <a:r>
              <a:rPr lang="en-GB" sz="1200" b="1" spc="25" dirty="0">
                <a:solidFill>
                  <a:schemeClr val="tx1"/>
                </a:solidFill>
                <a:latin typeface="Trebuchet MS"/>
                <a:cs typeface="Trebuchet MS"/>
              </a:rPr>
              <a:t>NAAC</a:t>
            </a:r>
            <a:r>
              <a:rPr lang="en-GB" sz="1200" b="1" spc="15" dirty="0">
                <a:solidFill>
                  <a:schemeClr val="tx1"/>
                </a:solidFill>
                <a:latin typeface="Trebuchet MS"/>
                <a:cs typeface="Trebuchet MS"/>
              </a:rPr>
              <a:t> </a:t>
            </a:r>
            <a:r>
              <a:rPr lang="en-GB" sz="1200" b="1" spc="25" dirty="0">
                <a:solidFill>
                  <a:schemeClr val="tx1"/>
                </a:solidFill>
                <a:latin typeface="Trebuchet MS"/>
                <a:cs typeface="Trebuchet MS"/>
              </a:rPr>
              <a:t>with</a:t>
            </a:r>
            <a:r>
              <a:rPr lang="en-GB" sz="1200" b="1" spc="10" dirty="0">
                <a:solidFill>
                  <a:schemeClr val="tx1"/>
                </a:solidFill>
                <a:latin typeface="Trebuchet MS"/>
                <a:cs typeface="Trebuchet MS"/>
              </a:rPr>
              <a:t> </a:t>
            </a:r>
            <a:r>
              <a:rPr lang="en-GB" sz="1200" b="1" spc="30" dirty="0">
                <a:solidFill>
                  <a:schemeClr val="tx1"/>
                </a:solidFill>
                <a:latin typeface="Trebuchet MS"/>
                <a:cs typeface="Trebuchet MS"/>
              </a:rPr>
              <a:t>A</a:t>
            </a:r>
            <a:r>
              <a:rPr lang="en-GB" sz="1200" b="1" spc="15" dirty="0">
                <a:solidFill>
                  <a:schemeClr val="tx1"/>
                </a:solidFill>
                <a:latin typeface="Trebuchet MS"/>
                <a:cs typeface="Trebuchet MS"/>
              </a:rPr>
              <a:t> </a:t>
            </a:r>
            <a:r>
              <a:rPr lang="en-GB" sz="1200" b="1" spc="30" dirty="0">
                <a:solidFill>
                  <a:schemeClr val="tx1"/>
                </a:solidFill>
                <a:latin typeface="Trebuchet MS"/>
                <a:cs typeface="Trebuchet MS"/>
              </a:rPr>
              <a:t>Grade</a:t>
            </a:r>
            <a:endParaRPr lang="en-GB" sz="1200" dirty="0">
              <a:solidFill>
                <a:schemeClr val="tx1"/>
              </a:solidFill>
              <a:latin typeface="Trebuchet MS"/>
              <a:cs typeface="Trebuchet MS"/>
            </a:endParaRPr>
          </a:p>
          <a:p>
            <a:pPr marL="12700" algn="ctr">
              <a:lnSpc>
                <a:spcPts val="1415"/>
              </a:lnSpc>
            </a:pPr>
            <a:r>
              <a:rPr lang="en-GB" sz="1200" b="1" spc="25" dirty="0">
                <a:solidFill>
                  <a:schemeClr val="tx1"/>
                </a:solidFill>
                <a:latin typeface="Trebuchet MS"/>
                <a:cs typeface="Trebuchet MS"/>
              </a:rPr>
              <a:t>  	</a:t>
            </a:r>
            <a:r>
              <a:rPr lang="en-GB" sz="1200" b="1" spc="25" dirty="0">
                <a:latin typeface="Trebuchet MS"/>
                <a:cs typeface="Trebuchet MS"/>
              </a:rPr>
              <a:t>       </a:t>
            </a:r>
            <a:r>
              <a:rPr lang="en-GB" sz="1200" b="1" spc="25" dirty="0">
                <a:solidFill>
                  <a:schemeClr val="tx1"/>
                </a:solidFill>
                <a:latin typeface="Trebuchet MS"/>
                <a:cs typeface="Trebuchet MS"/>
              </a:rPr>
              <a:t> Approved</a:t>
            </a:r>
            <a:r>
              <a:rPr lang="en-GB" sz="1200" b="1" spc="15" dirty="0">
                <a:solidFill>
                  <a:schemeClr val="tx1"/>
                </a:solidFill>
                <a:latin typeface="Trebuchet MS"/>
                <a:cs typeface="Trebuchet MS"/>
              </a:rPr>
              <a:t> </a:t>
            </a:r>
            <a:r>
              <a:rPr lang="en-GB" sz="1200" b="1" spc="35" dirty="0">
                <a:solidFill>
                  <a:schemeClr val="tx1"/>
                </a:solidFill>
                <a:latin typeface="Trebuchet MS"/>
                <a:cs typeface="Trebuchet MS"/>
              </a:rPr>
              <a:t>by</a:t>
            </a:r>
            <a:r>
              <a:rPr lang="en-GB" sz="1200" b="1" spc="30" dirty="0">
                <a:solidFill>
                  <a:schemeClr val="tx1"/>
                </a:solidFill>
                <a:latin typeface="Trebuchet MS"/>
                <a:cs typeface="Trebuchet MS"/>
              </a:rPr>
              <a:t> </a:t>
            </a:r>
            <a:r>
              <a:rPr lang="en-GB" sz="1200" b="1" spc="25" dirty="0">
                <a:solidFill>
                  <a:schemeClr val="tx1"/>
                </a:solidFill>
                <a:latin typeface="Trebuchet MS"/>
                <a:cs typeface="Trebuchet MS"/>
              </a:rPr>
              <a:t>AICTE,</a:t>
            </a:r>
            <a:r>
              <a:rPr lang="en-GB" sz="1200" b="1" spc="20" dirty="0">
                <a:solidFill>
                  <a:schemeClr val="tx1"/>
                </a:solidFill>
                <a:latin typeface="Trebuchet MS"/>
                <a:cs typeface="Trebuchet MS"/>
              </a:rPr>
              <a:t> </a:t>
            </a:r>
            <a:r>
              <a:rPr lang="en-GB" sz="1200" b="1" spc="30" dirty="0">
                <a:solidFill>
                  <a:schemeClr val="tx1"/>
                </a:solidFill>
                <a:latin typeface="Trebuchet MS"/>
                <a:cs typeface="Trebuchet MS"/>
              </a:rPr>
              <a:t>New </a:t>
            </a:r>
            <a:r>
              <a:rPr lang="en-GB" sz="1200" b="1" spc="20" dirty="0">
                <a:solidFill>
                  <a:schemeClr val="tx1"/>
                </a:solidFill>
                <a:latin typeface="Trebuchet MS"/>
                <a:cs typeface="Trebuchet MS"/>
              </a:rPr>
              <a:t>Delhi</a:t>
            </a:r>
            <a:r>
              <a:rPr lang="en-GB" sz="1200" b="1" spc="35" dirty="0">
                <a:solidFill>
                  <a:schemeClr val="tx1"/>
                </a:solidFill>
                <a:latin typeface="Trebuchet MS"/>
                <a:cs typeface="Trebuchet MS"/>
              </a:rPr>
              <a:t> </a:t>
            </a:r>
            <a:r>
              <a:rPr lang="en-GB" sz="1200" b="1" spc="20" dirty="0">
                <a:solidFill>
                  <a:schemeClr val="tx1"/>
                </a:solidFill>
                <a:latin typeface="Trebuchet MS"/>
                <a:cs typeface="Trebuchet MS"/>
              </a:rPr>
              <a:t>and</a:t>
            </a:r>
            <a:r>
              <a:rPr lang="en-GB" sz="1200" b="1" spc="40" dirty="0">
                <a:solidFill>
                  <a:schemeClr val="tx1"/>
                </a:solidFill>
                <a:latin typeface="Trebuchet MS"/>
                <a:cs typeface="Trebuchet MS"/>
              </a:rPr>
              <a:t> </a:t>
            </a:r>
            <a:r>
              <a:rPr lang="en-GB" sz="1200" b="1" spc="20" dirty="0">
                <a:solidFill>
                  <a:schemeClr val="tx1"/>
                </a:solidFill>
                <a:latin typeface="Trebuchet MS"/>
                <a:cs typeface="Trebuchet MS"/>
              </a:rPr>
              <a:t>Affiliated</a:t>
            </a:r>
            <a:r>
              <a:rPr lang="en-GB" sz="1200" b="1" spc="35" dirty="0">
                <a:solidFill>
                  <a:schemeClr val="tx1"/>
                </a:solidFill>
                <a:latin typeface="Trebuchet MS"/>
                <a:cs typeface="Trebuchet MS"/>
              </a:rPr>
              <a:t> </a:t>
            </a:r>
            <a:r>
              <a:rPr lang="en-GB" sz="1200" b="1" spc="25" dirty="0">
                <a:solidFill>
                  <a:schemeClr val="tx1"/>
                </a:solidFill>
                <a:latin typeface="Trebuchet MS"/>
                <a:cs typeface="Trebuchet MS"/>
              </a:rPr>
              <a:t>to</a:t>
            </a:r>
            <a:r>
              <a:rPr lang="en-GB" sz="1200" b="1" spc="10" dirty="0">
                <a:solidFill>
                  <a:schemeClr val="tx1"/>
                </a:solidFill>
                <a:latin typeface="Trebuchet MS"/>
                <a:cs typeface="Trebuchet MS"/>
              </a:rPr>
              <a:t> </a:t>
            </a:r>
            <a:r>
              <a:rPr lang="en-GB" sz="1200" b="1" spc="30" dirty="0">
                <a:solidFill>
                  <a:schemeClr val="tx1"/>
                </a:solidFill>
                <a:latin typeface="Trebuchet MS"/>
                <a:cs typeface="Trebuchet MS"/>
              </a:rPr>
              <a:t>JNTU,</a:t>
            </a:r>
            <a:r>
              <a:rPr lang="en-GB" sz="1200" b="1" spc="20" dirty="0">
                <a:solidFill>
                  <a:schemeClr val="tx1"/>
                </a:solidFill>
                <a:latin typeface="Trebuchet MS"/>
                <a:cs typeface="Trebuchet MS"/>
              </a:rPr>
              <a:t> </a:t>
            </a:r>
            <a:r>
              <a:rPr lang="en-GB" sz="1200" b="1" spc="25" dirty="0">
                <a:solidFill>
                  <a:schemeClr val="tx1"/>
                </a:solidFill>
                <a:latin typeface="Trebuchet MS"/>
                <a:cs typeface="Trebuchet MS"/>
              </a:rPr>
              <a:t>Hyderabad</a:t>
            </a:r>
            <a:endParaRPr lang="en-GB" sz="1200" dirty="0">
              <a:solidFill>
                <a:schemeClr val="tx1"/>
              </a:solidFill>
              <a:latin typeface="Trebuchet MS"/>
              <a:cs typeface="Trebuchet MS"/>
            </a:endParaRPr>
          </a:p>
        </p:txBody>
      </p:sp>
      <p:sp>
        <p:nvSpPr>
          <p:cNvPr id="8" name="TextBox 6">
            <a:extLst>
              <a:ext uri="{FF2B5EF4-FFF2-40B4-BE49-F238E27FC236}">
                <a16:creationId xmlns:a16="http://schemas.microsoft.com/office/drawing/2014/main" id="{58AB00FE-0D17-B3C8-B713-D0112BA2BBB8}"/>
              </a:ext>
            </a:extLst>
          </p:cNvPr>
          <p:cNvSpPr txBox="1"/>
          <p:nvPr/>
        </p:nvSpPr>
        <p:spPr>
          <a:xfrm>
            <a:off x="2311400" y="1496367"/>
            <a:ext cx="7556500" cy="83099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2400" b="1" dirty="0">
                <a:solidFill>
                  <a:srgbClr val="002060"/>
                </a:solidFill>
                <a:latin typeface="Bookman Old Style" pitchFamily="18" charset="0"/>
                <a:cs typeface="Arial" pitchFamily="34" charset="0"/>
              </a:rPr>
              <a:t>Department of Computer Science and Engineering</a:t>
            </a:r>
          </a:p>
        </p:txBody>
      </p:sp>
      <p:sp>
        <p:nvSpPr>
          <p:cNvPr id="10" name="Rounded Rectangle 3">
            <a:extLst>
              <a:ext uri="{FF2B5EF4-FFF2-40B4-BE49-F238E27FC236}">
                <a16:creationId xmlns:a16="http://schemas.microsoft.com/office/drawing/2014/main" id="{B52CFF30-8C95-9D3E-7FC7-D17D015317E8}"/>
              </a:ext>
            </a:extLst>
          </p:cNvPr>
          <p:cNvSpPr/>
          <p:nvPr/>
        </p:nvSpPr>
        <p:spPr>
          <a:xfrm>
            <a:off x="2654300" y="2327364"/>
            <a:ext cx="6908800" cy="1545992"/>
          </a:xfrm>
          <a:prstGeom prst="roundRect">
            <a:avLst/>
          </a:prstGeom>
          <a:solidFill>
            <a:srgbClr val="040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US" sz="1400" b="1" dirty="0">
                <a:solidFill>
                  <a:schemeClr val="bg1"/>
                </a:solidFill>
                <a:latin typeface="Bookman Old Style" pitchFamily="18" charset="0"/>
                <a:cs typeface="Arial" charset="0"/>
              </a:rPr>
              <a:t>A </a:t>
            </a:r>
          </a:p>
          <a:p>
            <a:pPr algn="ctr">
              <a:defRPr/>
            </a:pPr>
            <a:r>
              <a:rPr lang="en-US" sz="1400" b="1" dirty="0">
                <a:solidFill>
                  <a:schemeClr val="bg1"/>
                </a:solidFill>
                <a:latin typeface="Bookman Old Style" pitchFamily="18" charset="0"/>
                <a:cs typeface="Arial" charset="0"/>
              </a:rPr>
              <a:t>Mini Project </a:t>
            </a:r>
            <a:br>
              <a:rPr lang="en-US" sz="1400" b="1" dirty="0">
                <a:solidFill>
                  <a:schemeClr val="bg1"/>
                </a:solidFill>
                <a:latin typeface="Bookman Old Style" pitchFamily="18" charset="0"/>
                <a:cs typeface="Arial" charset="0"/>
              </a:rPr>
            </a:br>
            <a:r>
              <a:rPr lang="en-US" sz="1400" b="1" dirty="0">
                <a:solidFill>
                  <a:schemeClr val="bg1"/>
                </a:solidFill>
                <a:latin typeface="Bookman Old Style" pitchFamily="18" charset="0"/>
                <a:cs typeface="Arial" charset="0"/>
              </a:rPr>
              <a:t>on</a:t>
            </a:r>
            <a:br>
              <a:rPr lang="en-US" sz="1400" b="1" dirty="0">
                <a:solidFill>
                  <a:schemeClr val="bg1"/>
                </a:solidFill>
                <a:latin typeface="Bookman Old Style" pitchFamily="18" charset="0"/>
                <a:cs typeface="Arial" charset="0"/>
              </a:rPr>
            </a:br>
            <a:r>
              <a:rPr lang="en-US" sz="2000" b="1" dirty="0">
                <a:solidFill>
                  <a:schemeClr val="bg1"/>
                </a:solidFill>
                <a:latin typeface="Bookman Old Style" pitchFamily="18" charset="0"/>
                <a:cs typeface="Arial" charset="0"/>
              </a:rPr>
              <a:t>Detection of Cyber Attack in Network </a:t>
            </a:r>
          </a:p>
          <a:p>
            <a:pPr algn="ctr">
              <a:defRPr/>
            </a:pPr>
            <a:r>
              <a:rPr lang="en-US" sz="2000" b="1" dirty="0">
                <a:solidFill>
                  <a:schemeClr val="bg1"/>
                </a:solidFill>
                <a:latin typeface="Bookman Old Style" pitchFamily="18" charset="0"/>
                <a:cs typeface="Arial" charset="0"/>
              </a:rPr>
              <a:t>Using Machine Learning Techniques</a:t>
            </a:r>
            <a:endParaRPr lang="en-US" sz="1400" b="1" dirty="0">
              <a:solidFill>
                <a:schemeClr val="bg1"/>
              </a:solidFill>
              <a:latin typeface="Bookman Old Style" pitchFamily="18" charset="0"/>
              <a:cs typeface="Arial" charset="0"/>
            </a:endParaRPr>
          </a:p>
        </p:txBody>
      </p:sp>
      <p:sp>
        <p:nvSpPr>
          <p:cNvPr id="11" name="TextBox 8">
            <a:extLst>
              <a:ext uri="{FF2B5EF4-FFF2-40B4-BE49-F238E27FC236}">
                <a16:creationId xmlns:a16="http://schemas.microsoft.com/office/drawing/2014/main" id="{26D07384-E5AE-C31C-34D6-CEE072D76C2E}"/>
              </a:ext>
            </a:extLst>
          </p:cNvPr>
          <p:cNvSpPr txBox="1"/>
          <p:nvPr/>
        </p:nvSpPr>
        <p:spPr>
          <a:xfrm>
            <a:off x="2336800" y="3768636"/>
            <a:ext cx="7543800" cy="175432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endParaRPr lang="en-US" b="1" dirty="0">
              <a:solidFill>
                <a:schemeClr val="tx2">
                  <a:lumMod val="50000"/>
                </a:schemeClr>
              </a:solidFill>
              <a:latin typeface="Bookman Old Style" pitchFamily="18" charset="0"/>
              <a:cs typeface="Times New Roman" pitchFamily="18" charset="0"/>
            </a:endParaRPr>
          </a:p>
          <a:p>
            <a:pPr algn="ctr" fontAlgn="auto">
              <a:spcBef>
                <a:spcPts val="0"/>
              </a:spcBef>
              <a:spcAft>
                <a:spcPts val="0"/>
              </a:spcAft>
              <a:defRPr/>
            </a:pPr>
            <a:r>
              <a:rPr lang="en-US" sz="1800" b="1" dirty="0">
                <a:solidFill>
                  <a:schemeClr val="tx2">
                    <a:lumMod val="50000"/>
                  </a:schemeClr>
                </a:solidFill>
                <a:latin typeface="Bookman Old Style" pitchFamily="18" charset="0"/>
                <a:cs typeface="Times New Roman" pitchFamily="18" charset="0"/>
              </a:rPr>
              <a:t>BATCH NO:4  </a:t>
            </a:r>
          </a:p>
          <a:p>
            <a:pPr algn="ctr" fontAlgn="auto">
              <a:spcBef>
                <a:spcPts val="0"/>
              </a:spcBef>
              <a:spcAft>
                <a:spcPts val="0"/>
              </a:spcAft>
              <a:defRPr/>
            </a:pPr>
            <a:r>
              <a:rPr lang="en-US" sz="1800" b="1" dirty="0">
                <a:solidFill>
                  <a:schemeClr val="tx2">
                    <a:lumMod val="50000"/>
                  </a:schemeClr>
                </a:solidFill>
                <a:latin typeface="Bookman Old Style" pitchFamily="18" charset="0"/>
                <a:cs typeface="Times New Roman" pitchFamily="18" charset="0"/>
              </a:rPr>
              <a:t>Under the Guidance of</a:t>
            </a:r>
          </a:p>
          <a:p>
            <a:pPr algn="ctr" fontAlgn="auto">
              <a:spcBef>
                <a:spcPts val="0"/>
              </a:spcBef>
              <a:spcAft>
                <a:spcPts val="0"/>
              </a:spcAft>
              <a:defRPr/>
            </a:pPr>
            <a:r>
              <a:rPr lang="en-US" b="1" dirty="0" err="1">
                <a:solidFill>
                  <a:schemeClr val="tx2">
                    <a:lumMod val="50000"/>
                  </a:schemeClr>
                </a:solidFill>
                <a:latin typeface="Bookman Old Style" pitchFamily="18" charset="0"/>
                <a:cs typeface="Times New Roman" pitchFamily="18" charset="0"/>
              </a:rPr>
              <a:t>Dr.K.Maheswari</a:t>
            </a:r>
            <a:endParaRPr lang="en-US" b="1" dirty="0">
              <a:solidFill>
                <a:schemeClr val="tx2">
                  <a:lumMod val="50000"/>
                </a:schemeClr>
              </a:solidFill>
              <a:latin typeface="Bookman Old Style" pitchFamily="18" charset="0"/>
              <a:cs typeface="Times New Roman" pitchFamily="18" charset="0"/>
            </a:endParaRPr>
          </a:p>
          <a:p>
            <a:pPr algn="ctr" fontAlgn="auto">
              <a:spcBef>
                <a:spcPts val="0"/>
              </a:spcBef>
              <a:spcAft>
                <a:spcPts val="0"/>
              </a:spcAft>
              <a:defRPr/>
            </a:pPr>
            <a:r>
              <a:rPr lang="en-US" b="1" dirty="0">
                <a:solidFill>
                  <a:schemeClr val="tx2">
                    <a:lumMod val="50000"/>
                  </a:schemeClr>
                </a:solidFill>
                <a:latin typeface="Bookman Old Style" pitchFamily="18" charset="0"/>
                <a:cs typeface="Times New Roman" pitchFamily="18" charset="0"/>
              </a:rPr>
              <a:t>(Associate Professor)</a:t>
            </a:r>
          </a:p>
          <a:p>
            <a:pPr algn="ctr" fontAlgn="auto">
              <a:spcBef>
                <a:spcPts val="0"/>
              </a:spcBef>
              <a:spcAft>
                <a:spcPts val="0"/>
              </a:spcAft>
              <a:defRPr/>
            </a:pPr>
            <a:r>
              <a:rPr lang="en-US" sz="1800" b="1" dirty="0">
                <a:solidFill>
                  <a:schemeClr val="tx2">
                    <a:lumMod val="50000"/>
                  </a:schemeClr>
                </a:solidFill>
                <a:latin typeface="Bookman Old Style" pitchFamily="18" charset="0"/>
                <a:cs typeface="Times New Roman" pitchFamily="18" charset="0"/>
              </a:rPr>
              <a:t> </a:t>
            </a:r>
          </a:p>
        </p:txBody>
      </p:sp>
      <p:sp>
        <p:nvSpPr>
          <p:cNvPr id="13" name="TextBox 12">
            <a:extLst>
              <a:ext uri="{FF2B5EF4-FFF2-40B4-BE49-F238E27FC236}">
                <a16:creationId xmlns:a16="http://schemas.microsoft.com/office/drawing/2014/main" id="{791F0FFC-53BB-2C5C-A733-65A7B2834CD6}"/>
              </a:ext>
            </a:extLst>
          </p:cNvPr>
          <p:cNvSpPr txBox="1"/>
          <p:nvPr/>
        </p:nvSpPr>
        <p:spPr>
          <a:xfrm>
            <a:off x="7962900" y="5279072"/>
            <a:ext cx="4229100" cy="1477328"/>
          </a:xfrm>
          <a:prstGeom prst="rect">
            <a:avLst/>
          </a:prstGeom>
          <a:noFill/>
        </p:spPr>
        <p:txBody>
          <a:bodyPr wrap="square">
            <a:spAutoFit/>
          </a:bodyPr>
          <a:lstStyle/>
          <a:p>
            <a:pPr algn="r" eaLnBrk="1" fontAlgn="auto" hangingPunct="1">
              <a:spcAft>
                <a:spcPts val="0"/>
              </a:spcAft>
              <a:buFont typeface="Arial" pitchFamily="34" charset="0"/>
              <a:buNone/>
              <a:defRPr/>
            </a:pPr>
            <a:endParaRPr lang="en-US" sz="1800" b="1" dirty="0">
              <a:solidFill>
                <a:schemeClr val="tx2">
                  <a:lumMod val="50000"/>
                </a:schemeClr>
              </a:solidFill>
              <a:latin typeface="Bookman Old Style" pitchFamily="18" charset="0"/>
            </a:endParaRPr>
          </a:p>
          <a:p>
            <a:pPr algn="r" eaLnBrk="1" fontAlgn="auto" hangingPunct="1">
              <a:spcAft>
                <a:spcPts val="0"/>
              </a:spcAft>
              <a:buFont typeface="Arial" pitchFamily="34" charset="0"/>
              <a:buNone/>
              <a:defRPr/>
            </a:pPr>
            <a:r>
              <a:rPr lang="en-US" sz="1800" b="1" dirty="0">
                <a:solidFill>
                  <a:schemeClr val="tx2">
                    <a:lumMod val="50000"/>
                  </a:schemeClr>
                </a:solidFill>
                <a:latin typeface="Bookman Old Style" pitchFamily="18" charset="0"/>
              </a:rPr>
              <a:t>Presented by</a:t>
            </a:r>
          </a:p>
          <a:p>
            <a:pPr algn="r" eaLnBrk="1" fontAlgn="auto" hangingPunct="1">
              <a:spcAft>
                <a:spcPts val="0"/>
              </a:spcAft>
              <a:buFont typeface="Arial" pitchFamily="34" charset="0"/>
              <a:buNone/>
              <a:defRPr/>
            </a:pPr>
            <a:r>
              <a:rPr lang="en-US" b="1" dirty="0" err="1">
                <a:solidFill>
                  <a:schemeClr val="tx2">
                    <a:lumMod val="50000"/>
                  </a:schemeClr>
                </a:solidFill>
                <a:latin typeface="Bookman Old Style" pitchFamily="18" charset="0"/>
              </a:rPr>
              <a:t>K.Vamshi</a:t>
            </a:r>
            <a:r>
              <a:rPr lang="en-US" b="1" dirty="0">
                <a:solidFill>
                  <a:schemeClr val="tx2">
                    <a:lumMod val="50000"/>
                  </a:schemeClr>
                </a:solidFill>
                <a:latin typeface="Bookman Old Style" pitchFamily="18" charset="0"/>
              </a:rPr>
              <a:t> Krishna,207R1A0584</a:t>
            </a:r>
            <a:endParaRPr lang="en-US" sz="1800" b="1" dirty="0">
              <a:solidFill>
                <a:schemeClr val="tx2">
                  <a:lumMod val="50000"/>
                </a:schemeClr>
              </a:solidFill>
              <a:latin typeface="Bookman Old Style" pitchFamily="18" charset="0"/>
            </a:endParaRPr>
          </a:p>
          <a:p>
            <a:pPr algn="r" eaLnBrk="1" fontAlgn="auto" hangingPunct="1">
              <a:spcAft>
                <a:spcPts val="0"/>
              </a:spcAft>
              <a:buFont typeface="Arial" pitchFamily="34" charset="0"/>
              <a:buNone/>
              <a:defRPr/>
            </a:pPr>
            <a:r>
              <a:rPr lang="en-US" b="1" dirty="0">
                <a:solidFill>
                  <a:schemeClr val="tx2">
                    <a:lumMod val="50000"/>
                  </a:schemeClr>
                </a:solidFill>
                <a:latin typeface="Bookman Old Style" pitchFamily="18" charset="0"/>
              </a:rPr>
              <a:t>K.Namitha,207R1A0583</a:t>
            </a:r>
          </a:p>
          <a:p>
            <a:pPr algn="r" eaLnBrk="1" fontAlgn="auto" hangingPunct="1">
              <a:spcAft>
                <a:spcPts val="0"/>
              </a:spcAft>
              <a:buFont typeface="Arial" pitchFamily="34" charset="0"/>
              <a:buNone/>
              <a:defRPr/>
            </a:pPr>
            <a:r>
              <a:rPr lang="en-US" sz="1800" b="1" dirty="0">
                <a:solidFill>
                  <a:schemeClr val="tx2">
                    <a:lumMod val="50000"/>
                  </a:schemeClr>
                </a:solidFill>
                <a:latin typeface="Bookman Old Style" pitchFamily="18" charset="0"/>
              </a:rPr>
              <a:t>B.Anudeep,207R1A0563</a:t>
            </a:r>
          </a:p>
        </p:txBody>
      </p:sp>
    </p:spTree>
    <p:extLst>
      <p:ext uri="{BB962C8B-B14F-4D97-AF65-F5344CB8AC3E}">
        <p14:creationId xmlns:p14="http://schemas.microsoft.com/office/powerpoint/2010/main" val="239256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CB1C60-F62A-2FD8-9075-4EF866A34555}"/>
              </a:ext>
            </a:extLst>
          </p:cNvPr>
          <p:cNvPicPr>
            <a:picLocks noChangeAspect="1"/>
          </p:cNvPicPr>
          <p:nvPr/>
        </p:nvPicPr>
        <p:blipFill>
          <a:blip r:embed="rId2"/>
          <a:stretch>
            <a:fillRect/>
          </a:stretch>
        </p:blipFill>
        <p:spPr>
          <a:xfrm>
            <a:off x="3051313" y="1338262"/>
            <a:ext cx="5302112" cy="4744486"/>
          </a:xfrm>
          <a:prstGeom prst="rect">
            <a:avLst/>
          </a:prstGeom>
        </p:spPr>
      </p:pic>
      <p:sp>
        <p:nvSpPr>
          <p:cNvPr id="4" name="TextBox 3">
            <a:extLst>
              <a:ext uri="{FF2B5EF4-FFF2-40B4-BE49-F238E27FC236}">
                <a16:creationId xmlns:a16="http://schemas.microsoft.com/office/drawing/2014/main" id="{5119A6D5-BD45-132C-03CB-49841A879282}"/>
              </a:ext>
            </a:extLst>
          </p:cNvPr>
          <p:cNvSpPr txBox="1"/>
          <p:nvPr/>
        </p:nvSpPr>
        <p:spPr>
          <a:xfrm>
            <a:off x="1321491" y="749966"/>
            <a:ext cx="6117534" cy="646331"/>
          </a:xfrm>
          <a:prstGeom prst="rect">
            <a:avLst/>
          </a:prstGeom>
          <a:noFill/>
        </p:spPr>
        <p:txBody>
          <a:bodyPr wrap="square">
            <a:spAutoFit/>
          </a:bodyPr>
          <a:lstStyle/>
          <a:p>
            <a:r>
              <a:rPr lang="en-IN" sz="3600" b="1" dirty="0">
                <a:latin typeface="Bookman Old Style" panose="02050604050505020204" pitchFamily="18" charset="0"/>
              </a:rPr>
              <a:t>Architecture</a:t>
            </a:r>
            <a:endParaRPr lang="en-IN" sz="3600" dirty="0"/>
          </a:p>
        </p:txBody>
      </p:sp>
    </p:spTree>
    <p:extLst>
      <p:ext uri="{BB962C8B-B14F-4D97-AF65-F5344CB8AC3E}">
        <p14:creationId xmlns:p14="http://schemas.microsoft.com/office/powerpoint/2010/main" val="79370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408C-7E27-33B2-50C8-3DEED9C82834}"/>
              </a:ext>
            </a:extLst>
          </p:cNvPr>
          <p:cNvSpPr>
            <a:spLocks noGrp="1"/>
          </p:cNvSpPr>
          <p:nvPr>
            <p:ph type="title"/>
          </p:nvPr>
        </p:nvSpPr>
        <p:spPr>
          <a:xfrm>
            <a:off x="1200154" y="1217209"/>
            <a:ext cx="9601196" cy="1303867"/>
          </a:xfrm>
        </p:spPr>
        <p:txBody>
          <a:bodyPr>
            <a:normAutofit/>
          </a:bodyPr>
          <a:lstStyle/>
          <a:p>
            <a:r>
              <a:rPr lang="en-US" sz="4000" b="1" dirty="0">
                <a:latin typeface="Bookman Old Style" panose="02050604050505020204" pitchFamily="18" charset="0"/>
              </a:rPr>
              <a:t>Novelty of project</a:t>
            </a:r>
            <a:endParaRPr lang="en-IN" sz="4000" b="1" dirty="0">
              <a:latin typeface="Bookman Old Style" panose="02050604050505020204" pitchFamily="18" charset="0"/>
            </a:endParaRPr>
          </a:p>
        </p:txBody>
      </p:sp>
      <p:sp>
        <p:nvSpPr>
          <p:cNvPr id="6" name="TextBox 5">
            <a:extLst>
              <a:ext uri="{FF2B5EF4-FFF2-40B4-BE49-F238E27FC236}">
                <a16:creationId xmlns:a16="http://schemas.microsoft.com/office/drawing/2014/main" id="{083F4BDF-DFC2-1565-F405-C5DC38B3C6E6}"/>
              </a:ext>
            </a:extLst>
          </p:cNvPr>
          <p:cNvSpPr txBox="1"/>
          <p:nvPr/>
        </p:nvSpPr>
        <p:spPr>
          <a:xfrm>
            <a:off x="1295402" y="2372139"/>
            <a:ext cx="9410701" cy="32686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Traditional approaches to cyber security typically rely on rule based system like signature-based detection, but are limited in their ability for detecting new and emerging threats.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In this system we use machine learning techniques and algorithms on other hand it can analyze vast amount of data from network traffic</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Identify the patterns, machine learning models can detect attacks in real-time and provide alerts to the security personnel </a:t>
            </a:r>
          </a:p>
        </p:txBody>
      </p:sp>
    </p:spTree>
    <p:extLst>
      <p:ext uri="{BB962C8B-B14F-4D97-AF65-F5344CB8AC3E}">
        <p14:creationId xmlns:p14="http://schemas.microsoft.com/office/powerpoint/2010/main" val="120169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A656E6-D6A0-F852-41AF-C4EB9BC0F261}"/>
              </a:ext>
            </a:extLst>
          </p:cNvPr>
          <p:cNvSpPr txBox="1"/>
          <p:nvPr/>
        </p:nvSpPr>
        <p:spPr>
          <a:xfrm>
            <a:off x="772997" y="1707807"/>
            <a:ext cx="10567447" cy="1905137"/>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panose="020B0604020202020204" pitchFamily="34" charset="0"/>
              <a:buChar char="•"/>
              <a:tabLst/>
              <a:defRPr/>
            </a:pPr>
            <a:r>
              <a:rPr kumimoji="0" lang="en-US" sz="2000" b="1" i="0" u="none" strike="noStrike" kern="1200" cap="none" spc="0" normalizeH="0" baseline="0" noProof="0" dirty="0">
                <a:ln>
                  <a:noFill/>
                </a:ln>
                <a:solidFill>
                  <a:prstClr val="black">
                    <a:lumMod val="85000"/>
                    <a:lumOff val="15000"/>
                  </a:prstClr>
                </a:solidFill>
                <a:effectLst/>
                <a:uLnTx/>
                <a:uFillTx/>
                <a:latin typeface="Bookman Old Style" panose="02050604050505020204" pitchFamily="18" charset="0"/>
                <a:ea typeface="+mn-ea"/>
                <a:cs typeface="+mn-cs"/>
              </a:rPr>
              <a:t>System level</a:t>
            </a:r>
            <a:r>
              <a:rPr kumimoji="0" lang="en-US" sz="2400" b="0" i="0" u="none" strike="noStrike" kern="1200" cap="none" spc="0" normalizeH="0" baseline="0" noProof="0" dirty="0">
                <a:ln>
                  <a:noFill/>
                </a:ln>
                <a:solidFill>
                  <a:prstClr val="black">
                    <a:lumMod val="85000"/>
                    <a:lumOff val="15000"/>
                  </a:prstClr>
                </a:solidFill>
                <a:effectLst/>
                <a:uLnTx/>
                <a:uFillTx/>
                <a:ea typeface="+mn-ea"/>
                <a:cs typeface="+mn-cs"/>
              </a:rPr>
              <a:t>: </a:t>
            </a:r>
            <a:r>
              <a:rPr kumimoji="0" 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Cumulative and per user CPU usage of real and virtual memory Amount of swap space currently available Amount of free memory I/O and disk usage.</a:t>
            </a:r>
            <a:endParaRPr kumimoji="0" lang="en-IN" sz="2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000" b="1" i="0" u="none" strike="noStrike" kern="1200" cap="none" spc="0" normalizeH="0" baseline="0" noProof="0" dirty="0">
                <a:ln>
                  <a:noFill/>
                </a:ln>
                <a:solidFill>
                  <a:prstClr val="black">
                    <a:lumMod val="85000"/>
                    <a:lumOff val="15000"/>
                  </a:prstClr>
                </a:solidFill>
                <a:effectLst/>
                <a:uLnTx/>
                <a:uFillTx/>
                <a:latin typeface="Bookman Old Style" panose="02050604050505020204" pitchFamily="18" charset="0"/>
                <a:ea typeface="+mn-ea"/>
                <a:cs typeface="+mn-cs"/>
              </a:rPr>
              <a:t>User level</a:t>
            </a: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 </a:t>
            </a:r>
            <a:r>
              <a:rPr kumimoji="0" 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Type of user and user privileges Login/Logout period and location Access of resources and directories Type of software/programs use Key stroke pattern (use in future) Average number of packets sent and received Duration of the connection.</a:t>
            </a:r>
            <a:endParaRPr kumimoji="0" lang="en-IN" sz="20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2111AEC-BE71-21BF-CF68-6C58C5D773EF}"/>
              </a:ext>
            </a:extLst>
          </p:cNvPr>
          <p:cNvSpPr txBox="1"/>
          <p:nvPr/>
        </p:nvSpPr>
        <p:spPr>
          <a:xfrm>
            <a:off x="842571" y="3735000"/>
            <a:ext cx="9367101" cy="1228028"/>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000" b="1" i="0" u="none" strike="noStrike" kern="1200" cap="none" spc="0" normalizeH="0" baseline="0" noProof="0" dirty="0">
                <a:ln>
                  <a:noFill/>
                </a:ln>
                <a:solidFill>
                  <a:prstClr val="black">
                    <a:lumMod val="85000"/>
                    <a:lumOff val="15000"/>
                  </a:prstClr>
                </a:solidFill>
                <a:effectLst/>
                <a:uLnTx/>
                <a:uFillTx/>
                <a:latin typeface="Bookman Old Style" panose="02050604050505020204" pitchFamily="18" charset="0"/>
                <a:ea typeface="+mn-ea"/>
                <a:cs typeface="+mn-cs"/>
              </a:rPr>
              <a:t>Process level: </a:t>
            </a:r>
            <a:r>
              <a:rPr kumimoji="0" 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The number of processes and their types Relationship among processes.</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000" b="1" i="0" u="none" strike="noStrike" kern="1200" cap="none" spc="0" normalizeH="0" baseline="0" noProof="0" dirty="0">
                <a:ln>
                  <a:noFill/>
                </a:ln>
                <a:solidFill>
                  <a:prstClr val="black">
                    <a:lumMod val="85000"/>
                    <a:lumOff val="15000"/>
                  </a:prstClr>
                </a:solidFill>
                <a:effectLst/>
                <a:uLnTx/>
                <a:uFillTx/>
                <a:latin typeface="Bookman Old Style" panose="02050604050505020204" pitchFamily="18" charset="0"/>
                <a:ea typeface="+mn-ea"/>
                <a:cs typeface="+mn-cs"/>
              </a:rPr>
              <a:t>Packet level</a:t>
            </a: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 </a:t>
            </a:r>
            <a:r>
              <a:rPr kumimoji="0" lang="en-US" sz="20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Average number of packets sent and received.</a:t>
            </a:r>
          </a:p>
        </p:txBody>
      </p:sp>
      <p:sp>
        <p:nvSpPr>
          <p:cNvPr id="7" name="TextBox 6">
            <a:extLst>
              <a:ext uri="{FF2B5EF4-FFF2-40B4-BE49-F238E27FC236}">
                <a16:creationId xmlns:a16="http://schemas.microsoft.com/office/drawing/2014/main" id="{7299E289-575D-62F5-12D9-E4DCD86FCB65}"/>
              </a:ext>
            </a:extLst>
          </p:cNvPr>
          <p:cNvSpPr txBox="1"/>
          <p:nvPr/>
        </p:nvSpPr>
        <p:spPr>
          <a:xfrm>
            <a:off x="4091676" y="877865"/>
            <a:ext cx="6117996" cy="707886"/>
          </a:xfrm>
          <a:prstGeom prst="rect">
            <a:avLst/>
          </a:prstGeom>
          <a:noFill/>
        </p:spPr>
        <p:txBody>
          <a:bodyPr wrap="square">
            <a:spAutoFit/>
          </a:bodyPr>
          <a:lstStyle/>
          <a:p>
            <a:r>
              <a:rPr kumimoji="0" lang="en-IN" sz="4000" b="1" i="0" u="none" strike="noStrike" kern="1200" cap="none" spc="0" normalizeH="0" baseline="0" noProof="0" dirty="0">
                <a:ln w="3175" cmpd="sng">
                  <a:noFill/>
                </a:ln>
                <a:solidFill>
                  <a:prstClr val="black">
                    <a:lumMod val="85000"/>
                    <a:lumOff val="15000"/>
                  </a:prstClr>
                </a:solidFill>
                <a:effectLst/>
                <a:uLnTx/>
                <a:uFillTx/>
                <a:latin typeface="Bookman Old Style" panose="02050604050505020204" pitchFamily="18" charset="0"/>
                <a:ea typeface="+mj-ea"/>
                <a:cs typeface="+mj-cs"/>
              </a:rPr>
              <a:t>Modules</a:t>
            </a:r>
            <a:endParaRPr lang="en-IN" dirty="0"/>
          </a:p>
        </p:txBody>
      </p:sp>
    </p:spTree>
    <p:extLst>
      <p:ext uri="{BB962C8B-B14F-4D97-AF65-F5344CB8AC3E}">
        <p14:creationId xmlns:p14="http://schemas.microsoft.com/office/powerpoint/2010/main" val="379586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9FD20-E42E-8633-59A7-1DD9C0F11350}"/>
              </a:ext>
            </a:extLst>
          </p:cNvPr>
          <p:cNvSpPr txBox="1"/>
          <p:nvPr/>
        </p:nvSpPr>
        <p:spPr>
          <a:xfrm>
            <a:off x="3847608" y="740979"/>
            <a:ext cx="6111764" cy="646331"/>
          </a:xfrm>
          <a:prstGeom prst="rect">
            <a:avLst/>
          </a:prstGeom>
          <a:noFill/>
        </p:spPr>
        <p:txBody>
          <a:bodyPr wrap="square">
            <a:spAutoFit/>
          </a:bodyPr>
          <a:lstStyle/>
          <a:p>
            <a:r>
              <a:rPr lang="en-IN" sz="3600" b="1" dirty="0">
                <a:latin typeface="Bookman Old Style" panose="02050604050505020204" pitchFamily="18" charset="0"/>
              </a:rPr>
              <a:t>UML diagrams</a:t>
            </a:r>
            <a:endParaRPr lang="en-IN" sz="3600" dirty="0"/>
          </a:p>
        </p:txBody>
      </p:sp>
      <p:sp>
        <p:nvSpPr>
          <p:cNvPr id="7" name="TextBox 6">
            <a:extLst>
              <a:ext uri="{FF2B5EF4-FFF2-40B4-BE49-F238E27FC236}">
                <a16:creationId xmlns:a16="http://schemas.microsoft.com/office/drawing/2014/main" id="{FC4BDF75-E3A3-BC9F-3E65-397607986B8A}"/>
              </a:ext>
            </a:extLst>
          </p:cNvPr>
          <p:cNvSpPr txBox="1"/>
          <p:nvPr/>
        </p:nvSpPr>
        <p:spPr>
          <a:xfrm>
            <a:off x="791726" y="1064144"/>
            <a:ext cx="6111764" cy="369332"/>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USE CASE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963B5E-1974-4BEE-B7C7-4BA465B83D3D}"/>
              </a:ext>
            </a:extLst>
          </p:cNvPr>
          <p:cNvPicPr>
            <a:picLocks noChangeAspect="1"/>
          </p:cNvPicPr>
          <p:nvPr/>
        </p:nvPicPr>
        <p:blipFill>
          <a:blip r:embed="rId2"/>
          <a:stretch>
            <a:fillRect/>
          </a:stretch>
        </p:blipFill>
        <p:spPr>
          <a:xfrm>
            <a:off x="2414587" y="1433476"/>
            <a:ext cx="7362825" cy="4729711"/>
          </a:xfrm>
          <a:prstGeom prst="rect">
            <a:avLst/>
          </a:prstGeom>
        </p:spPr>
      </p:pic>
    </p:spTree>
    <p:extLst>
      <p:ext uri="{BB962C8B-B14F-4D97-AF65-F5344CB8AC3E}">
        <p14:creationId xmlns:p14="http://schemas.microsoft.com/office/powerpoint/2010/main" val="141331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36AD7-50DC-2824-97D1-D2C8B646E717}"/>
              </a:ext>
            </a:extLst>
          </p:cNvPr>
          <p:cNvSpPr txBox="1"/>
          <p:nvPr/>
        </p:nvSpPr>
        <p:spPr>
          <a:xfrm>
            <a:off x="1541282" y="1219927"/>
            <a:ext cx="6117996" cy="400110"/>
          </a:xfrm>
          <a:prstGeom prst="rect">
            <a:avLst/>
          </a:prstGeom>
          <a:noFill/>
        </p:spPr>
        <p:txBody>
          <a:bodyPr wrap="square">
            <a:spAutoFit/>
          </a:bodyPr>
          <a:lstStyle/>
          <a:p>
            <a:r>
              <a:rPr lang="en-US" sz="2000" b="1" dirty="0">
                <a:effectLst/>
                <a:latin typeface="Times New Roman" panose="02020603050405020304" pitchFamily="18" charset="0"/>
                <a:ea typeface="Times New Roman" panose="02020603050405020304" pitchFamily="18" charset="0"/>
              </a:rPr>
              <a:t>CLASS DIAGRAM</a:t>
            </a:r>
            <a:r>
              <a:rPr lang="en-US" sz="1800" b="1" dirty="0">
                <a:effectLst/>
                <a:latin typeface="Times New Roman" panose="02020603050405020304" pitchFamily="18" charset="0"/>
                <a:ea typeface="Times New Roman" panose="02020603050405020304" pitchFamily="18" charset="0"/>
              </a:rPr>
              <a:t>:</a:t>
            </a:r>
            <a:endParaRPr lang="en-IN" dirty="0"/>
          </a:p>
        </p:txBody>
      </p:sp>
      <p:pic>
        <p:nvPicPr>
          <p:cNvPr id="8" name="Picture 7">
            <a:extLst>
              <a:ext uri="{FF2B5EF4-FFF2-40B4-BE49-F238E27FC236}">
                <a16:creationId xmlns:a16="http://schemas.microsoft.com/office/drawing/2014/main" id="{7A054886-4313-1B0F-87D8-787B0DCF06BA}"/>
              </a:ext>
            </a:extLst>
          </p:cNvPr>
          <p:cNvPicPr>
            <a:picLocks noChangeAspect="1"/>
          </p:cNvPicPr>
          <p:nvPr/>
        </p:nvPicPr>
        <p:blipFill>
          <a:blip r:embed="rId2"/>
          <a:stretch>
            <a:fillRect/>
          </a:stretch>
        </p:blipFill>
        <p:spPr>
          <a:xfrm>
            <a:off x="1632295" y="2297595"/>
            <a:ext cx="8410575" cy="2819400"/>
          </a:xfrm>
          <a:prstGeom prst="rect">
            <a:avLst/>
          </a:prstGeom>
        </p:spPr>
      </p:pic>
    </p:spTree>
    <p:extLst>
      <p:ext uri="{BB962C8B-B14F-4D97-AF65-F5344CB8AC3E}">
        <p14:creationId xmlns:p14="http://schemas.microsoft.com/office/powerpoint/2010/main" val="331086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88EC1-FF91-2511-319E-29B1C2E050B7}"/>
              </a:ext>
            </a:extLst>
          </p:cNvPr>
          <p:cNvSpPr txBox="1"/>
          <p:nvPr/>
        </p:nvSpPr>
        <p:spPr>
          <a:xfrm>
            <a:off x="1258478" y="865090"/>
            <a:ext cx="6117996" cy="499304"/>
          </a:xfrm>
          <a:prstGeom prst="rect">
            <a:avLst/>
          </a:prstGeom>
          <a:noFill/>
        </p:spPr>
        <p:txBody>
          <a:bodyPr wrap="square">
            <a:spAutoFit/>
          </a:bodyPr>
          <a:lstStyle/>
          <a:p>
            <a:pPr algn="just">
              <a:lnSpc>
                <a:spcPct val="150000"/>
              </a:lnSpc>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17B80DF-6BD3-19F5-5953-E77723ED511D}"/>
              </a:ext>
            </a:extLst>
          </p:cNvPr>
          <p:cNvPicPr>
            <a:picLocks noChangeAspect="1"/>
          </p:cNvPicPr>
          <p:nvPr/>
        </p:nvPicPr>
        <p:blipFill>
          <a:blip r:embed="rId2"/>
          <a:stretch>
            <a:fillRect/>
          </a:stretch>
        </p:blipFill>
        <p:spPr>
          <a:xfrm>
            <a:off x="3748087" y="1222513"/>
            <a:ext cx="4695825" cy="4770398"/>
          </a:xfrm>
          <a:prstGeom prst="rect">
            <a:avLst/>
          </a:prstGeom>
        </p:spPr>
      </p:pic>
    </p:spTree>
    <p:extLst>
      <p:ext uri="{BB962C8B-B14F-4D97-AF65-F5344CB8AC3E}">
        <p14:creationId xmlns:p14="http://schemas.microsoft.com/office/powerpoint/2010/main" val="166769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E01DA7-A53C-EB56-8CDD-CDB4D7598B6B}"/>
              </a:ext>
            </a:extLst>
          </p:cNvPr>
          <p:cNvSpPr txBox="1"/>
          <p:nvPr/>
        </p:nvSpPr>
        <p:spPr>
          <a:xfrm>
            <a:off x="985101" y="899518"/>
            <a:ext cx="6117996" cy="504625"/>
          </a:xfrm>
          <a:prstGeom prst="rect">
            <a:avLst/>
          </a:prstGeom>
          <a:noFill/>
        </p:spPr>
        <p:txBody>
          <a:bodyPr wrap="square">
            <a:spAutoFit/>
          </a:bodyPr>
          <a:lstStyle/>
          <a:p>
            <a:pPr algn="just">
              <a:lnSpc>
                <a:spcPct val="150000"/>
              </a:lnSpc>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ACTIVITY DIAGRAM:</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BE3DA3-F8B1-4831-FA6D-3D22F9C36676}"/>
              </a:ext>
            </a:extLst>
          </p:cNvPr>
          <p:cNvPicPr>
            <a:picLocks noChangeAspect="1"/>
          </p:cNvPicPr>
          <p:nvPr/>
        </p:nvPicPr>
        <p:blipFill>
          <a:blip r:embed="rId2"/>
          <a:stretch>
            <a:fillRect/>
          </a:stretch>
        </p:blipFill>
        <p:spPr>
          <a:xfrm>
            <a:off x="4467225" y="775252"/>
            <a:ext cx="3257550" cy="5426766"/>
          </a:xfrm>
          <a:prstGeom prst="rect">
            <a:avLst/>
          </a:prstGeom>
        </p:spPr>
      </p:pic>
    </p:spTree>
    <p:extLst>
      <p:ext uri="{BB962C8B-B14F-4D97-AF65-F5344CB8AC3E}">
        <p14:creationId xmlns:p14="http://schemas.microsoft.com/office/powerpoint/2010/main" val="2473933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7564A-88CF-3E20-4842-ABBCF04ADF0D}"/>
              </a:ext>
            </a:extLst>
          </p:cNvPr>
          <p:cNvSpPr txBox="1"/>
          <p:nvPr/>
        </p:nvSpPr>
        <p:spPr>
          <a:xfrm>
            <a:off x="3923472" y="968273"/>
            <a:ext cx="6117534" cy="646331"/>
          </a:xfrm>
          <a:prstGeom prst="rect">
            <a:avLst/>
          </a:prstGeom>
          <a:noFill/>
        </p:spPr>
        <p:txBody>
          <a:bodyPr wrap="square">
            <a:spAutoFit/>
          </a:bodyPr>
          <a:lstStyle/>
          <a:p>
            <a:r>
              <a:rPr lang="en-US" sz="3600" b="1" dirty="0">
                <a:latin typeface="Bookman Old Style" panose="02050604050505020204" pitchFamily="18" charset="0"/>
              </a:rPr>
              <a:t>Sample code</a:t>
            </a:r>
            <a:endParaRPr lang="en-IN" sz="3600" dirty="0"/>
          </a:p>
        </p:txBody>
      </p:sp>
      <p:pic>
        <p:nvPicPr>
          <p:cNvPr id="2" name="Picture 1">
            <a:extLst>
              <a:ext uri="{FF2B5EF4-FFF2-40B4-BE49-F238E27FC236}">
                <a16:creationId xmlns:a16="http://schemas.microsoft.com/office/drawing/2014/main" id="{E62E4661-88AD-6795-5F0B-37EECA066DE3}"/>
              </a:ext>
            </a:extLst>
          </p:cNvPr>
          <p:cNvPicPr>
            <a:picLocks noChangeAspect="1"/>
          </p:cNvPicPr>
          <p:nvPr/>
        </p:nvPicPr>
        <p:blipFill>
          <a:blip r:embed="rId2"/>
          <a:stretch>
            <a:fillRect/>
          </a:stretch>
        </p:blipFill>
        <p:spPr>
          <a:xfrm>
            <a:off x="1590261" y="2057280"/>
            <a:ext cx="8567529" cy="3727293"/>
          </a:xfrm>
          <a:prstGeom prst="rect">
            <a:avLst/>
          </a:prstGeom>
        </p:spPr>
      </p:pic>
    </p:spTree>
    <p:extLst>
      <p:ext uri="{BB962C8B-B14F-4D97-AF65-F5344CB8AC3E}">
        <p14:creationId xmlns:p14="http://schemas.microsoft.com/office/powerpoint/2010/main" val="244525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034EE0-C360-D2DF-98A9-2471756BA1E3}"/>
              </a:ext>
            </a:extLst>
          </p:cNvPr>
          <p:cNvPicPr>
            <a:picLocks noChangeAspect="1"/>
          </p:cNvPicPr>
          <p:nvPr/>
        </p:nvPicPr>
        <p:blipFill>
          <a:blip r:embed="rId2"/>
          <a:stretch>
            <a:fillRect/>
          </a:stretch>
        </p:blipFill>
        <p:spPr>
          <a:xfrm>
            <a:off x="1639957" y="1182757"/>
            <a:ext cx="8279295" cy="4432852"/>
          </a:xfrm>
          <a:prstGeom prst="rect">
            <a:avLst/>
          </a:prstGeom>
        </p:spPr>
      </p:pic>
    </p:spTree>
    <p:extLst>
      <p:ext uri="{BB962C8B-B14F-4D97-AF65-F5344CB8AC3E}">
        <p14:creationId xmlns:p14="http://schemas.microsoft.com/office/powerpoint/2010/main" val="59981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E91A62-65FB-3880-049D-DDD4A9E611BE}"/>
              </a:ext>
            </a:extLst>
          </p:cNvPr>
          <p:cNvPicPr>
            <a:picLocks noChangeAspect="1"/>
          </p:cNvPicPr>
          <p:nvPr/>
        </p:nvPicPr>
        <p:blipFill>
          <a:blip r:embed="rId2"/>
          <a:stretch>
            <a:fillRect/>
          </a:stretch>
        </p:blipFill>
        <p:spPr>
          <a:xfrm>
            <a:off x="1739348" y="745435"/>
            <a:ext cx="7231959" cy="3975652"/>
          </a:xfrm>
          <a:prstGeom prst="rect">
            <a:avLst/>
          </a:prstGeom>
        </p:spPr>
      </p:pic>
      <p:pic>
        <p:nvPicPr>
          <p:cNvPr id="4" name="Picture 3">
            <a:extLst>
              <a:ext uri="{FF2B5EF4-FFF2-40B4-BE49-F238E27FC236}">
                <a16:creationId xmlns:a16="http://schemas.microsoft.com/office/drawing/2014/main" id="{41AF23AB-C0EC-FBE5-395A-B793AF0CD77E}"/>
              </a:ext>
            </a:extLst>
          </p:cNvPr>
          <p:cNvPicPr>
            <a:picLocks noChangeAspect="1"/>
          </p:cNvPicPr>
          <p:nvPr/>
        </p:nvPicPr>
        <p:blipFill>
          <a:blip r:embed="rId3"/>
          <a:stretch>
            <a:fillRect/>
          </a:stretch>
        </p:blipFill>
        <p:spPr>
          <a:xfrm>
            <a:off x="1855718" y="4721087"/>
            <a:ext cx="8596934" cy="1391478"/>
          </a:xfrm>
          <a:prstGeom prst="rect">
            <a:avLst/>
          </a:prstGeom>
        </p:spPr>
      </p:pic>
    </p:spTree>
    <p:extLst>
      <p:ext uri="{BB962C8B-B14F-4D97-AF65-F5344CB8AC3E}">
        <p14:creationId xmlns:p14="http://schemas.microsoft.com/office/powerpoint/2010/main" val="392392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351FB9-CDE2-1DEF-A9FA-45623D6DA0D2}"/>
              </a:ext>
            </a:extLst>
          </p:cNvPr>
          <p:cNvSpPr txBox="1"/>
          <p:nvPr/>
        </p:nvSpPr>
        <p:spPr>
          <a:xfrm>
            <a:off x="1192695" y="1610861"/>
            <a:ext cx="9183757" cy="4524315"/>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itchFamily="18" charset="0"/>
                <a:cs typeface="Times New Roman" pitchFamily="18" charset="0"/>
              </a:rPr>
              <a:t>Abstract</a:t>
            </a:r>
          </a:p>
          <a:p>
            <a:pPr marL="285750" indent="-285750">
              <a:buFont typeface="Arial" panose="020B0604020202020204" pitchFamily="34" charset="0"/>
              <a:buChar char="•"/>
            </a:pPr>
            <a:r>
              <a:rPr lang="en-US" sz="1800" dirty="0">
                <a:latin typeface="Times New Roman" pitchFamily="18" charset="0"/>
                <a:cs typeface="Times New Roman" pitchFamily="18" charset="0"/>
              </a:rPr>
              <a:t>Existing System</a:t>
            </a:r>
          </a:p>
          <a:p>
            <a:pPr marL="285750" indent="-285750">
              <a:buFont typeface="Arial" panose="020B0604020202020204" pitchFamily="34" charset="0"/>
              <a:buChar char="•"/>
            </a:pPr>
            <a:r>
              <a:rPr lang="en-US" sz="1800" dirty="0">
                <a:latin typeface="Times New Roman" pitchFamily="18" charset="0"/>
                <a:cs typeface="Times New Roman" pitchFamily="18" charset="0"/>
              </a:rPr>
              <a:t>Disadvantages of existing system</a:t>
            </a:r>
          </a:p>
          <a:p>
            <a:pPr marL="285750" indent="-285750">
              <a:buFont typeface="Arial" panose="020B0604020202020204" pitchFamily="34" charset="0"/>
              <a:buChar char="•"/>
            </a:pPr>
            <a:r>
              <a:rPr lang="en-US" sz="1800" dirty="0">
                <a:latin typeface="Times New Roman" pitchFamily="18" charset="0"/>
                <a:cs typeface="Times New Roman" pitchFamily="18" charset="0"/>
              </a:rPr>
              <a:t>Proposed System</a:t>
            </a:r>
          </a:p>
          <a:p>
            <a:pPr marL="285750" indent="-285750">
              <a:buFont typeface="Arial" panose="020B0604020202020204" pitchFamily="34" charset="0"/>
              <a:buChar char="•"/>
            </a:pPr>
            <a:r>
              <a:rPr lang="en-US" sz="1800" dirty="0">
                <a:latin typeface="Times New Roman" pitchFamily="18" charset="0"/>
                <a:cs typeface="Times New Roman" pitchFamily="18" charset="0"/>
              </a:rPr>
              <a:t>Advantages of proposed system</a:t>
            </a:r>
          </a:p>
          <a:p>
            <a:pPr marL="285750" indent="-285750">
              <a:buFont typeface="Arial" panose="020B0604020202020204" pitchFamily="34" charset="0"/>
              <a:buChar char="•"/>
            </a:pPr>
            <a:r>
              <a:rPr lang="en-US" sz="1800" dirty="0">
                <a:latin typeface="Times New Roman" pitchFamily="18" charset="0"/>
                <a:cs typeface="Times New Roman" pitchFamily="18" charset="0"/>
              </a:rPr>
              <a:t>Hardware and software requirements</a:t>
            </a:r>
          </a:p>
          <a:p>
            <a:pPr marL="285750" indent="-285750">
              <a:buFont typeface="Arial" panose="020B0604020202020204" pitchFamily="34" charset="0"/>
              <a:buChar char="•"/>
            </a:pPr>
            <a:r>
              <a:rPr lang="en-US" sz="1800" dirty="0">
                <a:latin typeface="Times New Roman" pitchFamily="18" charset="0"/>
                <a:cs typeface="Times New Roman" pitchFamily="18" charset="0"/>
              </a:rPr>
              <a:t>Novelty of project</a:t>
            </a:r>
          </a:p>
          <a:p>
            <a:pPr marL="285750" indent="-285750">
              <a:buFont typeface="Arial" panose="020B0604020202020204" pitchFamily="34" charset="0"/>
              <a:buChar char="•"/>
            </a:pPr>
            <a:r>
              <a:rPr lang="en-US" sz="1800" dirty="0">
                <a:latin typeface="Times New Roman" pitchFamily="18" charset="0"/>
                <a:cs typeface="Times New Roman" pitchFamily="18" charset="0"/>
              </a:rPr>
              <a:t>Architecture</a:t>
            </a:r>
          </a:p>
          <a:p>
            <a:pPr marL="285750" indent="-285750">
              <a:buFont typeface="Arial" panose="020B0604020202020204" pitchFamily="34" charset="0"/>
              <a:buChar char="•"/>
            </a:pPr>
            <a:r>
              <a:rPr lang="en-US" sz="1800" dirty="0">
                <a:latin typeface="Times New Roman" pitchFamily="18" charset="0"/>
                <a:cs typeface="Times New Roman" pitchFamily="18" charset="0"/>
              </a:rPr>
              <a:t>Modules</a:t>
            </a:r>
          </a:p>
          <a:p>
            <a:pPr marL="285750" indent="-285750">
              <a:buFont typeface="Arial" panose="020B0604020202020204" pitchFamily="34" charset="0"/>
              <a:buChar char="•"/>
            </a:pPr>
            <a:r>
              <a:rPr lang="en-US" sz="1800" dirty="0">
                <a:latin typeface="Times New Roman" pitchFamily="18" charset="0"/>
                <a:cs typeface="Times New Roman" pitchFamily="18" charset="0"/>
              </a:rPr>
              <a:t>UML diagrams</a:t>
            </a:r>
          </a:p>
          <a:p>
            <a:pPr marL="285750" indent="-285750">
              <a:buFont typeface="Arial" panose="020B0604020202020204" pitchFamily="34" charset="0"/>
              <a:buChar char="•"/>
            </a:pPr>
            <a:r>
              <a:rPr lang="en-US" dirty="0">
                <a:latin typeface="Times New Roman" pitchFamily="18" charset="0"/>
                <a:cs typeface="Times New Roman" pitchFamily="18" charset="0"/>
              </a:rPr>
              <a:t>Sample code</a:t>
            </a:r>
          </a:p>
          <a:p>
            <a:pPr marL="285750" indent="-285750">
              <a:buFont typeface="Arial" panose="020B0604020202020204" pitchFamily="34" charset="0"/>
              <a:buChar char="•"/>
            </a:pPr>
            <a:r>
              <a:rPr lang="en-US" sz="1800" dirty="0">
                <a:latin typeface="Times New Roman" pitchFamily="18" charset="0"/>
                <a:cs typeface="Times New Roman" pitchFamily="18" charset="0"/>
              </a:rPr>
              <a:t>Results</a:t>
            </a:r>
          </a:p>
          <a:p>
            <a:pPr marL="285750" indent="-285750">
              <a:buFont typeface="Arial" panose="020B0604020202020204" pitchFamily="34" charset="0"/>
              <a:buChar char="•"/>
            </a:pPr>
            <a:r>
              <a:rPr lang="en-US" sz="1800" dirty="0">
                <a:latin typeface="Times New Roman" pitchFamily="18" charset="0"/>
                <a:cs typeface="Times New Roman" pitchFamily="18" charset="0"/>
              </a:rPr>
              <a:t>Conclusion</a:t>
            </a:r>
          </a:p>
          <a:p>
            <a:pPr marL="285750" indent="-285750">
              <a:buFont typeface="Arial" panose="020B0604020202020204" pitchFamily="34" charset="0"/>
              <a:buChar char="•"/>
            </a:pPr>
            <a:r>
              <a:rPr lang="en-US" dirty="0">
                <a:latin typeface="Times New Roman" pitchFamily="18" charset="0"/>
                <a:cs typeface="Times New Roman" pitchFamily="18" charset="0"/>
              </a:rPr>
              <a:t>Future scope</a:t>
            </a:r>
          </a:p>
          <a:p>
            <a:pPr marL="285750" indent="-285750">
              <a:buFont typeface="Arial" panose="020B0604020202020204" pitchFamily="34" charset="0"/>
              <a:buChar char="•"/>
            </a:pPr>
            <a:r>
              <a:rPr lang="en-US" sz="1800" dirty="0">
                <a:latin typeface="Times New Roman" pitchFamily="18" charset="0"/>
                <a:cs typeface="Times New Roman" pitchFamily="18" charset="0"/>
              </a:rPr>
              <a:t>References</a:t>
            </a:r>
          </a:p>
          <a:p>
            <a:pPr marL="285750" indent="-285750">
              <a:buFont typeface="Arial" panose="020B0604020202020204" pitchFamily="34" charset="0"/>
              <a:buChar char="•"/>
            </a:pPr>
            <a:r>
              <a:rPr lang="en-US" dirty="0">
                <a:latin typeface="Times New Roman" pitchFamily="18" charset="0"/>
                <a:cs typeface="Times New Roman" pitchFamily="18" charset="0"/>
              </a:rPr>
              <a:t>GitHub link</a:t>
            </a:r>
            <a:endParaRPr lang="en-US" sz="18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EA2E8161-6E6E-E9E4-D156-943A906B5756}"/>
              </a:ext>
            </a:extLst>
          </p:cNvPr>
          <p:cNvSpPr txBox="1"/>
          <p:nvPr/>
        </p:nvSpPr>
        <p:spPr>
          <a:xfrm>
            <a:off x="4328492" y="868883"/>
            <a:ext cx="6117534" cy="646331"/>
          </a:xfrm>
          <a:prstGeom prst="rect">
            <a:avLst/>
          </a:prstGeom>
          <a:noFill/>
        </p:spPr>
        <p:txBody>
          <a:bodyPr wrap="square">
            <a:spAutoFit/>
          </a:bodyPr>
          <a:lstStyle/>
          <a:p>
            <a:r>
              <a:rPr lang="en-IN" sz="3600" b="1" dirty="0">
                <a:latin typeface="Bookman Old Style" panose="02050604050505020204" pitchFamily="18" charset="0"/>
                <a:cs typeface="Arial" panose="020B0604020202020204" pitchFamily="34" charset="0"/>
              </a:rPr>
              <a:t>CONTENTS</a:t>
            </a:r>
            <a:endParaRPr lang="en-IN" sz="3600" b="1" dirty="0">
              <a:latin typeface="Bookman Old Style" panose="02050604050505020204" pitchFamily="18" charset="0"/>
            </a:endParaRPr>
          </a:p>
        </p:txBody>
      </p:sp>
    </p:spTree>
    <p:extLst>
      <p:ext uri="{BB962C8B-B14F-4D97-AF65-F5344CB8AC3E}">
        <p14:creationId xmlns:p14="http://schemas.microsoft.com/office/powerpoint/2010/main" val="485645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19568C-9093-7405-174D-D1F06C61DA1D}"/>
              </a:ext>
            </a:extLst>
          </p:cNvPr>
          <p:cNvPicPr>
            <a:picLocks noChangeAspect="1"/>
          </p:cNvPicPr>
          <p:nvPr/>
        </p:nvPicPr>
        <p:blipFill>
          <a:blip r:embed="rId2"/>
          <a:stretch>
            <a:fillRect/>
          </a:stretch>
        </p:blipFill>
        <p:spPr>
          <a:xfrm>
            <a:off x="1490870" y="705679"/>
            <a:ext cx="7420803" cy="2037521"/>
          </a:xfrm>
          <a:prstGeom prst="rect">
            <a:avLst/>
          </a:prstGeom>
        </p:spPr>
      </p:pic>
      <p:pic>
        <p:nvPicPr>
          <p:cNvPr id="3" name="Picture 2">
            <a:extLst>
              <a:ext uri="{FF2B5EF4-FFF2-40B4-BE49-F238E27FC236}">
                <a16:creationId xmlns:a16="http://schemas.microsoft.com/office/drawing/2014/main" id="{0C59C8D6-7CB0-56F4-5E35-F9F63E4CED1D}"/>
              </a:ext>
            </a:extLst>
          </p:cNvPr>
          <p:cNvPicPr>
            <a:picLocks noChangeAspect="1"/>
          </p:cNvPicPr>
          <p:nvPr/>
        </p:nvPicPr>
        <p:blipFill>
          <a:blip r:embed="rId3"/>
          <a:stretch>
            <a:fillRect/>
          </a:stretch>
        </p:blipFill>
        <p:spPr>
          <a:xfrm>
            <a:off x="1540565" y="2743200"/>
            <a:ext cx="7420804" cy="3409121"/>
          </a:xfrm>
          <a:prstGeom prst="rect">
            <a:avLst/>
          </a:prstGeom>
        </p:spPr>
      </p:pic>
    </p:spTree>
    <p:extLst>
      <p:ext uri="{BB962C8B-B14F-4D97-AF65-F5344CB8AC3E}">
        <p14:creationId xmlns:p14="http://schemas.microsoft.com/office/powerpoint/2010/main" val="72540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F1D991-6240-2622-15CE-A9A7A0858548}"/>
              </a:ext>
            </a:extLst>
          </p:cNvPr>
          <p:cNvPicPr>
            <a:picLocks noChangeAspect="1"/>
          </p:cNvPicPr>
          <p:nvPr/>
        </p:nvPicPr>
        <p:blipFill>
          <a:blip r:embed="rId2"/>
          <a:stretch>
            <a:fillRect/>
          </a:stretch>
        </p:blipFill>
        <p:spPr>
          <a:xfrm>
            <a:off x="1729409" y="1063487"/>
            <a:ext cx="7231959" cy="4065104"/>
          </a:xfrm>
          <a:prstGeom prst="rect">
            <a:avLst/>
          </a:prstGeom>
        </p:spPr>
      </p:pic>
    </p:spTree>
    <p:extLst>
      <p:ext uri="{BB962C8B-B14F-4D97-AF65-F5344CB8AC3E}">
        <p14:creationId xmlns:p14="http://schemas.microsoft.com/office/powerpoint/2010/main" val="417719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336996-C005-6FB1-6EEA-6E4925115CB6}"/>
              </a:ext>
            </a:extLst>
          </p:cNvPr>
          <p:cNvPicPr>
            <a:picLocks noChangeAspect="1"/>
          </p:cNvPicPr>
          <p:nvPr/>
        </p:nvPicPr>
        <p:blipFill>
          <a:blip r:embed="rId2"/>
          <a:stretch>
            <a:fillRect/>
          </a:stretch>
        </p:blipFill>
        <p:spPr>
          <a:xfrm>
            <a:off x="1689653" y="1103245"/>
            <a:ext cx="7241898" cy="4482546"/>
          </a:xfrm>
          <a:prstGeom prst="rect">
            <a:avLst/>
          </a:prstGeom>
        </p:spPr>
      </p:pic>
    </p:spTree>
    <p:extLst>
      <p:ext uri="{BB962C8B-B14F-4D97-AF65-F5344CB8AC3E}">
        <p14:creationId xmlns:p14="http://schemas.microsoft.com/office/powerpoint/2010/main" val="3128427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FF6A13-41E4-5EEA-0868-EBCD46F4C990}"/>
              </a:ext>
            </a:extLst>
          </p:cNvPr>
          <p:cNvSpPr txBox="1"/>
          <p:nvPr/>
        </p:nvSpPr>
        <p:spPr>
          <a:xfrm>
            <a:off x="4450247" y="834887"/>
            <a:ext cx="6117534" cy="646331"/>
          </a:xfrm>
          <a:prstGeom prst="rect">
            <a:avLst/>
          </a:prstGeom>
          <a:noFill/>
        </p:spPr>
        <p:txBody>
          <a:bodyPr wrap="square">
            <a:spAutoFit/>
          </a:bodyPr>
          <a:lstStyle/>
          <a:p>
            <a:r>
              <a:rPr lang="en-US" sz="3600" b="1" dirty="0">
                <a:latin typeface="Bookman Old Style" panose="02050604050505020204" pitchFamily="18" charset="0"/>
              </a:rPr>
              <a:t>RESULTS</a:t>
            </a:r>
            <a:endParaRPr lang="en-IN" sz="3600" dirty="0"/>
          </a:p>
        </p:txBody>
      </p:sp>
      <p:pic>
        <p:nvPicPr>
          <p:cNvPr id="5" name="Picture 4">
            <a:extLst>
              <a:ext uri="{FF2B5EF4-FFF2-40B4-BE49-F238E27FC236}">
                <a16:creationId xmlns:a16="http://schemas.microsoft.com/office/drawing/2014/main" id="{ED426B79-AFD5-3D77-9DE0-D003691EF772}"/>
              </a:ext>
            </a:extLst>
          </p:cNvPr>
          <p:cNvPicPr>
            <a:picLocks noChangeAspect="1"/>
          </p:cNvPicPr>
          <p:nvPr/>
        </p:nvPicPr>
        <p:blipFill>
          <a:blip r:embed="rId2"/>
          <a:stretch>
            <a:fillRect/>
          </a:stretch>
        </p:blipFill>
        <p:spPr>
          <a:xfrm>
            <a:off x="1464365" y="1659834"/>
            <a:ext cx="9263269" cy="4104861"/>
          </a:xfrm>
          <a:prstGeom prst="rect">
            <a:avLst/>
          </a:prstGeom>
        </p:spPr>
      </p:pic>
    </p:spTree>
    <p:extLst>
      <p:ext uri="{BB962C8B-B14F-4D97-AF65-F5344CB8AC3E}">
        <p14:creationId xmlns:p14="http://schemas.microsoft.com/office/powerpoint/2010/main" val="3314460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81BC2-AA1C-D705-CE0C-00EADE11EFD0}"/>
              </a:ext>
            </a:extLst>
          </p:cNvPr>
          <p:cNvPicPr>
            <a:picLocks noChangeAspect="1"/>
          </p:cNvPicPr>
          <p:nvPr/>
        </p:nvPicPr>
        <p:blipFill>
          <a:blip r:embed="rId2"/>
          <a:stretch>
            <a:fillRect/>
          </a:stretch>
        </p:blipFill>
        <p:spPr>
          <a:xfrm>
            <a:off x="1222513" y="1143000"/>
            <a:ext cx="9422296" cy="4691270"/>
          </a:xfrm>
          <a:prstGeom prst="rect">
            <a:avLst/>
          </a:prstGeom>
        </p:spPr>
      </p:pic>
    </p:spTree>
    <p:extLst>
      <p:ext uri="{BB962C8B-B14F-4D97-AF65-F5344CB8AC3E}">
        <p14:creationId xmlns:p14="http://schemas.microsoft.com/office/powerpoint/2010/main" val="2376931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18D168-1B64-057E-BBC3-092D5CB7D9C5}"/>
              </a:ext>
            </a:extLst>
          </p:cNvPr>
          <p:cNvPicPr>
            <a:picLocks noChangeAspect="1"/>
          </p:cNvPicPr>
          <p:nvPr/>
        </p:nvPicPr>
        <p:blipFill>
          <a:blip r:embed="rId2"/>
          <a:stretch>
            <a:fillRect/>
          </a:stretch>
        </p:blipFill>
        <p:spPr>
          <a:xfrm>
            <a:off x="1401417" y="1093304"/>
            <a:ext cx="9531626" cy="4750905"/>
          </a:xfrm>
          <a:prstGeom prst="rect">
            <a:avLst/>
          </a:prstGeom>
        </p:spPr>
      </p:pic>
    </p:spTree>
    <p:extLst>
      <p:ext uri="{BB962C8B-B14F-4D97-AF65-F5344CB8AC3E}">
        <p14:creationId xmlns:p14="http://schemas.microsoft.com/office/powerpoint/2010/main" val="4034857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DE26-950C-ACB2-6EB5-3C5D471C9413}"/>
              </a:ext>
            </a:extLst>
          </p:cNvPr>
          <p:cNvSpPr>
            <a:spLocks noGrp="1"/>
          </p:cNvSpPr>
          <p:nvPr>
            <p:ph type="title"/>
          </p:nvPr>
        </p:nvSpPr>
        <p:spPr>
          <a:xfrm>
            <a:off x="1116498" y="1794614"/>
            <a:ext cx="9601196" cy="859133"/>
          </a:xfrm>
        </p:spPr>
        <p:txBody>
          <a:bodyPr>
            <a:normAutofit fontScale="90000"/>
          </a:bodyPr>
          <a:lstStyle/>
          <a:p>
            <a:r>
              <a:rPr lang="en-GB" b="1" dirty="0">
                <a:solidFill>
                  <a:schemeClr val="tx2">
                    <a:lumMod val="75000"/>
                  </a:schemeClr>
                </a:solidFill>
                <a:latin typeface="Bookman Old Style" pitchFamily="18" charset="0"/>
                <a:cs typeface="Times New Roman" pitchFamily="18" charset="0"/>
              </a:rPr>
              <a:t>Conclusion</a:t>
            </a:r>
            <a:br>
              <a:rPr lang="en-GB" sz="4400" b="1" dirty="0">
                <a:solidFill>
                  <a:schemeClr val="tx2">
                    <a:lumMod val="75000"/>
                  </a:schemeClr>
                </a:solidFill>
                <a:latin typeface="Bookman Old Style"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023E8D05-8B3A-0CD8-0716-53D67AA299CD}"/>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new age of technology, while bringing us inventions and innovation of such to move the world forward also bring new threats which are more virtual than physical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i.e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cyber attack.</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system helps us achieve security with utter efficiency and effectiveness to identify those attacks</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attain security on significant data security of put away information stages, accessibility of information and so forth.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601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93A6C-B264-9D4A-4963-2BBF49FED263}"/>
              </a:ext>
            </a:extLst>
          </p:cNvPr>
          <p:cNvSpPr>
            <a:spLocks noGrp="1"/>
          </p:cNvSpPr>
          <p:nvPr>
            <p:ph type="title"/>
          </p:nvPr>
        </p:nvSpPr>
        <p:spPr>
          <a:xfrm>
            <a:off x="1076741" y="1253065"/>
            <a:ext cx="9601196" cy="1303867"/>
          </a:xfrm>
        </p:spPr>
        <p:txBody>
          <a:bodyPr>
            <a:normAutofit/>
          </a:bodyPr>
          <a:lstStyle/>
          <a:p>
            <a:r>
              <a:rPr lang="en-IN" sz="3600" b="1" dirty="0">
                <a:latin typeface="Bookman Old Style" panose="02050604050505020204" pitchFamily="18" charset="0"/>
              </a:rPr>
              <a:t>Future scope</a:t>
            </a:r>
          </a:p>
        </p:txBody>
      </p:sp>
      <p:sp>
        <p:nvSpPr>
          <p:cNvPr id="3" name="Content Placeholder 2">
            <a:extLst>
              <a:ext uri="{FF2B5EF4-FFF2-40B4-BE49-F238E27FC236}">
                <a16:creationId xmlns:a16="http://schemas.microsoft.com/office/drawing/2014/main" id="{24DCB458-2271-B3B5-5481-CE0C5869ED05}"/>
              </a:ext>
            </a:extLst>
          </p:cNvPr>
          <p:cNvSpPr>
            <a:spLocks noGrp="1"/>
          </p:cNvSpPr>
          <p:nvPr>
            <p:ph idx="1"/>
          </p:nvPr>
        </p:nvSpPr>
        <p:spPr/>
        <p:txBody>
          <a:bodyPr>
            <a:normAutofit/>
          </a:bodyPr>
          <a:lstStyle/>
          <a:p>
            <a:r>
              <a:rPr lang="en-US" sz="2000" dirty="0">
                <a:solidFill>
                  <a:srgbClr val="222222"/>
                </a:solidFill>
                <a:latin typeface="Times New Roman" panose="02020603050405020304" pitchFamily="18" charset="0"/>
                <a:cs typeface="Times New Roman" panose="02020603050405020304" pitchFamily="18" charset="0"/>
              </a:rPr>
              <a:t>Human AI collaboration</a:t>
            </a:r>
          </a:p>
          <a:p>
            <a:r>
              <a:rPr lang="en-US" sz="2000" dirty="0">
                <a:solidFill>
                  <a:srgbClr val="222222"/>
                </a:solidFill>
                <a:latin typeface="Times New Roman" panose="02020603050405020304" pitchFamily="18" charset="0"/>
                <a:cs typeface="Times New Roman" panose="02020603050405020304" pitchFamily="18" charset="0"/>
              </a:rPr>
              <a:t>Big data analytics</a:t>
            </a:r>
          </a:p>
          <a:p>
            <a:r>
              <a:rPr lang="en-US" sz="2000" dirty="0">
                <a:solidFill>
                  <a:srgbClr val="222222"/>
                </a:solidFill>
                <a:latin typeface="Times New Roman" panose="02020603050405020304" pitchFamily="18" charset="0"/>
                <a:cs typeface="Times New Roman" panose="02020603050405020304" pitchFamily="18" charset="0"/>
              </a:rPr>
              <a:t>Real time defense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081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ADA9-E1C6-A601-2EC8-C8E3EEDF908E}"/>
              </a:ext>
            </a:extLst>
          </p:cNvPr>
          <p:cNvSpPr>
            <a:spLocks noGrp="1"/>
          </p:cNvSpPr>
          <p:nvPr>
            <p:ph type="title"/>
          </p:nvPr>
        </p:nvSpPr>
        <p:spPr>
          <a:xfrm>
            <a:off x="1126437" y="1253065"/>
            <a:ext cx="9601196" cy="1303867"/>
          </a:xfrm>
        </p:spPr>
        <p:txBody>
          <a:bodyPr>
            <a:normAutofit/>
          </a:bodyPr>
          <a:lstStyle/>
          <a:p>
            <a:r>
              <a:rPr lang="en-IN" sz="3600" b="1" dirty="0">
                <a:latin typeface="Bookman Old Style" panose="02050604050505020204" pitchFamily="18" charset="0"/>
              </a:rPr>
              <a:t>References</a:t>
            </a:r>
          </a:p>
        </p:txBody>
      </p:sp>
      <p:sp>
        <p:nvSpPr>
          <p:cNvPr id="3" name="Content Placeholder 2">
            <a:extLst>
              <a:ext uri="{FF2B5EF4-FFF2-40B4-BE49-F238E27FC236}">
                <a16:creationId xmlns:a16="http://schemas.microsoft.com/office/drawing/2014/main" id="{93F9680E-5EEB-4F1C-CDE8-35EB1F38631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Dipankar Dasgupta. Immunity-based intrusion detection system: A general framework. In Proceedings of the 22nd National Information Systems Security Conference . Arlington, Virginia, USA, 1999.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629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47E0-AD02-E32E-CA15-337B0FF29EBC}"/>
              </a:ext>
            </a:extLst>
          </p:cNvPr>
          <p:cNvSpPr>
            <a:spLocks noGrp="1"/>
          </p:cNvSpPr>
          <p:nvPr>
            <p:ph type="title"/>
          </p:nvPr>
        </p:nvSpPr>
        <p:spPr>
          <a:xfrm>
            <a:off x="1096620" y="1253065"/>
            <a:ext cx="9601196" cy="1303867"/>
          </a:xfrm>
        </p:spPr>
        <p:txBody>
          <a:bodyPr>
            <a:normAutofit/>
          </a:bodyPr>
          <a:lstStyle/>
          <a:p>
            <a:r>
              <a:rPr lang="en-IN" sz="3600" b="1" dirty="0">
                <a:latin typeface="Bookman Old Style" panose="02050604050505020204" pitchFamily="18" charset="0"/>
              </a:rPr>
              <a:t>GitHub link</a:t>
            </a:r>
          </a:p>
        </p:txBody>
      </p:sp>
      <p:sp>
        <p:nvSpPr>
          <p:cNvPr id="3" name="Content Placeholder 2">
            <a:extLst>
              <a:ext uri="{FF2B5EF4-FFF2-40B4-BE49-F238E27FC236}">
                <a16:creationId xmlns:a16="http://schemas.microsoft.com/office/drawing/2014/main" id="{1DE1F0F7-7F91-3C4E-CDF9-89613315B21B}"/>
              </a:ext>
            </a:extLst>
          </p:cNvPr>
          <p:cNvSpPr>
            <a:spLocks noGrp="1"/>
          </p:cNvSpPr>
          <p:nvPr>
            <p:ph idx="1"/>
          </p:nvPr>
        </p:nvSpPr>
        <p:spPr/>
        <p:txBody>
          <a:bodyPr>
            <a:normAutofit/>
          </a:bodyPr>
          <a:lstStyle/>
          <a:p>
            <a:pPr marL="0" indent="0">
              <a:buNone/>
            </a:pPr>
            <a:endParaRPr lang="en-IN" sz="2800" dirty="0">
              <a:hlinkClick r:id="rId2"/>
            </a:endParaRPr>
          </a:p>
          <a:p>
            <a:pPr marL="0" indent="0" algn="ctr">
              <a:buNone/>
            </a:pPr>
            <a:r>
              <a:rPr lang="en-IN" sz="2800" dirty="0">
                <a:hlinkClick r:id="rId2"/>
              </a:rPr>
              <a:t>vamshik-1/</a:t>
            </a:r>
            <a:r>
              <a:rPr lang="en-IN" sz="2800" dirty="0" err="1">
                <a:hlinkClick r:id="rId2"/>
              </a:rPr>
              <a:t>cyberbreache</a:t>
            </a:r>
            <a:r>
              <a:rPr lang="en-IN" sz="2800" dirty="0">
                <a:hlinkClick r:id="rId2"/>
              </a:rPr>
              <a:t>-detection-mini-project (github.com)</a:t>
            </a:r>
            <a:endParaRPr lang="en-IN" sz="2800" dirty="0">
              <a:latin typeface="Arial Black" panose="020B0A04020102020204" pitchFamily="34" charset="0"/>
            </a:endParaRPr>
          </a:p>
        </p:txBody>
      </p:sp>
    </p:spTree>
    <p:extLst>
      <p:ext uri="{BB962C8B-B14F-4D97-AF65-F5344CB8AC3E}">
        <p14:creationId xmlns:p14="http://schemas.microsoft.com/office/powerpoint/2010/main" val="375738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C343-5FE0-AE24-A56D-4BA6DA0EF6F2}"/>
              </a:ext>
            </a:extLst>
          </p:cNvPr>
          <p:cNvSpPr>
            <a:spLocks noGrp="1"/>
          </p:cNvSpPr>
          <p:nvPr>
            <p:ph type="title"/>
          </p:nvPr>
        </p:nvSpPr>
        <p:spPr>
          <a:xfrm>
            <a:off x="1036985" y="1628393"/>
            <a:ext cx="9601196" cy="928539"/>
          </a:xfrm>
        </p:spPr>
        <p:txBody>
          <a:bodyPr>
            <a:normAutofit fontScale="90000"/>
          </a:bodyPr>
          <a:lstStyle/>
          <a:p>
            <a:r>
              <a:rPr lang="en-US" sz="4400" b="1" dirty="0">
                <a:solidFill>
                  <a:schemeClr val="tx1"/>
                </a:solidFill>
                <a:latin typeface="Bookman Old Style" pitchFamily="18" charset="0"/>
                <a:cs typeface="Times New Roman" panose="02020603050405020304" pitchFamily="18" charset="0"/>
              </a:rPr>
              <a:t>Abstract</a:t>
            </a:r>
            <a:br>
              <a:rPr lang="en-US" sz="4400" b="1" dirty="0">
                <a:solidFill>
                  <a:schemeClr val="tx1"/>
                </a:solidFill>
                <a:latin typeface="Bookman Old Style"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401EEC-D9D3-5095-BBCE-301BD07D6548}"/>
              </a:ext>
            </a:extLst>
          </p:cNvPr>
          <p:cNvSpPr>
            <a:spLocks noGrp="1"/>
          </p:cNvSpPr>
          <p:nvPr>
            <p:ph idx="1"/>
          </p:nvPr>
        </p:nvSpPr>
        <p:spPr>
          <a:xfrm>
            <a:off x="1311969" y="2556932"/>
            <a:ext cx="9601196" cy="3450168"/>
          </a:xfrm>
        </p:spPr>
        <p:txBody>
          <a:bodyPr>
            <a:normAutofit/>
          </a:bodyPr>
          <a:lstStyle/>
          <a:p>
            <a:r>
              <a:rPr lang="en-US" sz="2000" dirty="0">
                <a:latin typeface="Times New Roman" panose="02020603050405020304" pitchFamily="18" charset="0"/>
                <a:cs typeface="Times New Roman" panose="02020603050405020304" pitchFamily="18" charset="0"/>
              </a:rPr>
              <a:t>Our main goal is that the task of finding attacks is fundamentally different from these other applications, making it significantly harder for the intrusion detection community to employ machine learning effectively.</a:t>
            </a:r>
          </a:p>
          <a:p>
            <a:r>
              <a:rPr lang="en-US" sz="2000" dirty="0">
                <a:latin typeface="Times New Roman" panose="02020603050405020304" pitchFamily="18" charset="0"/>
                <a:cs typeface="Times New Roman" panose="02020603050405020304" pitchFamily="18" charset="0"/>
              </a:rPr>
              <a:t>Machine learning techniques have been applied for major challenges in cyber security issues like intrusion detection, malware classification and detection, spam detection and phishing detection.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874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3FDFD-D66D-35BB-4A4C-36E29144BDA1}"/>
              </a:ext>
            </a:extLst>
          </p:cNvPr>
          <p:cNvSpPr txBox="1"/>
          <p:nvPr/>
        </p:nvSpPr>
        <p:spPr>
          <a:xfrm>
            <a:off x="4281281" y="3075057"/>
            <a:ext cx="6117534" cy="707886"/>
          </a:xfrm>
          <a:prstGeom prst="rect">
            <a:avLst/>
          </a:prstGeom>
          <a:noFill/>
        </p:spPr>
        <p:txBody>
          <a:bodyPr wrap="square">
            <a:spAutoFit/>
          </a:bodyPr>
          <a:lstStyle/>
          <a:p>
            <a:r>
              <a:rPr lang="en-IN" sz="4000" dirty="0">
                <a:latin typeface="Arial Black" panose="020B0A04020102020204" pitchFamily="34" charset="0"/>
              </a:rPr>
              <a:t>Thank you</a:t>
            </a:r>
          </a:p>
        </p:txBody>
      </p:sp>
    </p:spTree>
    <p:extLst>
      <p:ext uri="{BB962C8B-B14F-4D97-AF65-F5344CB8AC3E}">
        <p14:creationId xmlns:p14="http://schemas.microsoft.com/office/powerpoint/2010/main" val="402302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1672-9066-8FEE-1042-637A1EAE4162}"/>
              </a:ext>
            </a:extLst>
          </p:cNvPr>
          <p:cNvSpPr>
            <a:spLocks noGrp="1"/>
          </p:cNvSpPr>
          <p:nvPr>
            <p:ph type="title"/>
          </p:nvPr>
        </p:nvSpPr>
        <p:spPr>
          <a:xfrm>
            <a:off x="927962" y="1512714"/>
            <a:ext cx="9601196" cy="1303867"/>
          </a:xfrm>
        </p:spPr>
        <p:txBody>
          <a:bodyPr>
            <a:normAutofit fontScale="90000"/>
          </a:bodyPr>
          <a:lstStyle/>
          <a:p>
            <a:r>
              <a:rPr lang="en-US" sz="4400" b="1" dirty="0">
                <a:solidFill>
                  <a:schemeClr val="tx2">
                    <a:lumMod val="75000"/>
                  </a:schemeClr>
                </a:solidFill>
                <a:latin typeface="Bookman Old Style" pitchFamily="18" charset="0"/>
                <a:cs typeface="Times New Roman" pitchFamily="18" charset="0"/>
              </a:rPr>
              <a:t>Existing System</a:t>
            </a:r>
            <a:br>
              <a:rPr lang="en-GB" sz="4400" dirty="0">
                <a:solidFill>
                  <a:schemeClr val="tx2">
                    <a:lumMod val="75000"/>
                  </a:schemeClr>
                </a:solidFill>
                <a:latin typeface="Bookman Old Style"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4C9B342F-95DC-96AE-B4E9-9D98048212A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Cyber security may be a necessary thought for people and families alike, also for businesses, governments, and academic establishments that operate inside the compass of the world network or net.</a:t>
            </a:r>
          </a:p>
          <a:p>
            <a:r>
              <a:rPr lang="en-US" sz="2000" dirty="0">
                <a:latin typeface="Times New Roman" panose="02020603050405020304" pitchFamily="18" charset="0"/>
                <a:cs typeface="Times New Roman" panose="02020603050405020304" pitchFamily="18" charset="0"/>
              </a:rPr>
              <a:t>With the facility of Machine Learning, we will advance the cyber security landscape.</a:t>
            </a:r>
          </a:p>
          <a:p>
            <a:r>
              <a:rPr lang="en-US" sz="2000" dirty="0">
                <a:latin typeface="Times New Roman" panose="02020603050405020304" pitchFamily="18" charset="0"/>
                <a:cs typeface="Times New Roman" panose="02020603050405020304" pitchFamily="18" charset="0"/>
              </a:rPr>
              <a:t>When an IDS detects suspicious activity, the violation is typically reported to a security information and event management system where real threats are ultimately determined amid benign traffic abnormalities or other false alarms.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57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A91F-0DA5-0D6D-9165-25699D3F176A}"/>
              </a:ext>
            </a:extLst>
          </p:cNvPr>
          <p:cNvSpPr>
            <a:spLocks noGrp="1"/>
          </p:cNvSpPr>
          <p:nvPr>
            <p:ph type="title"/>
          </p:nvPr>
        </p:nvSpPr>
        <p:spPr>
          <a:xfrm>
            <a:off x="1295401" y="1253065"/>
            <a:ext cx="9601196" cy="1303867"/>
          </a:xfrm>
        </p:spPr>
        <p:txBody>
          <a:bodyPr>
            <a:normAutofit fontScale="90000"/>
          </a:bodyPr>
          <a:lstStyle/>
          <a:p>
            <a:r>
              <a:rPr lang="en-US" sz="4400" b="1" dirty="0">
                <a:solidFill>
                  <a:schemeClr val="tx2">
                    <a:lumMod val="75000"/>
                  </a:schemeClr>
                </a:solidFill>
                <a:latin typeface="Bookman Old Style" pitchFamily="18" charset="0"/>
                <a:cs typeface="Times New Roman" pitchFamily="18" charset="0"/>
              </a:rPr>
              <a:t>Disadvantages of Existing System</a:t>
            </a:r>
            <a:endParaRPr lang="en-IN" dirty="0"/>
          </a:p>
        </p:txBody>
      </p:sp>
      <p:sp>
        <p:nvSpPr>
          <p:cNvPr id="3" name="Content Placeholder 2">
            <a:extLst>
              <a:ext uri="{FF2B5EF4-FFF2-40B4-BE49-F238E27FC236}">
                <a16:creationId xmlns:a16="http://schemas.microsoft.com/office/drawing/2014/main" id="{1AA2CB17-0544-ABF5-7612-2868458E9C26}"/>
              </a:ext>
            </a:extLst>
          </p:cNvPr>
          <p:cNvSpPr>
            <a:spLocks noGrp="1"/>
          </p:cNvSpPr>
          <p:nvPr>
            <p:ph idx="1"/>
          </p:nvPr>
        </p:nvSpPr>
        <p:spPr>
          <a:xfrm>
            <a:off x="1295401" y="2556932"/>
            <a:ext cx="9601196" cy="3564468"/>
          </a:xfrm>
        </p:spPr>
        <p:txBody>
          <a:bodyPr>
            <a:normAutofit/>
          </a:bodyPr>
          <a:lstStyle/>
          <a:p>
            <a:pPr algn="l">
              <a:buFont typeface="Arial" panose="020B0604020202020204" pitchFamily="34" charset="0"/>
              <a:buChar char="•"/>
            </a:pPr>
            <a:r>
              <a:rPr lang="en-US" sz="2000" b="0" i="0" dirty="0">
                <a:solidFill>
                  <a:srgbClr val="202124"/>
                </a:solidFill>
                <a:effectLst/>
                <a:latin typeface="Times New Roman" panose="02020603050405020304" pitchFamily="18" charset="0"/>
                <a:cs typeface="Times New Roman" panose="02020603050405020304" pitchFamily="18" charset="0"/>
              </a:rPr>
              <a:t>theft of corporate information.</a:t>
            </a:r>
          </a:p>
          <a:p>
            <a:pPr algn="l">
              <a:buFont typeface="Arial" panose="020B0604020202020204" pitchFamily="34" charset="0"/>
              <a:buChar char="•"/>
            </a:pPr>
            <a:r>
              <a:rPr lang="en-US" sz="2000" b="0" i="0" dirty="0">
                <a:solidFill>
                  <a:srgbClr val="202124"/>
                </a:solidFill>
                <a:effectLst/>
                <a:latin typeface="Times New Roman" panose="02020603050405020304" pitchFamily="18" charset="0"/>
                <a:cs typeface="Times New Roman" panose="02020603050405020304" pitchFamily="18" charset="0"/>
              </a:rPr>
              <a:t>theft of financial information ( bank details or payment card details)</a:t>
            </a:r>
          </a:p>
          <a:p>
            <a:pPr algn="l">
              <a:buFont typeface="Arial" panose="020B0604020202020204" pitchFamily="34" charset="0"/>
              <a:buChar char="•"/>
            </a:pPr>
            <a:r>
              <a:rPr lang="en-US" sz="2000" b="0" i="0" dirty="0">
                <a:solidFill>
                  <a:srgbClr val="202124"/>
                </a:solidFill>
                <a:effectLst/>
                <a:latin typeface="Times New Roman" panose="02020603050405020304" pitchFamily="18" charset="0"/>
                <a:cs typeface="Times New Roman" panose="02020603050405020304" pitchFamily="18" charset="0"/>
              </a:rPr>
              <a:t>theft of money.</a:t>
            </a:r>
          </a:p>
          <a:p>
            <a:pPr algn="l">
              <a:buFont typeface="Arial" panose="020B0604020202020204" pitchFamily="34" charset="0"/>
              <a:buChar char="•"/>
            </a:pPr>
            <a:r>
              <a:rPr lang="en-US" sz="2000" b="0" i="0" dirty="0">
                <a:solidFill>
                  <a:srgbClr val="202124"/>
                </a:solidFill>
                <a:effectLst/>
                <a:latin typeface="Times New Roman" panose="02020603050405020304" pitchFamily="18" charset="0"/>
                <a:cs typeface="Times New Roman" panose="02020603050405020304" pitchFamily="18" charset="0"/>
              </a:rPr>
              <a:t>disruption to trading </a:t>
            </a:r>
          </a:p>
        </p:txBody>
      </p:sp>
    </p:spTree>
    <p:extLst>
      <p:ext uri="{BB962C8B-B14F-4D97-AF65-F5344CB8AC3E}">
        <p14:creationId xmlns:p14="http://schemas.microsoft.com/office/powerpoint/2010/main" val="865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5A49-7240-6654-A84F-9C83E78F3820}"/>
              </a:ext>
            </a:extLst>
          </p:cNvPr>
          <p:cNvSpPr>
            <a:spLocks noGrp="1"/>
          </p:cNvSpPr>
          <p:nvPr>
            <p:ph type="title"/>
          </p:nvPr>
        </p:nvSpPr>
        <p:spPr>
          <a:xfrm>
            <a:off x="1136376" y="1924400"/>
            <a:ext cx="9601196" cy="320512"/>
          </a:xfrm>
        </p:spPr>
        <p:txBody>
          <a:bodyPr>
            <a:normAutofit fontScale="90000"/>
          </a:bodyPr>
          <a:lstStyle/>
          <a:p>
            <a:r>
              <a:rPr lang="en-GB" sz="4400" b="1" dirty="0">
                <a:solidFill>
                  <a:schemeClr val="tx2">
                    <a:lumMod val="75000"/>
                  </a:schemeClr>
                </a:solidFill>
                <a:latin typeface="Bookman Old Style" pitchFamily="18" charset="0"/>
                <a:cs typeface="Times New Roman" pitchFamily="18" charset="0"/>
              </a:rPr>
              <a:t>Proposed System</a:t>
            </a:r>
            <a:br>
              <a:rPr lang="en-GB" sz="4400" b="1" dirty="0">
                <a:solidFill>
                  <a:schemeClr val="tx2">
                    <a:lumMod val="75000"/>
                  </a:schemeClr>
                </a:solidFill>
                <a:latin typeface="Bookman Old Style"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20DE9B12-7C33-EB77-FD20-03BB1F69D89F}"/>
              </a:ext>
            </a:extLst>
          </p:cNvPr>
          <p:cNvSpPr>
            <a:spLocks noGrp="1"/>
          </p:cNvSpPr>
          <p:nvPr>
            <p:ph idx="1"/>
          </p:nvPr>
        </p:nvSpPr>
        <p:spPr/>
        <p:txBody>
          <a:bodyPr>
            <a:normAutofit/>
          </a:bodyPr>
          <a:lstStyle/>
          <a:p>
            <a:pPr algn="just">
              <a:lnSpc>
                <a:spcPct val="107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algorithms can be used to train and detect if there has been a cyber attack.</a:t>
            </a:r>
          </a:p>
          <a:p>
            <a:pPr algn="just">
              <a:lnSpc>
                <a:spcPct val="107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example of a classification algorithm is Support Vector Machine (SVM) which is a supervised learning method that analyses data and recognizes patterns.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79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8E75-9F65-D740-B8D9-8678275B517F}"/>
              </a:ext>
            </a:extLst>
          </p:cNvPr>
          <p:cNvSpPr>
            <a:spLocks noGrp="1"/>
          </p:cNvSpPr>
          <p:nvPr>
            <p:ph type="title"/>
          </p:nvPr>
        </p:nvSpPr>
        <p:spPr>
          <a:xfrm>
            <a:off x="1295401" y="1271101"/>
            <a:ext cx="9601196" cy="1303867"/>
          </a:xfrm>
        </p:spPr>
        <p:txBody>
          <a:bodyPr>
            <a:normAutofit fontScale="90000"/>
          </a:bodyPr>
          <a:lstStyle/>
          <a:p>
            <a:r>
              <a:rPr lang="en-GB" sz="4400" b="1" dirty="0">
                <a:solidFill>
                  <a:schemeClr val="tx2">
                    <a:lumMod val="75000"/>
                  </a:schemeClr>
                </a:solidFill>
                <a:latin typeface="Bookman Old Style" pitchFamily="18" charset="0"/>
                <a:cs typeface="Times New Roman" pitchFamily="18" charset="0"/>
              </a:rPr>
              <a:t>Advantages of Proposed System</a:t>
            </a:r>
            <a:br>
              <a:rPr lang="en-GB" sz="4400" b="1" dirty="0">
                <a:solidFill>
                  <a:schemeClr val="tx2">
                    <a:lumMod val="75000"/>
                  </a:schemeClr>
                </a:solidFill>
                <a:latin typeface="Bookman Old Style"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73D4BB9D-829E-C24B-BBE6-4712ABB0E22B}"/>
              </a:ext>
            </a:extLst>
          </p:cNvPr>
          <p:cNvSpPr>
            <a:spLocks noGrp="1"/>
          </p:cNvSpPr>
          <p:nvPr>
            <p:ph idx="1"/>
          </p:nvPr>
        </p:nvSpPr>
        <p:spPr>
          <a:xfrm>
            <a:off x="1295401" y="2556932"/>
            <a:ext cx="9601196" cy="3318936"/>
          </a:xfrm>
        </p:spPr>
        <p:txBody>
          <a:bodyPr>
            <a:normAutofit/>
          </a:bodyPr>
          <a:lstStyle/>
          <a:p>
            <a:r>
              <a:rPr lang="en-US" sz="2000" dirty="0">
                <a:solidFill>
                  <a:srgbClr val="040C28"/>
                </a:solidFill>
                <a:latin typeface="Times New Roman" panose="02020603050405020304" pitchFamily="18" charset="0"/>
                <a:cs typeface="Times New Roman" panose="02020603050405020304" pitchFamily="18" charset="0"/>
              </a:rPr>
              <a:t>Protection from malicious attacks on your network.</a:t>
            </a:r>
          </a:p>
          <a:p>
            <a:r>
              <a:rPr lang="en-US" sz="2000" b="0" i="0" dirty="0">
                <a:solidFill>
                  <a:srgbClr val="040C28"/>
                </a:solidFill>
                <a:effectLst/>
                <a:latin typeface="Times New Roman" panose="02020603050405020304" pitchFamily="18" charset="0"/>
                <a:cs typeface="Times New Roman" panose="02020603050405020304" pitchFamily="18" charset="0"/>
              </a:rPr>
              <a:t>Detect</a:t>
            </a:r>
            <a:r>
              <a:rPr lang="en-US" sz="2000" dirty="0">
                <a:solidFill>
                  <a:srgbClr val="040C28"/>
                </a:solidFill>
                <a:latin typeface="Times New Roman" panose="02020603050405020304" pitchFamily="18" charset="0"/>
                <a:cs typeface="Times New Roman" panose="02020603050405020304" pitchFamily="18" charset="0"/>
              </a:rPr>
              <a:t>ion and guaranteeing malicious elements within a preexisting network.</a:t>
            </a:r>
          </a:p>
          <a:p>
            <a:r>
              <a:rPr lang="en-US" sz="2000" b="0" i="0" dirty="0">
                <a:solidFill>
                  <a:srgbClr val="040C28"/>
                </a:solidFill>
                <a:effectLst/>
                <a:latin typeface="Times New Roman" panose="02020603050405020304" pitchFamily="18" charset="0"/>
                <a:cs typeface="Times New Roman" panose="02020603050405020304" pitchFamily="18" charset="0"/>
              </a:rPr>
              <a:t>Prevents</a:t>
            </a:r>
            <a:r>
              <a:rPr lang="en-US" sz="2000" b="0" i="0" dirty="0">
                <a:solidFill>
                  <a:srgbClr val="202124"/>
                </a:solidFill>
                <a:effectLst/>
                <a:latin typeface="Times New Roman" panose="02020603050405020304" pitchFamily="18" charset="0"/>
                <a:cs typeface="Times New Roman" panose="02020603050405020304" pitchFamily="18" charset="0"/>
              </a:rPr>
              <a:t> users from unauthorized access to the network.</a:t>
            </a:r>
          </a:p>
          <a:p>
            <a:r>
              <a:rPr lang="en-US" sz="2000" dirty="0">
                <a:solidFill>
                  <a:srgbClr val="202124"/>
                </a:solidFill>
                <a:latin typeface="Times New Roman" panose="02020603050405020304" pitchFamily="18" charset="0"/>
                <a:cs typeface="Times New Roman" panose="02020603050405020304" pitchFamily="18" charset="0"/>
              </a:rPr>
              <a:t>Deny’s programs from certain resources that could be infected </a:t>
            </a:r>
          </a:p>
          <a:p>
            <a:r>
              <a:rPr lang="en-US" sz="2000" b="0" i="0" dirty="0">
                <a:solidFill>
                  <a:srgbClr val="202124"/>
                </a:solidFill>
                <a:effectLst/>
                <a:latin typeface="Times New Roman" panose="02020603050405020304" pitchFamily="18" charset="0"/>
                <a:cs typeface="Times New Roman" panose="02020603050405020304" pitchFamily="18" charset="0"/>
              </a:rPr>
              <a:t>Securing confidential information</a:t>
            </a:r>
          </a:p>
          <a:p>
            <a:pPr marL="0" indent="0">
              <a:buNone/>
            </a:pPr>
            <a:endParaRPr lang="en-IN" dirty="0"/>
          </a:p>
        </p:txBody>
      </p:sp>
    </p:spTree>
    <p:extLst>
      <p:ext uri="{BB962C8B-B14F-4D97-AF65-F5344CB8AC3E}">
        <p14:creationId xmlns:p14="http://schemas.microsoft.com/office/powerpoint/2010/main" val="394819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3F36-3020-9308-7F41-96B70B5669FE}"/>
              </a:ext>
            </a:extLst>
          </p:cNvPr>
          <p:cNvSpPr>
            <a:spLocks noGrp="1"/>
          </p:cNvSpPr>
          <p:nvPr>
            <p:ph type="title"/>
          </p:nvPr>
        </p:nvSpPr>
        <p:spPr>
          <a:xfrm>
            <a:off x="1146315" y="1543623"/>
            <a:ext cx="9601196" cy="1090245"/>
          </a:xfrm>
        </p:spPr>
        <p:txBody>
          <a:bodyPr>
            <a:normAutofit fontScale="90000"/>
          </a:bodyPr>
          <a:lstStyle/>
          <a:p>
            <a:r>
              <a:rPr lang="en-US" sz="4400" b="1" dirty="0">
                <a:solidFill>
                  <a:schemeClr val="tx2">
                    <a:lumMod val="75000"/>
                  </a:schemeClr>
                </a:solidFill>
                <a:latin typeface="Bookman Old Style" pitchFamily="18" charset="0"/>
                <a:cs typeface="Times New Roman" pitchFamily="18" charset="0"/>
              </a:rPr>
              <a:t>Hardware Requirements</a:t>
            </a:r>
            <a:br>
              <a:rPr lang="en-GB" sz="4400" dirty="0">
                <a:solidFill>
                  <a:schemeClr val="tx2">
                    <a:lumMod val="75000"/>
                  </a:schemeClr>
                </a:solidFill>
                <a:latin typeface="Bookman Old Style"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51AF7008-48F2-ABD9-BAFD-3944C9D1EAE6}"/>
              </a:ext>
            </a:extLst>
          </p:cNvPr>
          <p:cNvSpPr>
            <a:spLocks noGrp="1"/>
          </p:cNvSpPr>
          <p:nvPr>
            <p:ph idx="1"/>
          </p:nvPr>
        </p:nvSpPr>
        <p:spPr>
          <a:xfrm>
            <a:off x="1295402" y="2556932"/>
            <a:ext cx="9601196" cy="3318936"/>
          </a:xfrm>
        </p:spPr>
        <p:txBody>
          <a:bodyPr>
            <a:normAutofit/>
          </a:bodyPr>
          <a:lstStyle/>
          <a:p>
            <a:pPr indent="0" algn="just">
              <a:lnSpc>
                <a:spcPct val="15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developing the application the following are the Hardware Requirements: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571500"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Processor: Pentium IV or higher</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571500"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256 MB</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571500"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Space on Hard Disk: minimum 512MB</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2600" dirty="0">
              <a:cs typeface="Times New Roman" pitchFamily="18" charset="0"/>
            </a:endParaRPr>
          </a:p>
          <a:p>
            <a:endParaRPr lang="en-IN" dirty="0"/>
          </a:p>
        </p:txBody>
      </p:sp>
    </p:spTree>
    <p:extLst>
      <p:ext uri="{BB962C8B-B14F-4D97-AF65-F5344CB8AC3E}">
        <p14:creationId xmlns:p14="http://schemas.microsoft.com/office/powerpoint/2010/main" val="44360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B877-585F-DF9A-5EC7-0F2EFDFA6190}"/>
              </a:ext>
            </a:extLst>
          </p:cNvPr>
          <p:cNvSpPr>
            <a:spLocks noGrp="1"/>
          </p:cNvSpPr>
          <p:nvPr>
            <p:ph type="title"/>
          </p:nvPr>
        </p:nvSpPr>
        <p:spPr>
          <a:xfrm>
            <a:off x="1295402" y="1180915"/>
            <a:ext cx="9601196" cy="1303867"/>
          </a:xfrm>
        </p:spPr>
        <p:txBody>
          <a:bodyPr>
            <a:normAutofit/>
          </a:bodyPr>
          <a:lstStyle/>
          <a:p>
            <a:r>
              <a:rPr lang="en-US" sz="4000" b="1" dirty="0">
                <a:latin typeface="Bookman Old Style" panose="02050604050505020204" pitchFamily="18" charset="0"/>
              </a:rPr>
              <a:t>Software Requirements</a:t>
            </a:r>
            <a:endParaRPr lang="en-IN" sz="4000" b="1" dirty="0">
              <a:latin typeface="Bookman Old Style" panose="02050604050505020204" pitchFamily="18" charset="0"/>
            </a:endParaRPr>
          </a:p>
        </p:txBody>
      </p:sp>
      <p:sp>
        <p:nvSpPr>
          <p:cNvPr id="4" name="TextBox 3">
            <a:extLst>
              <a:ext uri="{FF2B5EF4-FFF2-40B4-BE49-F238E27FC236}">
                <a16:creationId xmlns:a16="http://schemas.microsoft.com/office/drawing/2014/main" id="{487C4214-D0CE-D3CE-3F73-D31E5558F1EF}"/>
              </a:ext>
            </a:extLst>
          </p:cNvPr>
          <p:cNvSpPr txBox="1"/>
          <p:nvPr/>
        </p:nvSpPr>
        <p:spPr>
          <a:xfrm>
            <a:off x="1637880" y="2163729"/>
            <a:ext cx="7521191" cy="3222485"/>
          </a:xfrm>
          <a:prstGeom prst="rect">
            <a:avLst/>
          </a:prstGeom>
          <a:noFill/>
        </p:spPr>
        <p:txBody>
          <a:bodyPr wrap="square">
            <a:spAutoFit/>
          </a:bodyPr>
          <a:lstStyle/>
          <a:p>
            <a:pPr indent="76200" algn="just">
              <a:lnSpc>
                <a:spcPct val="150000"/>
              </a:lnSpc>
            </a:pPr>
            <a:endParaRPr lang="en-US" dirty="0">
              <a:latin typeface="Times New Roman" panose="02020603050405020304" pitchFamily="18" charset="0"/>
              <a:ea typeface="Calibri" panose="020F0502020204030204" pitchFamily="34" charset="0"/>
            </a:endParaRPr>
          </a:p>
          <a:p>
            <a:pPr indent="76200"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developing the application the following are the Software Requirements: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Python</a:t>
            </a:r>
          </a:p>
          <a:p>
            <a:pPr marL="342900" indent="-342900" algn="just">
              <a:lnSpc>
                <a:spcPct val="150000"/>
              </a:lnSpc>
              <a:buFont typeface="+mj-lt"/>
              <a:buAutoNum type="arabicPeriod"/>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MySql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Django</a:t>
            </a:r>
          </a:p>
          <a:p>
            <a:pPr marL="342900" indent="-342900" algn="just">
              <a:lnSpc>
                <a:spcPct val="150000"/>
              </a:lnSpc>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WampServer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0284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908</TotalTime>
  <Words>761</Words>
  <Application>Microsoft Office PowerPoint</Application>
  <PresentationFormat>Widescreen</PresentationFormat>
  <Paragraphs>101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Bookman Old Style</vt:lpstr>
      <vt:lpstr>Calibri</vt:lpstr>
      <vt:lpstr>Garamond</vt:lpstr>
      <vt:lpstr>Times New Roman</vt:lpstr>
      <vt:lpstr>Trebuchet MS</vt:lpstr>
      <vt:lpstr>Organic</vt:lpstr>
      <vt:lpstr>   </vt:lpstr>
      <vt:lpstr>PowerPoint Presentation</vt:lpstr>
      <vt:lpstr>Abstract </vt:lpstr>
      <vt:lpstr>Existing System </vt:lpstr>
      <vt:lpstr>Disadvantages of Existing System</vt:lpstr>
      <vt:lpstr>Proposed System </vt:lpstr>
      <vt:lpstr>Advantages of Proposed System </vt:lpstr>
      <vt:lpstr>Hardware Requirements </vt:lpstr>
      <vt:lpstr>Software Requirements</vt:lpstr>
      <vt:lpstr>PowerPoint Presentation</vt:lpstr>
      <vt:lpstr>Novelty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Future scope</vt:lpstr>
      <vt:lpstr>References</vt:lpstr>
      <vt:lpstr>GitHub link</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kanthala.srilekhya@gmail.com</dc:creator>
  <cp:lastModifiedBy>shrigiri divya</cp:lastModifiedBy>
  <cp:revision>21</cp:revision>
  <dcterms:created xsi:type="dcterms:W3CDTF">2023-03-01T17:29:26Z</dcterms:created>
  <dcterms:modified xsi:type="dcterms:W3CDTF">2023-09-13T13:57:41Z</dcterms:modified>
</cp:coreProperties>
</file>