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93" r:id="rId3"/>
    <p:sldId id="295" r:id="rId4"/>
    <p:sldId id="294" r:id="rId5"/>
    <p:sldId id="257" r:id="rId6"/>
    <p:sldId id="258" r:id="rId7"/>
    <p:sldId id="260" r:id="rId8"/>
    <p:sldId id="261" r:id="rId9"/>
    <p:sldId id="280" r:id="rId10"/>
    <p:sldId id="281" r:id="rId11"/>
    <p:sldId id="262" r:id="rId12"/>
    <p:sldId id="273" r:id="rId13"/>
    <p:sldId id="275" r:id="rId14"/>
    <p:sldId id="277" r:id="rId15"/>
    <p:sldId id="279" r:id="rId16"/>
    <p:sldId id="263" r:id="rId17"/>
    <p:sldId id="264" r:id="rId18"/>
    <p:sldId id="265" r:id="rId19"/>
    <p:sldId id="266" r:id="rId20"/>
    <p:sldId id="267" r:id="rId21"/>
    <p:sldId id="268" r:id="rId22"/>
  </p:sldIdLst>
  <p:sldSz cx="12192000" cy="6858000"/>
  <p:notesSz cx="6858000" cy="9144000"/>
  <p:defaultTextStyle>
    <a:defPPr>
      <a:defRPr lang="en-GB"/>
    </a:defPPr>
    <a:lvl1pPr marL="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1pPr>
    <a:lvl2pPr marL="742950" lvl="1" indent="-28575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2pPr>
    <a:lvl3pPr marL="1143000" lvl="2"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3pPr>
    <a:lvl4pPr marL="1600200" lvl="3"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4pPr>
    <a:lvl5pPr marL="2057400" lvl="4"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5pPr>
    <a:lvl6pPr marL="2286000" lvl="5"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6pPr>
    <a:lvl7pPr marL="2743200" lvl="6"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7pPr>
    <a:lvl8pPr marL="3200400" lvl="7"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8pPr>
    <a:lvl9pPr marL="3657600" lvl="8" indent="-22860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70"/>
  </p:normalViewPr>
  <p:slideViewPr>
    <p:cSldViewPr showGuides="1">
      <p:cViewPr varScale="1">
        <p:scale>
          <a:sx n="80" d="100"/>
          <a:sy n="80" d="100"/>
        </p:scale>
        <p:origin x="754" y="5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p:cNvSpPr>
          <p:nvPr>
            <p:ph type="sldImg"/>
          </p:nvPr>
        </p:nvSpPr>
        <p:spPr>
          <a:xfrm>
            <a:off x="217488" y="812800"/>
            <a:ext cx="7123112" cy="4006850"/>
          </a:xfrm>
          <a:prstGeom prst="rect">
            <a:avLst/>
          </a:prstGeom>
          <a:noFill/>
          <a:ln w="9525">
            <a:noFill/>
          </a:ln>
        </p:spPr>
      </p:sp>
      <p:sp>
        <p:nvSpPr>
          <p:cNvPr id="4098"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4099"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a:pP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6" charset="0"/>
              <a:ea typeface="DejaVu Sans" charset="0"/>
              <a:cs typeface="DejaVu Sans" charset="0"/>
            </a:endParaRPr>
          </a:p>
        </p:txBody>
      </p:sp>
      <p:sp>
        <p:nvSpPr>
          <p:cNvPr id="4100"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a:pP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6" charset="0"/>
              <a:ea typeface="DejaVu Sans" charset="0"/>
              <a:cs typeface="DejaVu Sans" charset="0"/>
            </a:endParaRPr>
          </a:p>
        </p:txBody>
      </p:sp>
      <p:sp>
        <p:nvSpPr>
          <p:cNvPr id="4101"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lstStyle>
            <a:lvl1pPr>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a:pP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6" charset="0"/>
              <a:ea typeface="DejaVu Sans" charset="0"/>
              <a:cs typeface="DejaVu Sans" charset="0"/>
            </a:endParaRPr>
          </a:p>
        </p:txBody>
      </p:sp>
      <p:sp>
        <p:nvSpPr>
          <p:cNvPr id="4102"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a:t>
            </a:fld>
            <a:endParaRPr lang="en-US" altLang="en-US" sz="1400" dirty="0">
              <a:solidFill>
                <a:srgbClr val="000000"/>
              </a:solidFill>
              <a:latin typeface="Times New Roman" panose="02020603050405020304" pitchFamily="16" charset="0"/>
              <a:ea typeface="DejaVu Sans" charset="0"/>
              <a:cs typeface="DejaVu Sans" charset="0"/>
            </a:endParaRPr>
          </a:p>
        </p:txBody>
      </p:sp>
    </p:spTree>
    <p:extLst>
      <p:ext uri="{BB962C8B-B14F-4D97-AF65-F5344CB8AC3E}">
        <p14:creationId xmlns:p14="http://schemas.microsoft.com/office/powerpoint/2010/main" val="2012308531"/>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1</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22531"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22532"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19</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32771"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32772"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20</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33795"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33796"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5</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23555"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23556"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6</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24579"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24580"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7</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26627"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26628"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8</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27651"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27652"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11</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28675"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28676"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16</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29699"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29700"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17</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30723"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30724"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6" charset="0"/>
                <a:cs typeface="DejaVu Sans" charset="0"/>
              </a:rPr>
              <a:t>18</a:t>
            </a:fld>
            <a:endParaRPr lang="en-US" altLang="en-US" sz="1400" dirty="0">
              <a:solidFill>
                <a:srgbClr val="000000"/>
              </a:solidFill>
              <a:latin typeface="Times New Roman" panose="02020603050405020304" pitchFamily="16" charset="0"/>
              <a:ea typeface="DejaVu Sans" charset="0"/>
              <a:cs typeface="DejaVu Sans" charset="0"/>
            </a:endParaRPr>
          </a:p>
        </p:txBody>
      </p:sp>
      <p:sp>
        <p:nvSpPr>
          <p:cNvPr id="31747" name="Rectangle 1"/>
          <p:cNvSpPr txBox="1">
            <a:spLocks noGrp="1" noRot="1" noChangeAspect="1" noTextEdit="1"/>
          </p:cNvSpPr>
          <p:nvPr>
            <p:ph type="sldImg"/>
          </p:nvPr>
        </p:nvSpPr>
        <p:spPr>
          <a:xfrm>
            <a:off x="217488" y="812800"/>
            <a:ext cx="7124700" cy="4008438"/>
          </a:xfrm>
          <a:solidFill>
            <a:srgbClr val="FFFFFF">
              <a:alpha val="100000"/>
            </a:srgbClr>
          </a:solidFill>
          <a:ln>
            <a:solidFill>
              <a:srgbClr val="000000">
                <a:alpha val="100000"/>
              </a:srgbClr>
            </a:solidFill>
            <a:miter lim="800000"/>
          </a:ln>
        </p:spPr>
      </p:sp>
      <p:sp>
        <p:nvSpPr>
          <p:cNvPr id="31748"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a:buNone/>
            </a:pPr>
            <a:fld id="{9A0DB2DC-4C9A-4742-B13C-FB6460FD3503}" type="slidenum">
              <a:rPr lang="en-US" altLang="x-none" smtClean="0"/>
              <a:t>‹#›</a:t>
            </a:fld>
            <a:endParaRPr lang="en-US" altLang="x-none" dirty="0"/>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panose="020B0602020104020603"/>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a:buNone/>
            </a:pPr>
            <a:fld id="{9A0DB2DC-4C9A-4742-B13C-FB6460FD3503}" type="slidenum">
              <a:rPr lang="en-US" altLang="x-none" smtClean="0">
                <a:latin typeface="Arial" panose="020B0604020202020204" pitchFamily="34" charset="0"/>
              </a:rPr>
              <a:t>‹#›</a:t>
            </a:fld>
            <a:endParaRPr lang="en-US" altLang="x-none"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a:buNone/>
            </a:pPr>
            <a:fld id="{9A0DB2DC-4C9A-4742-B13C-FB6460FD3503}" type="slidenum">
              <a:rPr lang="en-US" altLang="x-none" smtClean="0">
                <a:latin typeface="Arial" panose="020B0604020202020204" pitchFamily="34" charset="0"/>
              </a:rPr>
              <a:t>‹#›</a:t>
            </a:fld>
            <a:endParaRPr lang="en-US" altLang="x-none"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a:buNone/>
            </a:pPr>
            <a:fld id="{9A0DB2DC-4C9A-4742-B13C-FB6460FD3503}" type="slidenum">
              <a:rPr lang="en-US" altLang="x-none" dirty="0">
                <a:latin typeface="Arial" panose="020B0604020202020204" pitchFamily="34" charset="0"/>
              </a:rPr>
              <a:t>‹#›</a:t>
            </a:fld>
            <a:endParaRPr lang="en-US" altLang="x-none"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a:buNone/>
            </a:pPr>
            <a:fld id="{9A0DB2DC-4C9A-4742-B13C-FB6460FD3503}" type="slidenum">
              <a:rPr lang="en-US" altLang="x-none" smtClean="0">
                <a:latin typeface="Arial" panose="020B0604020202020204" pitchFamily="34" charset="0"/>
              </a:rPr>
              <a:t>‹#›</a:t>
            </a:fld>
            <a:endParaRPr lang="en-US" altLang="x-none"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panose="020B0602020104020603"/>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609600" y="4463568"/>
            <a:ext cx="110744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91" name="Footer Placeholder 90"/>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92" name="Slide Number Placeholder 91"/>
          <p:cNvSpPr>
            <a:spLocks noGrp="1"/>
          </p:cNvSpPr>
          <p:nvPr>
            <p:ph type="sldNum" sz="quarter" idx="12"/>
          </p:nvPr>
        </p:nvSpPr>
        <p:spPr/>
        <p:txBody>
          <a:bodyPr/>
          <a:lstStyle/>
          <a:p>
            <a:pPr>
              <a:buNone/>
            </a:pPr>
            <a:fld id="{9A0DB2DC-4C9A-4742-B13C-FB6460FD3503}" type="slidenum">
              <a:rPr lang="en-US" altLang="x-none" smtClean="0"/>
              <a:t>‹#›</a:t>
            </a:fld>
            <a:endParaRPr lang="en-US" altLang="x-none"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a:buNone/>
            </a:pPr>
            <a:fld id="{9A0DB2DC-4C9A-4742-B13C-FB6460FD3503}" type="slidenum">
              <a:rPr lang="en-US" altLang="x-none" smtClean="0">
                <a:latin typeface="Arial" panose="020B0604020202020204" pitchFamily="34" charset="0"/>
              </a:rPr>
              <a:t>‹#›</a:t>
            </a:fld>
            <a:endParaRPr lang="en-US" altLang="x-none"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a:buNone/>
            </a:pPr>
            <a:fld id="{9A0DB2DC-4C9A-4742-B13C-FB6460FD3503}" type="slidenum">
              <a:rPr lang="en-US" altLang="x-none" smtClean="0"/>
              <a:t>‹#›</a:t>
            </a:fld>
            <a:endParaRPr lang="en-US" altLang="x-none"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a:buNone/>
            </a:pPr>
            <a:fld id="{9A0DB2DC-4C9A-4742-B13C-FB6460FD3503}" type="slidenum">
              <a:rPr lang="en-US" altLang="x-none" smtClean="0">
                <a:latin typeface="Arial" panose="020B0604020202020204" pitchFamily="34" charset="0"/>
              </a:rPr>
              <a:t>‹#›</a:t>
            </a:fld>
            <a:endParaRPr lang="en-US" altLang="x-none"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a:buNone/>
            </a:pPr>
            <a:fld id="{9A0DB2DC-4C9A-4742-B13C-FB6460FD3503}" type="slidenum">
              <a:rPr lang="en-US" altLang="x-none" smtClean="0">
                <a:latin typeface="Arial" panose="020B0604020202020204" pitchFamily="34" charset="0"/>
              </a:rPr>
              <a:t>‹#›</a:t>
            </a:fld>
            <a:endParaRPr lang="en-US" altLang="x-none"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buNone/>
            </a:pPr>
            <a:fld id="{9A0DB2DC-4C9A-4742-B13C-FB6460FD3503}" type="slidenum">
              <a:rPr lang="en-US" altLang="x-none" smtClean="0"/>
              <a:t>‹#›</a:t>
            </a:fld>
            <a:endParaRPr lang="en-US" altLang="x-none" dirty="0"/>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panose="020B0602020104020603"/>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320"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a:buNone/>
            </a:pPr>
            <a:fld id="{9A0DB2DC-4C9A-4742-B13C-FB6460FD3503}" type="slidenum">
              <a:rPr lang="en-US" altLang="x-none" smtClean="0"/>
              <a:t>‹#›</a:t>
            </a:fld>
            <a:endParaRPr lang="en-US" altLang="x-none" dirty="0"/>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panose="020B0602020104020603"/>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panose="020B0602020104020603"/>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fld id="{0EAB0777-4C60-462E-A92C-CDAFD498799C}" type="datetimeFigureOut">
              <a:rPr kumimoji="0" lang="en-US" sz="1100" b="0" i="0" u="none" strike="noStrike" kern="1200" cap="none" spc="0" normalizeH="0" baseline="0" noProof="0" smtClean="0">
                <a:ln>
                  <a:noFill/>
                </a:ln>
                <a:solidFill>
                  <a:schemeClr val="tx1">
                    <a:alpha val="60000"/>
                  </a:schemeClr>
                </a:solidFill>
                <a:effectLst/>
                <a:uLnTx/>
                <a:uFillTx/>
                <a:latin typeface="Arial" panose="020B0604020202020204" pitchFamily="34" charset="0"/>
                <a:ea typeface="+mn-ea"/>
                <a:cs typeface="+mn-cs"/>
              </a:rPr>
              <a:t>3/17/2024</a:t>
            </a:fld>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a:pPr>
            <a:endParaRPr kumimoji="0" lang="en-US" sz="1100" b="0" i="0" u="none" strike="noStrike" kern="1200" cap="none" spc="0" normalizeH="0" baseline="0" noProof="0">
              <a:ln>
                <a:noFill/>
              </a:ln>
              <a:solidFill>
                <a:schemeClr val="tx1">
                  <a:alpha val="6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pPr lvl="0" eaLnBrk="1">
              <a:buNone/>
            </a:pPr>
            <a:fld id="{9A0DB2DC-4C9A-4742-B13C-FB6460FD3503}" type="slidenum">
              <a:rPr lang="en-US" altLang="x-none" smtClean="0">
                <a:latin typeface="Arial" panose="020B0604020202020204" pitchFamily="34" charset="0"/>
              </a:rPr>
              <a:t>‹#›</a:t>
            </a:fld>
            <a:endParaRPr lang="en-US" altLang="x-none"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spcBef>
          <a:spcPct val="0"/>
        </a:spcBef>
        <a:buNone/>
        <a:tabLst>
          <a:tab pos="3830320"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anose="020B0604020202020204"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anose="020B0604020202020204"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anose="020B0604020202020204"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anose="020B0604020202020204"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anose="020B0604020202020204"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28638" y="2133600"/>
            <a:ext cx="11229975" cy="1470025"/>
          </a:xfr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rPr>
              <a:t>HUFFMAN based LZW IMAGE COMPRESSION</a:t>
            </a:r>
          </a:p>
        </p:txBody>
      </p:sp>
      <p:sp>
        <p:nvSpPr>
          <p:cNvPr id="5122" name="Rectangle 2"/>
          <p:cNvSpPr>
            <a:spLocks noGrp="1" noChangeArrowheads="1"/>
          </p:cNvSpPr>
          <p:nvPr>
            <p:ph type="subTitle" idx="4294967295"/>
          </p:nvPr>
        </p:nvSpPr>
        <p:spPr>
          <a:xfrm>
            <a:off x="2974975" y="2927350"/>
            <a:ext cx="9217025" cy="1752600"/>
          </a:xfrm>
          <a:extLst>
            <a:ext uri="{91240B29-F687-4F45-9708-019B960494DF}">
              <a14:hiddenLine xmlns:a14="http://schemas.microsoft.com/office/drawing/2010/main" w="9360">
                <a:solidFill>
                  <a:srgbClr val="3465A4"/>
                </a:solidFill>
                <a:round/>
              </a14:hiddenLine>
            </a:ext>
          </a:extLst>
        </p:spPr>
        <p:txBody>
          <a:bodyPr lIns="90000" tIns="45000" rIns="90000" bIns="45000" rtlCol="0" anchor="ctr" anchorCtr="1">
            <a:normAutofit fontScale="40000" lnSpcReduction="20000"/>
          </a:bodyPr>
          <a:lstStyle/>
          <a:p>
            <a:pPr marL="0" marR="0" lvl="0" indent="0" algn="l" defTabSz="914400" rtl="0" eaLnBrk="1" fontAlgn="auto" latinLnBrk="0" hangingPunct="1">
              <a:lnSpc>
                <a:spcPct val="100000"/>
              </a:lnSpc>
              <a:spcBef>
                <a:spcPts val="650"/>
              </a:spcBef>
              <a:spcAft>
                <a:spcPts val="0"/>
              </a:spcAft>
              <a:buClrTx/>
              <a:buSzPct val="6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ts val="650"/>
              </a:spcBef>
              <a:spcAft>
                <a:spcPts val="0"/>
              </a:spcAft>
              <a:buClrTx/>
              <a:buSzPct val="6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ts val="650"/>
              </a:spcBef>
              <a:spcAft>
                <a:spcPts val="0"/>
              </a:spcAft>
              <a:buClrTx/>
              <a:buSzPct val="6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ts val="650"/>
              </a:spcBef>
              <a:spcAft>
                <a:spcPts val="0"/>
              </a:spcAft>
              <a:buClrTx/>
              <a:buSzPct val="6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ts val="650"/>
              </a:spcBef>
              <a:spcAft>
                <a:spcPts val="0"/>
              </a:spcAft>
              <a:buClrTx/>
              <a:buSzPct val="6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ts val="650"/>
              </a:spcBef>
              <a:spcAft>
                <a:spcPts val="0"/>
              </a:spcAft>
              <a:buClrTx/>
              <a:buSzPct val="60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21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ts val="650"/>
              </a:spcBef>
              <a:spcAft>
                <a:spcPts val="0"/>
              </a:spcAft>
              <a:buClrTx/>
              <a:buSzPct val="6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br>
              <a:rPr kumimoji="0" lang="en-US" altLang="en-US" sz="5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br>
            <a:endParaRPr kumimoji="0" lang="en-US" altLang="en-US" sz="5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5122"/>
                                        </p:tgtEl>
                                        <p:attrNameLst>
                                          <p:attrName>style.fontStyle</p:attrName>
                                        </p:attrNameLst>
                                      </p:cBhvr>
                                      <p:to>
                                        <p:strVal val="normal"/>
                                      </p:to>
                                    </p:set>
                                    <p:set>
                                      <p:cBhvr override="childStyle">
                                        <p:cTn id="7" dur="indefinite"/>
                                        <p:tgtEl>
                                          <p:spTgt spid="5122"/>
                                        </p:tgtEl>
                                        <p:attrNameLst>
                                          <p:attrName>style.fontWeight</p:attrName>
                                        </p:attrNameLst>
                                      </p:cBhvr>
                                      <p:to>
                                        <p:strVal val="bold"/>
                                      </p:to>
                                    </p:set>
                                    <p:set>
                                      <p:cBhvr override="childStyle">
                                        <p:cTn id="8" dur="indefinite"/>
                                        <p:tgtEl>
                                          <p:spTgt spid="5122"/>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nodeType="clickEffect">
                                  <p:stCondLst>
                                    <p:cond delay="0"/>
                                  </p:stCondLst>
                                  <p:childTnLst>
                                    <p:set>
                                      <p:cBhvr override="childStyle">
                                        <p:cTn id="12" dur="indefinite"/>
                                        <p:tgtEl>
                                          <p:spTgt spid="5122"/>
                                        </p:tgtEl>
                                        <p:attrNameLst>
                                          <p:attrName>style.fontStyle</p:attrName>
                                        </p:attrNameLst>
                                      </p:cBhvr>
                                      <p:to>
                                        <p:strVal val="normal"/>
                                      </p:to>
                                    </p:set>
                                    <p:set>
                                      <p:cBhvr override="childStyle">
                                        <p:cTn id="13" dur="indefinite"/>
                                        <p:tgtEl>
                                          <p:spTgt spid="5122"/>
                                        </p:tgtEl>
                                        <p:attrNameLst>
                                          <p:attrName>style.fontWeight</p:attrName>
                                        </p:attrNameLst>
                                      </p:cBhvr>
                                      <p:to>
                                        <p:strVal val="bold"/>
                                      </p:to>
                                    </p:set>
                                    <p:set>
                                      <p:cBhvr override="childStyle">
                                        <p:cTn id="14" dur="indefinite"/>
                                        <p:tgtEl>
                                          <p:spTgt spid="5122"/>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5" presetClass="emph" presetSubtype="1" nodeType="clickEffect">
                                  <p:stCondLst>
                                    <p:cond delay="0"/>
                                  </p:stCondLst>
                                  <p:childTnLst>
                                    <p:set>
                                      <p:cBhvr override="childStyle">
                                        <p:cTn id="18" dur="indefinite"/>
                                        <p:tgtEl>
                                          <p:spTgt spid="5122"/>
                                        </p:tgtEl>
                                        <p:attrNameLst>
                                          <p:attrName>style.fontStyle</p:attrName>
                                        </p:attrNameLst>
                                      </p:cBhvr>
                                      <p:to>
                                        <p:strVal val="normal"/>
                                      </p:to>
                                    </p:set>
                                    <p:set>
                                      <p:cBhvr override="childStyle">
                                        <p:cTn id="19" dur="indefinite"/>
                                        <p:tgtEl>
                                          <p:spTgt spid="5122"/>
                                        </p:tgtEl>
                                        <p:attrNameLst>
                                          <p:attrName>style.fontWeight</p:attrName>
                                        </p:attrNameLst>
                                      </p:cBhvr>
                                      <p:to>
                                        <p:strVal val="bold"/>
                                      </p:to>
                                    </p:set>
                                    <p:set>
                                      <p:cBhvr override="childStyle">
                                        <p:cTn id="20" dur="indefinite"/>
                                        <p:tgtEl>
                                          <p:spTgt spid="5122"/>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25" y="-317"/>
            <a:ext cx="10972800" cy="1143000"/>
          </a:xfrm>
        </p:spPr>
        <p:txBody>
          <a:bodyPr/>
          <a:lstStyle/>
          <a:p>
            <a:r>
              <a:rPr lang="en-IN" altLang="en-US"/>
              <a:t>LZW (Lempel-Ziv-Welch)</a:t>
            </a:r>
          </a:p>
        </p:txBody>
      </p:sp>
      <p:sp>
        <p:nvSpPr>
          <p:cNvPr id="3" name="Content Placeholder 2"/>
          <p:cNvSpPr>
            <a:spLocks noGrp="1"/>
          </p:cNvSpPr>
          <p:nvPr>
            <p:ph idx="1"/>
          </p:nvPr>
        </p:nvSpPr>
        <p:spPr>
          <a:xfrm>
            <a:off x="609600" y="1196340"/>
            <a:ext cx="10972800" cy="4312920"/>
          </a:xfrm>
        </p:spPr>
        <p:txBody>
          <a:bodyPr>
            <a:noAutofit/>
          </a:bodyPr>
          <a:lstStyle/>
          <a:p>
            <a:r>
              <a:rPr lang="en-US" sz="2000"/>
              <a:t>LZW (Lempel-Ziv-Welch) is another popular algorithm used for lossless data compression, including image compression. It is particularly efficient for compressing data with repetitive patterns or a large number of repeating symbols, which can often be found in image data.</a:t>
            </a:r>
          </a:p>
          <a:p>
            <a:pPr marL="0" indent="0">
              <a:buNone/>
            </a:pPr>
            <a:endParaRPr lang="en-US" sz="2000"/>
          </a:p>
          <a:p>
            <a:r>
              <a:rPr lang="en-US" sz="2000"/>
              <a:t>Initialization: Initialize a dictionary with all possible symbols (e.g., pixel values) as entries. The dictionary is typically built using the initial symbol set, such as grayscale pixel values from 0 to 255.</a:t>
            </a:r>
          </a:p>
          <a:p>
            <a:endParaRPr lang="en-US" sz="2000"/>
          </a:p>
          <a:p>
            <a:r>
              <a:rPr lang="en-US" sz="2000"/>
              <a:t>Data Encoding: Read the image data pixel by pixel or in blocks. Start with the first symbol and continue adding symbols to a current string until the string is not present in the dictionary. Assign a code to the current string (based on the dictionary entry), output the code, and add the current string with its code to the dictionary. Then, start a new string with the last symbol encountered.</a:t>
            </a:r>
          </a:p>
          <a:p>
            <a:endParaRPr lang="en-US" sz="2000"/>
          </a:p>
          <a:p>
            <a:r>
              <a:rPr lang="en-US" sz="2000"/>
              <a:t>Dictionary Management: As the encoding progresses, the dictionary grows dynamically as new strings are encountered. However, the dictionary may also need to be limited in size to optimize compression efficiency. When the dictionary becomes full, the least recently used entries can be removed.</a:t>
            </a:r>
          </a:p>
          <a:p>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RETNIX ALGORITHM</a:t>
            </a:r>
          </a:p>
        </p:txBody>
      </p:sp>
      <p:sp>
        <p:nvSpPr>
          <p:cNvPr id="14339" name="Text Box 2"/>
          <p:cNvSpPr txBox="1"/>
          <p:nvPr/>
        </p:nvSpPr>
        <p:spPr>
          <a:xfrm>
            <a:off x="609600" y="1600200"/>
            <a:ext cx="10972800" cy="4525963"/>
          </a:xfrm>
          <a:prstGeom prst="rect">
            <a:avLst/>
          </a:prstGeom>
          <a:noFill/>
          <a:ln w="9360">
            <a:noFill/>
          </a:ln>
        </p:spPr>
        <p:txBody>
          <a:bodyPr lIns="90000" tIns="45000" rIns="90000" bIns="45000"/>
          <a:lstStyle/>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2800" dirty="0">
                <a:solidFill>
                  <a:srgbClr val="FFFFFF"/>
                </a:solidFill>
                <a:latin typeface="Arial" panose="020B0604020202020204" pitchFamily="34" charset="0"/>
                <a:ea typeface="SimSun" panose="02010600030101010101" pitchFamily="2" charset="-122"/>
              </a:rPr>
              <a:t>Retnix Algorithm is used to produce good visual representations of scenes. It performs a non-linear spatial/spectral transform that synthesizes strong local contrast enhancement and color constancy.</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2800" dirty="0">
                <a:solidFill>
                  <a:srgbClr val="FFFFFF"/>
                </a:solidFill>
                <a:latin typeface="Arial" panose="020B0604020202020204" pitchFamily="34" charset="0"/>
                <a:ea typeface="SimSun" panose="02010600030101010101" pitchFamily="2" charset="-122"/>
              </a:rPr>
              <a:t> capturing an image in such a way in which a human being perceives it after looking at an object at the place with the help of their retina (Human Eye) and cortex (Mind). On the basis of Retinex theory, we can say an image as a product of illumination and reflectance from the object.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pic>
        <p:nvPicPr>
          <p:cNvPr id="10" name="Content Placeholder 9"/>
          <p:cNvPicPr>
            <a:picLocks noGrp="1" noChangeAspect="1"/>
          </p:cNvPicPr>
          <p:nvPr>
            <p:ph sz="half" idx="1"/>
          </p:nvPr>
        </p:nvPicPr>
        <p:blipFill>
          <a:blip r:embed="rId2"/>
          <a:stretch>
            <a:fillRect/>
          </a:stretch>
        </p:blipFill>
        <p:spPr>
          <a:xfrm>
            <a:off x="609600" y="1811020"/>
            <a:ext cx="5384800" cy="4103370"/>
          </a:xfrm>
          <a:prstGeom prst="rect">
            <a:avLst/>
          </a:prstGeom>
        </p:spPr>
      </p:pic>
      <p:pic>
        <p:nvPicPr>
          <p:cNvPr id="11" name="Content Placeholder 4"/>
          <p:cNvPicPr>
            <a:picLocks noGrp="1" noChangeAspect="1"/>
          </p:cNvPicPr>
          <p:nvPr>
            <p:ph sz="half" idx="2"/>
          </p:nvPr>
        </p:nvPicPr>
        <p:blipFill>
          <a:blip r:embed="rId3"/>
          <a:stretch>
            <a:fillRect/>
          </a:stretch>
        </p:blipFill>
        <p:spPr>
          <a:xfrm>
            <a:off x="6197600" y="1808480"/>
            <a:ext cx="5384800" cy="4108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674370" y="1600200"/>
            <a:ext cx="5253990" cy="4526280"/>
          </a:xfrm>
          <a:prstGeom prst="rect">
            <a:avLst/>
          </a:prstGeom>
        </p:spPr>
      </p:pic>
      <p:pic>
        <p:nvPicPr>
          <p:cNvPr id="6" name="Content Placeholder 4"/>
          <p:cNvPicPr>
            <a:picLocks noGrp="1" noChangeAspect="1"/>
          </p:cNvPicPr>
          <p:nvPr>
            <p:ph sz="half" idx="2"/>
          </p:nvPr>
        </p:nvPicPr>
        <p:blipFill>
          <a:blip r:embed="rId3"/>
          <a:stretch>
            <a:fillRect/>
          </a:stretch>
        </p:blipFill>
        <p:spPr>
          <a:xfrm>
            <a:off x="6197600" y="1568450"/>
            <a:ext cx="5384800" cy="4457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609600" y="2028825"/>
            <a:ext cx="5426075" cy="3668395"/>
          </a:xfrm>
          <a:prstGeom prst="rect">
            <a:avLst/>
          </a:prstGeom>
        </p:spPr>
      </p:pic>
      <p:pic>
        <p:nvPicPr>
          <p:cNvPr id="6" name="Content Placeholder 4"/>
          <p:cNvPicPr>
            <a:picLocks noGrp="1" noChangeAspect="1"/>
          </p:cNvPicPr>
          <p:nvPr>
            <p:ph sz="half" idx="2"/>
          </p:nvPr>
        </p:nvPicPr>
        <p:blipFill>
          <a:blip r:embed="rId3"/>
          <a:stretch>
            <a:fillRect/>
          </a:stretch>
        </p:blipFill>
        <p:spPr>
          <a:xfrm>
            <a:off x="6197600" y="2120900"/>
            <a:ext cx="5384800" cy="34842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2783840" y="1412875"/>
            <a:ext cx="5384800" cy="41446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Processed Image:</a:t>
            </a:r>
          </a:p>
        </p:txBody>
      </p:sp>
      <p:pic>
        <p:nvPicPr>
          <p:cNvPr id="15363" name="Picture 2"/>
          <p:cNvPicPr>
            <a:picLocks noChangeAspect="1"/>
          </p:cNvPicPr>
          <p:nvPr/>
        </p:nvPicPr>
        <p:blipFill>
          <a:blip r:embed="rId3"/>
          <a:stretch>
            <a:fillRect/>
          </a:stretch>
        </p:blipFill>
        <p:spPr>
          <a:xfrm>
            <a:off x="6388100" y="1630363"/>
            <a:ext cx="5384800" cy="3113087"/>
          </a:xfrm>
          <a:prstGeom prst="rect">
            <a:avLst/>
          </a:prstGeom>
          <a:noFill/>
          <a:ln w="9360">
            <a:noFill/>
          </a:ln>
        </p:spPr>
      </p:pic>
      <p:pic>
        <p:nvPicPr>
          <p:cNvPr id="15364" name="Picture 3"/>
          <p:cNvPicPr>
            <a:picLocks noChangeAspect="1"/>
          </p:cNvPicPr>
          <p:nvPr/>
        </p:nvPicPr>
        <p:blipFill>
          <a:blip r:embed="rId4"/>
          <a:stretch>
            <a:fillRect/>
          </a:stretch>
        </p:blipFill>
        <p:spPr>
          <a:xfrm>
            <a:off x="447675" y="1870075"/>
            <a:ext cx="4938713" cy="2874963"/>
          </a:xfrm>
          <a:prstGeom prst="rect">
            <a:avLst/>
          </a:prstGeom>
          <a:noFill/>
          <a:ln w="9360">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Enhanced Image</a:t>
            </a:r>
          </a:p>
        </p:txBody>
      </p:sp>
      <p:pic>
        <p:nvPicPr>
          <p:cNvPr id="16387" name="Picture 2"/>
          <p:cNvPicPr>
            <a:picLocks noChangeAspect="1"/>
          </p:cNvPicPr>
          <p:nvPr/>
        </p:nvPicPr>
        <p:blipFill>
          <a:blip r:embed="rId3"/>
          <a:stretch>
            <a:fillRect/>
          </a:stretch>
        </p:blipFill>
        <p:spPr>
          <a:xfrm>
            <a:off x="3792538" y="2133600"/>
            <a:ext cx="6035675" cy="3698875"/>
          </a:xfrm>
          <a:prstGeom prst="rect">
            <a:avLst/>
          </a:prstGeom>
          <a:noFill/>
          <a:ln w="9360">
            <a:noFill/>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Experimental outputs:</a:t>
            </a:r>
          </a:p>
        </p:txBody>
      </p:sp>
      <p:graphicFrame>
        <p:nvGraphicFramePr>
          <p:cNvPr id="14338" name="Group 2"/>
          <p:cNvGraphicFramePr>
            <a:graphicFrameLocks noGrp="1"/>
          </p:cNvGraphicFramePr>
          <p:nvPr>
            <p:extLst>
              <p:ext uri="{D42A27DB-BD31-4B8C-83A1-F6EECF244321}">
                <p14:modId xmlns:p14="http://schemas.microsoft.com/office/powerpoint/2010/main" val="2286041890"/>
              </p:ext>
            </p:extLst>
          </p:nvPr>
        </p:nvGraphicFramePr>
        <p:xfrm>
          <a:off x="838200" y="1825625"/>
          <a:ext cx="10690225" cy="3397251"/>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30488">
                  <a:extLst>
                    <a:ext uri="{9D8B030D-6E8A-4147-A177-3AD203B41FA5}">
                      <a16:colId xmlns:a16="http://schemas.microsoft.com/office/drawing/2014/main" val="20002"/>
                    </a:ext>
                  </a:extLst>
                </a:gridCol>
                <a:gridCol w="2801937">
                  <a:extLst>
                    <a:ext uri="{9D8B030D-6E8A-4147-A177-3AD203B41FA5}">
                      <a16:colId xmlns:a16="http://schemas.microsoft.com/office/drawing/2014/main" val="20003"/>
                    </a:ext>
                  </a:extLst>
                </a:gridCol>
              </a:tblGrid>
              <a:tr h="1131888">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endParaRPr kumimoji="0" lang="en-US" altLang="en-US" sz="1800" b="1" i="0" u="none" strike="noStrike" cap="none" normalizeH="0" baseline="0" dirty="0">
                        <a:ln>
                          <a:noFill/>
                        </a:ln>
                        <a:solidFill>
                          <a:srgbClr val="FFFFFF"/>
                        </a:solidFill>
                        <a:effectLst/>
                        <a:latin typeface="Arial" panose="020B0604020202020204" pitchFamily="34" charset="0"/>
                        <a:ea typeface="SimSun" panose="02010600030101010101" pitchFamily="2" charset="-122"/>
                      </a:endParaRP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33CCCC"/>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1" i="0" u="none" strike="noStrike" cap="none" normalizeH="0" baseline="0">
                          <a:ln>
                            <a:noFill/>
                          </a:ln>
                          <a:solidFill>
                            <a:srgbClr val="FFFFFF"/>
                          </a:solidFill>
                          <a:effectLst/>
                          <a:latin typeface="Arial" panose="020B0604020202020204" pitchFamily="34" charset="0"/>
                          <a:ea typeface="SimSun" panose="02010600030101010101" pitchFamily="2" charset="-122"/>
                        </a:rPr>
                        <a:t>PSNR</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33CCCC"/>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1" i="0" u="none" strike="noStrike" cap="none" normalizeH="0" baseline="0">
                          <a:ln>
                            <a:noFill/>
                          </a:ln>
                          <a:solidFill>
                            <a:srgbClr val="FFFFFF"/>
                          </a:solidFill>
                          <a:effectLst/>
                          <a:latin typeface="Arial" panose="020B0604020202020204" pitchFamily="34" charset="0"/>
                          <a:ea typeface="SimSun" panose="02010600030101010101" pitchFamily="2" charset="-122"/>
                        </a:rPr>
                        <a:t>MSE</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33CCCC"/>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1" i="0" u="none" strike="noStrike" cap="none" normalizeH="0" baseline="0">
                          <a:ln>
                            <a:noFill/>
                          </a:ln>
                          <a:solidFill>
                            <a:srgbClr val="FFFFFF"/>
                          </a:solidFill>
                          <a:effectLst/>
                          <a:latin typeface="Arial" panose="020B0604020202020204" pitchFamily="34" charset="0"/>
                          <a:ea typeface="SimSun" panose="02010600030101010101" pitchFamily="2" charset="-122"/>
                        </a:rPr>
                        <a:t>COMPRESSTION RATIO</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0"/>
                  </a:ext>
                </a:extLst>
              </a:tr>
              <a:tr h="1131888">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a:ln>
                            <a:noFill/>
                          </a:ln>
                          <a:solidFill>
                            <a:srgbClr val="777777"/>
                          </a:solidFill>
                          <a:effectLst/>
                          <a:latin typeface="Arial" panose="020B0604020202020204" pitchFamily="34" charset="0"/>
                          <a:ea typeface="SimSun" panose="02010600030101010101" pitchFamily="2" charset="-122"/>
                        </a:rPr>
                        <a:t>IMAGE 1</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CDECEC"/>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dirty="0">
                          <a:ln>
                            <a:noFill/>
                          </a:ln>
                          <a:solidFill>
                            <a:srgbClr val="777777"/>
                          </a:solidFill>
                          <a:effectLst/>
                          <a:latin typeface="Arial" panose="020B0604020202020204" pitchFamily="34" charset="0"/>
                          <a:ea typeface="SimSun" panose="02010600030101010101" pitchFamily="2" charset="-122"/>
                        </a:rPr>
                        <a:t>45.78 dB</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CDECEC"/>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dirty="0">
                          <a:ln>
                            <a:noFill/>
                          </a:ln>
                          <a:solidFill>
                            <a:srgbClr val="777777"/>
                          </a:solidFill>
                          <a:effectLst/>
                          <a:latin typeface="Arial" panose="020B0604020202020204" pitchFamily="34" charset="0"/>
                          <a:ea typeface="SimSun" panose="02010600030101010101" pitchFamily="2" charset="-122"/>
                        </a:rPr>
                        <a:t>1.72</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CDECEC"/>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dirty="0">
                          <a:ln>
                            <a:noFill/>
                          </a:ln>
                          <a:solidFill>
                            <a:srgbClr val="777777"/>
                          </a:solidFill>
                          <a:effectLst/>
                          <a:latin typeface="Arial" panose="020B0604020202020204" pitchFamily="34" charset="0"/>
                          <a:ea typeface="SimSun" panose="02010600030101010101" pitchFamily="2" charset="-122"/>
                        </a:rPr>
                        <a:t>5.66</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CDECEC"/>
                    </a:solidFill>
                  </a:tcPr>
                </a:tc>
                <a:extLst>
                  <a:ext uri="{0D108BD9-81ED-4DB2-BD59-A6C34878D82A}">
                    <a16:rowId xmlns:a16="http://schemas.microsoft.com/office/drawing/2014/main" val="10001"/>
                  </a:ext>
                </a:extLst>
              </a:tr>
              <a:tr h="1133475">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a:ln>
                            <a:noFill/>
                          </a:ln>
                          <a:solidFill>
                            <a:srgbClr val="777777"/>
                          </a:solidFill>
                          <a:effectLst/>
                          <a:latin typeface="Arial" panose="020B0604020202020204" pitchFamily="34" charset="0"/>
                          <a:ea typeface="SimSun" panose="02010600030101010101" pitchFamily="2" charset="-122"/>
                        </a:rPr>
                        <a:t>IMAGE 2</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8F5F5"/>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dirty="0">
                          <a:ln>
                            <a:noFill/>
                          </a:ln>
                          <a:solidFill>
                            <a:srgbClr val="777777"/>
                          </a:solidFill>
                          <a:effectLst/>
                          <a:latin typeface="Arial" panose="020B0604020202020204" pitchFamily="34" charset="0"/>
                          <a:ea typeface="SimSun" panose="02010600030101010101" pitchFamily="2" charset="-122"/>
                        </a:rPr>
                        <a:t>43.37dB</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8F5F5"/>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a:ln>
                            <a:noFill/>
                          </a:ln>
                          <a:solidFill>
                            <a:srgbClr val="777777"/>
                          </a:solidFill>
                          <a:effectLst/>
                          <a:latin typeface="Arial" panose="020B0604020202020204" pitchFamily="34" charset="0"/>
                          <a:ea typeface="SimSun" panose="02010600030101010101" pitchFamily="2" charset="-122"/>
                        </a:rPr>
                        <a:t>1.42</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8F5F5"/>
                    </a:solidFill>
                  </a:tcPr>
                </a:tc>
                <a:tc>
                  <a:txBody>
                    <a:bodyPr/>
                    <a:lstStyle>
                      <a:lvl1pPr>
                        <a:spcBef>
                          <a:spcPts val="14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FFFFFF"/>
                          </a:solidFill>
                          <a:latin typeface="Arial" panose="020B0604020202020204" pitchFamily="34" charset="0"/>
                          <a:ea typeface="SimSun" panose="02010600030101010101" pitchFamily="2" charset="-122"/>
                        </a:defRPr>
                      </a:lvl1pPr>
                      <a:lvl2pPr>
                        <a:spcBef>
                          <a:spcPts val="114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FFFFFF"/>
                          </a:solidFill>
                          <a:latin typeface="Arial" panose="020B0604020202020204" pitchFamily="34" charset="0"/>
                          <a:ea typeface="SimSun" panose="02010600030101010101" pitchFamily="2" charset="-122"/>
                        </a:defRPr>
                      </a:lvl2pPr>
                      <a:lvl3pPr>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3pPr>
                      <a:lvl4pPr>
                        <a:spcBef>
                          <a:spcPts val="5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4pPr>
                      <a:lvl5pPr>
                        <a:spcBef>
                          <a:spcPts val="29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5pPr>
                      <a:lvl6pPr marL="25146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6pPr>
                      <a:lvl7pPr marL="29718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7pPr>
                      <a:lvl8pPr marL="34290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8pPr>
                      <a:lvl9pPr marL="3886200" indent="-228600" defTabSz="457200" fontAlgn="base">
                        <a:lnSpc>
                          <a:spcPct val="93000"/>
                        </a:lnSpc>
                        <a:spcBef>
                          <a:spcPts val="290"/>
                        </a:spcBef>
                        <a:spcAft>
                          <a:spcPct val="0"/>
                        </a:spcAft>
                        <a:buClr>
                          <a:srgbClr val="000000"/>
                        </a:buClr>
                        <a:buSzPct val="100000"/>
                        <a:buFont typeface="Times New Roman" panose="02020603050405020304"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FFFFFF"/>
                          </a:solidFill>
                          <a:latin typeface="Arial" panose="020B0604020202020204" pitchFamily="34" charset="0"/>
                          <a:ea typeface="SimSun" panose="02010600030101010101" pitchFamily="2" charset="-122"/>
                        </a:defRPr>
                      </a:lvl9pPr>
                    </a:lstStyle>
                    <a:p>
                      <a:pPr marL="0" marR="0" lvl="0" indent="0" algn="l" defTabSz="457200" rtl="0" eaLnBrk="1" fontAlgn="base" latinLnBrk="0" hangingPunct="1">
                        <a:lnSpc>
                          <a:spcPct val="93000"/>
                        </a:lnSpc>
                        <a:spcBef>
                          <a:spcPct val="0"/>
                        </a:spcBef>
                        <a:spcAft>
                          <a:spcPct val="0"/>
                        </a:spcAft>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kumimoji="0" lang="en-US" altLang="en-US" sz="1800" b="0" i="0" u="none" strike="noStrike" cap="none" normalizeH="0" baseline="0">
                          <a:ln>
                            <a:noFill/>
                          </a:ln>
                          <a:solidFill>
                            <a:srgbClr val="777777"/>
                          </a:solidFill>
                          <a:effectLst/>
                          <a:latin typeface="Arial" panose="020B0604020202020204" pitchFamily="34" charset="0"/>
                          <a:ea typeface="SimSun" panose="02010600030101010101" pitchFamily="2" charset="-122"/>
                        </a:rPr>
                        <a:t>4.82</a:t>
                      </a:r>
                    </a:p>
                  </a:txBody>
                  <a:tcPr marT="61722"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lnTlToBr>
                      <a:noFill/>
                    </a:lnTlToBr>
                    <a:lnBlToTr>
                      <a:noFill/>
                    </a:lnBlToTr>
                    <a:solidFill>
                      <a:srgbClr val="E8F5F5"/>
                    </a:solid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CONCLUSION</a:t>
            </a:r>
          </a:p>
        </p:txBody>
      </p:sp>
      <p:sp>
        <p:nvSpPr>
          <p:cNvPr id="18435" name="Text Box 2"/>
          <p:cNvSpPr txBox="1"/>
          <p:nvPr/>
        </p:nvSpPr>
        <p:spPr>
          <a:xfrm>
            <a:off x="609600" y="1600200"/>
            <a:ext cx="10972800" cy="4525963"/>
          </a:xfrm>
          <a:prstGeom prst="rect">
            <a:avLst/>
          </a:prstGeom>
          <a:noFill/>
          <a:ln w="9360">
            <a:noFill/>
          </a:ln>
        </p:spPr>
        <p:txBody>
          <a:bodyPr lIns="90000" tIns="45000" rIns="90000" bIns="45000"/>
          <a:lstStyle/>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This combination provides a practical solution for applications requiring both reduced file sizes and enhanced visual quality in compressed images. The proposed approach opens up possibilities for advancements in image archiving, transmission, and storage, where maintaining image integrity and aesthetic appeal are of atmost importance.</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10" name="Text Box 9"/>
          <p:cNvSpPr txBox="1"/>
          <p:nvPr/>
        </p:nvSpPr>
        <p:spPr>
          <a:xfrm>
            <a:off x="695325" y="1701165"/>
            <a:ext cx="8052435" cy="548640"/>
          </a:xfrm>
          <a:prstGeom prst="rect">
            <a:avLst/>
          </a:prstGeom>
          <a:noFill/>
        </p:spPr>
        <p:txBody>
          <a:bodyPr wrap="none" rtlCol="0">
            <a:spAutoFit/>
          </a:bodyPr>
          <a:lstStyle/>
          <a:p>
            <a:pPr algn="l"/>
            <a:r>
              <a:rPr lang="en-IN" altLang="en-US" sz="2800">
                <a:sym typeface="+mn-ea"/>
              </a:rPr>
              <a:t>There are two types of </a:t>
            </a:r>
            <a:r>
              <a:rPr lang="en-IN" altLang="en-US" sz="3200">
                <a:sym typeface="+mn-ea"/>
              </a:rPr>
              <a:t>compression </a:t>
            </a:r>
            <a:r>
              <a:rPr lang="en-IN" altLang="en-US" sz="2800">
                <a:sym typeface="+mn-ea"/>
              </a:rPr>
              <a:t>techniques:</a:t>
            </a:r>
            <a:endParaRPr lang="en-IN" altLang="en-US" sz="2800"/>
          </a:p>
        </p:txBody>
      </p:sp>
      <p:sp>
        <p:nvSpPr>
          <p:cNvPr id="11" name="Text Box 10"/>
          <p:cNvSpPr txBox="1"/>
          <p:nvPr/>
        </p:nvSpPr>
        <p:spPr>
          <a:xfrm>
            <a:off x="1020445" y="2712720"/>
            <a:ext cx="5898515" cy="949325"/>
          </a:xfrm>
          <a:prstGeom prst="rect">
            <a:avLst/>
          </a:prstGeom>
          <a:noFill/>
        </p:spPr>
        <p:txBody>
          <a:bodyPr wrap="none" rtlCol="0">
            <a:spAutoFit/>
          </a:bodyPr>
          <a:lstStyle/>
          <a:p>
            <a:r>
              <a:rPr lang="en-IN" altLang="en-US" sz="2800"/>
              <a:t>1.Lossy compression technique</a:t>
            </a:r>
          </a:p>
          <a:p>
            <a:r>
              <a:rPr lang="en-IN" altLang="en-US" sz="2800"/>
              <a:t>2.loss less </a:t>
            </a:r>
            <a:r>
              <a:rPr lang="en-IN" altLang="en-US" sz="3200"/>
              <a:t>compression </a:t>
            </a:r>
            <a:r>
              <a:rPr lang="en-IN" altLang="en-US" sz="2800"/>
              <a:t>technique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References</a:t>
            </a:r>
          </a:p>
        </p:txBody>
      </p:sp>
      <p:sp>
        <p:nvSpPr>
          <p:cNvPr id="19459" name="Text Box 2"/>
          <p:cNvSpPr txBox="1"/>
          <p:nvPr/>
        </p:nvSpPr>
        <p:spPr>
          <a:xfrm>
            <a:off x="609600" y="1600200"/>
            <a:ext cx="10972800" cy="4525963"/>
          </a:xfrm>
          <a:prstGeom prst="rect">
            <a:avLst/>
          </a:prstGeom>
          <a:noFill/>
          <a:ln w="9360">
            <a:noFill/>
          </a:ln>
        </p:spPr>
        <p:txBody>
          <a:bodyPr lIns="90000" tIns="45000" rIns="90000" bIns="45000"/>
          <a:lstStyle/>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https://en.wikipedia.org/wiki/Huffman_coding</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https://www.sciencedirect.com/science/article/abs/pii/S1047320318303717</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https://www.researchgate.net/publication/357928023_LOSSLESS_IMAGE_COMPRESSION_AND_DECOMPRESSION_USING_HUFFMAN_CODING</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https://www.ajer.org/papers/v3(2)/C0322226.pdfhttps://www.sciencedirect.com/science/article/pii/S1878029611008553#:~:text=Retinex%20method%20mainly%20consists%20of,usually%20similar%20and%20closely%20related.</a:t>
            </a:r>
          </a:p>
          <a:p>
            <a:pPr marL="342900" indent="-340995" defTabSz="457200" hangingPunct="1">
              <a:lnSpc>
                <a:spcPct val="100000"/>
              </a:lnSpc>
              <a:spcBef>
                <a:spcPts val="65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endParaRPr lang="en-US" altLang="en-US" sz="3200" dirty="0">
              <a:solidFill>
                <a:srgbClr val="FFFFFF"/>
              </a:solidFill>
              <a:latin typeface="Arial" panose="020B0604020202020204" pitchFamily="34" charset="0"/>
              <a:ea typeface="SimSun" panose="02010600030101010101"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IN" sz="49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20482" name="Picture 2"/>
          <p:cNvPicPr>
            <a:picLocks noGrp="1" noChangeAspect="1"/>
          </p:cNvPicPr>
          <p:nvPr>
            <p:ph idx="1"/>
          </p:nvPr>
        </p:nvPicPr>
        <p:blipFill>
          <a:blip r:embed="rId2"/>
          <a:srcRect/>
          <a:stretch>
            <a:fillRect/>
          </a:stretch>
        </p:blipFill>
        <p:spPr>
          <a:xfrm>
            <a:off x="407988" y="188913"/>
            <a:ext cx="11233150" cy="6111875"/>
          </a:xfr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LOSSY IMAGE COMPRESSION</a:t>
            </a:r>
          </a:p>
        </p:txBody>
      </p:sp>
      <p:sp>
        <p:nvSpPr>
          <p:cNvPr id="3" name="Text Box 2"/>
          <p:cNvSpPr txBox="1"/>
          <p:nvPr/>
        </p:nvSpPr>
        <p:spPr>
          <a:xfrm>
            <a:off x="1567815" y="1326515"/>
            <a:ext cx="7914640" cy="3552825"/>
          </a:xfrm>
          <a:prstGeom prst="rect">
            <a:avLst/>
          </a:prstGeom>
          <a:noFill/>
        </p:spPr>
        <p:txBody>
          <a:bodyPr wrap="square" rtlCol="0" anchor="t">
            <a:spAutoFit/>
          </a:bodyPr>
          <a:lstStyle/>
          <a:p>
            <a:endParaRPr lang="en-US"/>
          </a:p>
          <a:p>
            <a:r>
              <a:rPr lang="en-US" sz="3200">
                <a:sym typeface="+mn-ea"/>
              </a:rPr>
              <a:t>Lossy image compression is a technique used to reduce the file size of an image by selectively discarding some of the image data. The process involves removing details and information that are less noticeable to the human eye, thereby achieving significant file size reduction.</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b="0" spc="0" noProof="0">
                <a:ln>
                  <a:noFill/>
                </a:ln>
                <a:solidFill>
                  <a:schemeClr val="tx1"/>
                </a:solidFill>
                <a:effectLst>
                  <a:outerShdw blurRad="38100" dist="38100" dir="2700000" algn="tl">
                    <a:srgbClr val="000000">
                      <a:alpha val="43137"/>
                    </a:srgbClr>
                  </a:outerShdw>
                </a:effectLst>
                <a:uLnTx/>
                <a:uFillTx/>
                <a:sym typeface="+mn-ea"/>
              </a:rPr>
              <a:t>Lossy Coding Techniques</a:t>
            </a:r>
            <a:r>
              <a:rPr lang="en-IN" altLang="en-US" sz="4000" b="0" spc="0" noProof="0">
                <a:ln>
                  <a:noFill/>
                </a:ln>
                <a:solidFill>
                  <a:schemeClr val="tx1"/>
                </a:solidFill>
                <a:effectLst>
                  <a:outerShdw blurRad="38100" dist="38100" dir="2700000" algn="tl">
                    <a:srgbClr val="000000">
                      <a:alpha val="43137"/>
                    </a:srgbClr>
                  </a:outerShdw>
                </a:effectLst>
                <a:uLnTx/>
                <a:uFillTx/>
                <a:sym typeface="+mn-ea"/>
              </a:rPr>
              <a:t>:</a:t>
            </a:r>
            <a:br>
              <a:rPr kumimoji="0" lang="en-US" altLang="en-US"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br>
            <a:endParaRPr lang="en-US"/>
          </a:p>
        </p:txBody>
      </p:sp>
      <p:sp>
        <p:nvSpPr>
          <p:cNvPr id="4" name="Text Box 3"/>
          <p:cNvSpPr txBox="1"/>
          <p:nvPr/>
        </p:nvSpPr>
        <p:spPr>
          <a:xfrm>
            <a:off x="1271270" y="1417955"/>
            <a:ext cx="8213725" cy="3194685"/>
          </a:xfrm>
          <a:prstGeom prst="rect">
            <a:avLst/>
          </a:prstGeom>
          <a:noFill/>
        </p:spPr>
        <p:txBody>
          <a:bodyPr wrap="square" rtlCol="0" anchor="t">
            <a:spAutoFit/>
          </a:bodyPr>
          <a:lstStyle/>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600" dirty="0">
                <a:solidFill>
                  <a:srgbClr val="FFFFFF"/>
                </a:solidFill>
                <a:ea typeface="SimSun" panose="02010600030101010101" pitchFamily="2" charset="-122"/>
                <a:sym typeface="+mn-ea"/>
              </a:rPr>
              <a:t>Transformation coding</a:t>
            </a:r>
            <a:endParaRPr lang="en-US" altLang="en-US" sz="36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600" dirty="0">
                <a:solidFill>
                  <a:srgbClr val="FFFFFF"/>
                </a:solidFill>
                <a:ea typeface="SimSun" panose="02010600030101010101" pitchFamily="2" charset="-122"/>
                <a:sym typeface="+mn-ea"/>
              </a:rPr>
              <a:t>Quantization</a:t>
            </a:r>
            <a:endParaRPr lang="en-US" altLang="en-US" sz="36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600" dirty="0">
                <a:solidFill>
                  <a:srgbClr val="FFFFFF"/>
                </a:solidFill>
                <a:ea typeface="SimSun" panose="02010600030101010101" pitchFamily="2" charset="-122"/>
                <a:sym typeface="+mn-ea"/>
              </a:rPr>
              <a:t> Fractal coding</a:t>
            </a:r>
            <a:endParaRPr lang="en-US" altLang="en-US" sz="36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600" dirty="0">
                <a:solidFill>
                  <a:srgbClr val="FFFFFF"/>
                </a:solidFill>
                <a:ea typeface="SimSun" panose="02010600030101010101" pitchFamily="2" charset="-122"/>
                <a:sym typeface="+mn-ea"/>
              </a:rPr>
              <a:t> Block Truncation Coding</a:t>
            </a:r>
            <a:endParaRPr lang="en-US" altLang="en-US" sz="36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600" dirty="0">
                <a:solidFill>
                  <a:srgbClr val="FFFFFF"/>
                </a:solidFill>
                <a:ea typeface="SimSun" panose="02010600030101010101" pitchFamily="2" charset="-122"/>
                <a:sym typeface="+mn-ea"/>
              </a:rPr>
              <a:t> Sub band coding</a:t>
            </a:r>
            <a:endParaRPr 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IN"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LOSSLESS IMAGE COMPRESSION:</a:t>
            </a:r>
          </a:p>
        </p:txBody>
      </p:sp>
      <p:sp>
        <p:nvSpPr>
          <p:cNvPr id="9219" name="Text Box 2"/>
          <p:cNvSpPr txBox="1"/>
          <p:nvPr/>
        </p:nvSpPr>
        <p:spPr>
          <a:xfrm>
            <a:off x="609600" y="1600200"/>
            <a:ext cx="10972800" cy="4525963"/>
          </a:xfrm>
          <a:prstGeom prst="rect">
            <a:avLst/>
          </a:prstGeom>
          <a:noFill/>
          <a:ln w="9360">
            <a:noFill/>
          </a:ln>
        </p:spPr>
        <p:txBody>
          <a:bodyPr lIns="90000" tIns="45000" rIns="90000" bIns="45000"/>
          <a:lstStyle/>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Lossless image compression algorithms aim to reduce the file size of images without sacrificing any image information. Among the various methods available, the combination of the Huffman-based LZW (Lempel-Ziv-Welch) compression algorithm and the Retinex image enhancement technique presents a promising approach.</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endParaRPr lang="en-US" altLang="en-US" sz="32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endParaRPr lang="en-US" altLang="en-US" sz="32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endParaRPr lang="en-US" altLang="en-US" sz="32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endParaRPr lang="en-US" altLang="en-US" sz="3200" dirty="0">
              <a:solidFill>
                <a:srgbClr val="FFFFFF"/>
              </a:solidFill>
              <a:latin typeface="Arial" panose="020B0604020202020204" pitchFamily="34" charset="0"/>
              <a:ea typeface="SimSun" panose="02010600030101010101" pitchFamily="2" charset="-122"/>
            </a:endParaRP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endParaRPr lang="en-US" altLang="en-US" sz="3200" dirty="0">
              <a:solidFill>
                <a:srgbClr val="FFFFFF"/>
              </a:solidFill>
              <a:latin typeface="Arial" panose="020B0604020202020204" pitchFamily="34" charset="0"/>
              <a:ea typeface="SimSun" panose="02010600030101010101" pitchFamily="2"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Lossless Compression Techniques:</a:t>
            </a:r>
          </a:p>
        </p:txBody>
      </p:sp>
      <p:sp>
        <p:nvSpPr>
          <p:cNvPr id="10243" name="Text Box 2"/>
          <p:cNvSpPr txBox="1"/>
          <p:nvPr/>
        </p:nvSpPr>
        <p:spPr>
          <a:xfrm>
            <a:off x="609600" y="1600200"/>
            <a:ext cx="10972800" cy="4525963"/>
          </a:xfrm>
          <a:prstGeom prst="rect">
            <a:avLst/>
          </a:prstGeom>
          <a:noFill/>
          <a:ln w="9360">
            <a:noFill/>
          </a:ln>
        </p:spPr>
        <p:txBody>
          <a:bodyPr lIns="90000" tIns="45000" rIns="90000" bIns="45000"/>
          <a:lstStyle/>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Run-Length Encoding (RLE)</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Huffman Coding</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Lempel-Ziv-Welch (LZW)</a:t>
            </a:r>
          </a:p>
          <a:p>
            <a:pPr marL="342900" indent="-340995" defTabSz="457200" hangingPunct="1">
              <a:lnSpc>
                <a:spcPct val="100000"/>
              </a:lnSpc>
              <a:spcBef>
                <a:spcPts val="650"/>
              </a:spcBef>
              <a:buClr>
                <a:srgbClr val="FFFFFF"/>
              </a:buClr>
              <a:buFont typeface="Symbol" panose="05050102010706020507"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pPr>
            <a:r>
              <a:rPr lang="en-US" altLang="en-US" sz="3200" dirty="0">
                <a:solidFill>
                  <a:srgbClr val="FFFFFF"/>
                </a:solidFill>
                <a:latin typeface="Arial" panose="020B0604020202020204" pitchFamily="34" charset="0"/>
                <a:ea typeface="SimSun" panose="02010600030101010101" pitchFamily="2" charset="-122"/>
              </a:rPr>
              <a:t>Deflate Compression</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Lst>
              <a:defRPr/>
            </a:pPr>
            <a:r>
              <a:rPr kumimoji="0" lang="en-US" altLang="en-US" sz="36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rPr>
              <a:t>BLOCK DIAGRAM</a:t>
            </a:r>
          </a:p>
        </p:txBody>
      </p:sp>
      <p:pic>
        <p:nvPicPr>
          <p:cNvPr id="12291" name="Picture 2"/>
          <p:cNvPicPr>
            <a:picLocks noChangeAspect="1"/>
          </p:cNvPicPr>
          <p:nvPr/>
        </p:nvPicPr>
        <p:blipFill>
          <a:blip r:embed="rId3"/>
          <a:stretch>
            <a:fillRect/>
          </a:stretch>
        </p:blipFill>
        <p:spPr>
          <a:xfrm>
            <a:off x="1970088" y="1693863"/>
            <a:ext cx="8864600" cy="4168775"/>
          </a:xfrm>
          <a:prstGeom prst="rect">
            <a:avLst/>
          </a:prstGeom>
          <a:noFill/>
          <a:ln w="9360">
            <a:noFill/>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IN" sz="49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pic>
        <p:nvPicPr>
          <p:cNvPr id="13315" name="Picture 2"/>
          <p:cNvPicPr>
            <a:picLocks noChangeAspect="1"/>
          </p:cNvPicPr>
          <p:nvPr/>
        </p:nvPicPr>
        <p:blipFill>
          <a:blip r:embed="rId3"/>
          <a:stretch>
            <a:fillRect/>
          </a:stretch>
        </p:blipFill>
        <p:spPr>
          <a:xfrm>
            <a:off x="1027113" y="1225550"/>
            <a:ext cx="10239375" cy="4900613"/>
          </a:xfrm>
          <a:prstGeom prst="rect">
            <a:avLst/>
          </a:prstGeom>
          <a:noFill/>
          <a:ln w="9360">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HUFFMAN CODING</a:t>
            </a:r>
          </a:p>
        </p:txBody>
      </p:sp>
      <p:sp>
        <p:nvSpPr>
          <p:cNvPr id="3" name="Content Placeholder 2"/>
          <p:cNvSpPr>
            <a:spLocks noGrp="1"/>
          </p:cNvSpPr>
          <p:nvPr>
            <p:ph idx="1"/>
          </p:nvPr>
        </p:nvSpPr>
        <p:spPr/>
        <p:txBody>
          <a:bodyPr/>
          <a:lstStyle/>
          <a:p>
            <a:r>
              <a:rPr lang="en-US"/>
              <a:t>Huffman coding is a popular algorithm used for lossless data compression, including image compression. It is based on the principle of variable-length encoding, where more frequently occurring symbols are assigned shorter codes and less frequently occurring symbols are assigned longer codes. This results in a more efficient representation of the data.</a:t>
            </a:r>
          </a:p>
          <a:p>
            <a:endParaRPr lang="en-US"/>
          </a:p>
          <a:p>
            <a:r>
              <a:rPr lang="en-US"/>
              <a:t>When applying Huffman coding to image compression, the basic idea is to exploit the statistical properties of the image data. Images typically contain regions with different levels of detail and different frequency distributions. Huffman coding takes advantage of this non-uniform distribution of pixel values to reduce the overall number of bits required to represent the image.</a:t>
            </a:r>
          </a:p>
        </p:txBody>
      </p:sp>
    </p:spTree>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Thatch</Template>
  <TotalTime>0</TotalTime>
  <Words>789</Words>
  <Application>Microsoft Office PowerPoint</Application>
  <PresentationFormat>Widescreen</PresentationFormat>
  <Paragraphs>79</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SimSun</vt:lpstr>
      <vt:lpstr>Arial</vt:lpstr>
      <vt:lpstr>Symbol</vt:lpstr>
      <vt:lpstr>Times New Roman</vt:lpstr>
      <vt:lpstr>Tw Cen MT</vt:lpstr>
      <vt:lpstr>Wingdings</vt:lpstr>
      <vt:lpstr>Thatch</vt:lpstr>
      <vt:lpstr>HUFFMAN based LZW IMAGE COMPRESSION</vt:lpstr>
      <vt:lpstr>INTRODUCTION</vt:lpstr>
      <vt:lpstr>LOSSY IMAGE COMPRESSION</vt:lpstr>
      <vt:lpstr>Lossy Coding Techniques: </vt:lpstr>
      <vt:lpstr>LOSSLESS IMAGE COMPRESSION:</vt:lpstr>
      <vt:lpstr>Lossless Compression Techniques:</vt:lpstr>
      <vt:lpstr>BLOCK DIAGRAM</vt:lpstr>
      <vt:lpstr>PowerPoint Presentation</vt:lpstr>
      <vt:lpstr>HUFFMAN CODING</vt:lpstr>
      <vt:lpstr>LZW (Lempel-Ziv-Welch)</vt:lpstr>
      <vt:lpstr>RETNIX ALGORITHM</vt:lpstr>
      <vt:lpstr>PowerPoint Presentation</vt:lpstr>
      <vt:lpstr>PowerPoint Presentation</vt:lpstr>
      <vt:lpstr>PowerPoint Presentation</vt:lpstr>
      <vt:lpstr>PowerPoint Presentation</vt:lpstr>
      <vt:lpstr>Processed Image:</vt:lpstr>
      <vt:lpstr>Enhanced Image</vt:lpstr>
      <vt:lpstr>Experimental outputs: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based LZW IMAGE COMPRESSION</dc:title>
  <dc:creator>Dinesh Reddy</dc:creator>
  <cp:lastModifiedBy>VAMSHI JUTURU</cp:lastModifiedBy>
  <cp:revision>12</cp:revision>
  <dcterms:created xsi:type="dcterms:W3CDTF">2023-06-26T02:30:00Z</dcterms:created>
  <dcterms:modified xsi:type="dcterms:W3CDTF">2024-03-17T05:55:51Z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r8>0</vt:r8>
  </property>
  <property fmtid="{D5CDD505-2E9C-101B-9397-08002B2CF9AE}" pid="4" name="HyperlinksChanged">
    <vt:bool>false</vt:bool>
  </property>
  <property fmtid="{D5CDD505-2E9C-101B-9397-08002B2CF9AE}" pid="5" name="ICV">
    <vt:lpwstr>80F62551EA224B1D8E5E0866FC3216D5</vt:lpwstr>
  </property>
  <property fmtid="{D5CDD505-2E9C-101B-9397-08002B2CF9AE}" pid="6" name="KSOProductBuildVer">
    <vt:lpwstr>1033-11.2.0.11537</vt:lpwstr>
  </property>
  <property fmtid="{D5CDD505-2E9C-101B-9397-08002B2CF9AE}" pid="7" name="LinksUpToDate">
    <vt:bool>false</vt:bool>
  </property>
  <property fmtid="{D5CDD505-2E9C-101B-9397-08002B2CF9AE}" pid="8" name="MMClips">
    <vt:r8>0</vt:r8>
  </property>
  <property fmtid="{D5CDD505-2E9C-101B-9397-08002B2CF9AE}" pid="9" name="Notes">
    <vt:r8>0</vt:r8>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r8>12</vt:r8>
  </property>
  <property fmtid="{D5CDD505-2E9C-101B-9397-08002B2CF9AE}" pid="14" name="MSIP_Label_defa4170-0d19-0005-0004-bc88714345d2_Enabled">
    <vt:lpwstr>true</vt:lpwstr>
  </property>
  <property fmtid="{D5CDD505-2E9C-101B-9397-08002B2CF9AE}" pid="15" name="MSIP_Label_defa4170-0d19-0005-0004-bc88714345d2_SetDate">
    <vt:lpwstr>2024-02-07T04:48:19Z</vt:lpwstr>
  </property>
  <property fmtid="{D5CDD505-2E9C-101B-9397-08002B2CF9AE}" pid="16" name="MSIP_Label_defa4170-0d19-0005-0004-bc88714345d2_Method">
    <vt:lpwstr>Standard</vt:lpwstr>
  </property>
  <property fmtid="{D5CDD505-2E9C-101B-9397-08002B2CF9AE}" pid="17" name="MSIP_Label_defa4170-0d19-0005-0004-bc88714345d2_Name">
    <vt:lpwstr>defa4170-0d19-0005-0004-bc88714345d2</vt:lpwstr>
  </property>
  <property fmtid="{D5CDD505-2E9C-101B-9397-08002B2CF9AE}" pid="18" name="MSIP_Label_defa4170-0d19-0005-0004-bc88714345d2_SiteId">
    <vt:lpwstr>dedbb2ac-845a-4eb5-98a4-0a706458a248</vt:lpwstr>
  </property>
  <property fmtid="{D5CDD505-2E9C-101B-9397-08002B2CF9AE}" pid="19" name="MSIP_Label_defa4170-0d19-0005-0004-bc88714345d2_ActionId">
    <vt:lpwstr>a6e39c3d-efd5-47c8-90c5-f74212b936d5</vt:lpwstr>
  </property>
  <property fmtid="{D5CDD505-2E9C-101B-9397-08002B2CF9AE}" pid="20" name="MSIP_Label_defa4170-0d19-0005-0004-bc88714345d2_ContentBits">
    <vt:lpwstr>0</vt:lpwstr>
  </property>
</Properties>
</file>