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46592" y="0"/>
            <a:ext cx="9741535" cy="10287000"/>
          </a:xfrm>
          <a:custGeom>
            <a:avLst/>
            <a:gdLst/>
            <a:ahLst/>
            <a:cxnLst/>
            <a:rect l="l" t="t" r="r" b="b"/>
            <a:pathLst>
              <a:path w="9741535" h="10287000">
                <a:moveTo>
                  <a:pt x="9741281" y="0"/>
                </a:moveTo>
                <a:lnTo>
                  <a:pt x="0" y="0"/>
                </a:lnTo>
                <a:lnTo>
                  <a:pt x="0" y="10287000"/>
                </a:lnTo>
                <a:lnTo>
                  <a:pt x="9741281" y="10287000"/>
                </a:lnTo>
                <a:lnTo>
                  <a:pt x="9741281" y="0"/>
                </a:lnTo>
                <a:close/>
              </a:path>
            </a:pathLst>
          </a:custGeom>
          <a:solidFill>
            <a:srgbClr val="37B5FF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46592" y="4736591"/>
            <a:ext cx="4303395" cy="3020695"/>
          </a:xfrm>
          <a:custGeom>
            <a:avLst/>
            <a:gdLst/>
            <a:ahLst/>
            <a:cxnLst/>
            <a:rect l="l" t="t" r="r" b="b"/>
            <a:pathLst>
              <a:path w="4303395" h="3020695">
                <a:moveTo>
                  <a:pt x="4303267" y="0"/>
                </a:moveTo>
                <a:lnTo>
                  <a:pt x="0" y="0"/>
                </a:lnTo>
                <a:lnTo>
                  <a:pt x="0" y="3020441"/>
                </a:lnTo>
                <a:lnTo>
                  <a:pt x="4303267" y="3020441"/>
                </a:lnTo>
                <a:lnTo>
                  <a:pt x="4303267" y="0"/>
                </a:lnTo>
                <a:close/>
              </a:path>
            </a:pathLst>
          </a:custGeom>
          <a:solidFill>
            <a:srgbClr val="37B5FF">
              <a:alpha val="1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533400"/>
            <a:ext cx="7973568" cy="2645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5302" y="89102"/>
            <a:ext cx="515874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8342" y="4438940"/>
            <a:ext cx="14979650" cy="273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1920"/>
            <a:ext cx="18288000" cy="10453220"/>
            <a:chOff x="0" y="152396"/>
            <a:chExt cx="18288000" cy="10134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96"/>
              <a:ext cx="18287999" cy="101345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9248" y="152396"/>
              <a:ext cx="10588752" cy="101345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056" y="152397"/>
              <a:ext cx="13545312" cy="10134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9727" y="6083808"/>
              <a:ext cx="4218432" cy="2621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4" y="1572767"/>
              <a:ext cx="80772" cy="80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628" y="894587"/>
              <a:ext cx="94487" cy="94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" y="219456"/>
              <a:ext cx="108204" cy="1051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760" y="1578863"/>
              <a:ext cx="80772" cy="80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140" y="899159"/>
              <a:ext cx="94487" cy="94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4043" y="222503"/>
              <a:ext cx="108203" cy="1082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6796" y="1578863"/>
              <a:ext cx="79248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0700" y="900683"/>
              <a:ext cx="92963" cy="929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0700" y="230123"/>
              <a:ext cx="92963" cy="944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5831" y="908304"/>
              <a:ext cx="79248" cy="792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5831" y="1578863"/>
              <a:ext cx="79248" cy="792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65831" y="237743"/>
              <a:ext cx="79248" cy="792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55111" y="9165337"/>
              <a:ext cx="80768" cy="792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55111" y="9837421"/>
              <a:ext cx="82294" cy="77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24148" y="9166861"/>
              <a:ext cx="79246" cy="792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18052" y="9829801"/>
              <a:ext cx="92960" cy="929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91659" y="9166861"/>
              <a:ext cx="80770" cy="792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87087" y="9829801"/>
              <a:ext cx="91437" cy="929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760696" y="9154669"/>
              <a:ext cx="80768" cy="807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54600" y="9829801"/>
              <a:ext cx="94485" cy="944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45080" y="3035807"/>
              <a:ext cx="371856" cy="3718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712696" y="5678423"/>
              <a:ext cx="371855" cy="3718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08375" y="8150352"/>
              <a:ext cx="249936" cy="2468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52616" y="2093976"/>
              <a:ext cx="249936" cy="2468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0039" y="9287256"/>
              <a:ext cx="249935" cy="2499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819388" y="3336035"/>
              <a:ext cx="655320" cy="658495"/>
            </a:xfrm>
            <a:custGeom>
              <a:avLst/>
              <a:gdLst/>
              <a:ahLst/>
              <a:cxnLst/>
              <a:rect l="l" t="t" r="r" b="b"/>
              <a:pathLst>
                <a:path w="655320" h="658495">
                  <a:moveTo>
                    <a:pt x="327659" y="0"/>
                  </a:moveTo>
                  <a:lnTo>
                    <a:pt x="655192" y="329057"/>
                  </a:lnTo>
                  <a:lnTo>
                    <a:pt x="327659" y="658114"/>
                  </a:lnTo>
                  <a:lnTo>
                    <a:pt x="0" y="329057"/>
                  </a:lnTo>
                  <a:lnTo>
                    <a:pt x="327659" y="0"/>
                  </a:lnTo>
                  <a:close/>
                </a:path>
                <a:path w="655320" h="658495">
                  <a:moveTo>
                    <a:pt x="419353" y="236600"/>
                  </a:moveTo>
                  <a:lnTo>
                    <a:pt x="490727" y="164592"/>
                  </a:lnTo>
                </a:path>
                <a:path w="655320" h="658495">
                  <a:moveTo>
                    <a:pt x="164591" y="493649"/>
                  </a:moveTo>
                  <a:lnTo>
                    <a:pt x="235965" y="421640"/>
                  </a:lnTo>
                </a:path>
                <a:path w="655320" h="658495">
                  <a:moveTo>
                    <a:pt x="419353" y="421640"/>
                  </a:moveTo>
                  <a:lnTo>
                    <a:pt x="490727" y="493649"/>
                  </a:lnTo>
                </a:path>
                <a:path w="655320" h="658495">
                  <a:moveTo>
                    <a:pt x="164591" y="164592"/>
                  </a:moveTo>
                  <a:lnTo>
                    <a:pt x="235965" y="236600"/>
                  </a:lnTo>
                </a:path>
                <a:path w="655320" h="658495">
                  <a:moveTo>
                    <a:pt x="327532" y="146304"/>
                  </a:moveTo>
                  <a:lnTo>
                    <a:pt x="511809" y="330454"/>
                  </a:lnTo>
                  <a:lnTo>
                    <a:pt x="327532" y="514731"/>
                  </a:lnTo>
                  <a:lnTo>
                    <a:pt x="143255" y="330454"/>
                  </a:lnTo>
                  <a:lnTo>
                    <a:pt x="327532" y="14630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48215" y="3319272"/>
              <a:ext cx="140207" cy="1432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99576" y="3319272"/>
              <a:ext cx="143255" cy="1432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99576" y="3864864"/>
              <a:ext cx="143255" cy="1432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48215" y="3864864"/>
              <a:ext cx="140207" cy="1432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999719" y="841248"/>
              <a:ext cx="368808" cy="371855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957829" y="2120849"/>
            <a:ext cx="1407134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/>
              <a:t>D</a:t>
            </a:r>
            <a:r>
              <a:rPr spc="-1425"/>
              <a:t>I</a:t>
            </a:r>
            <a:r>
              <a:rPr lang="en-US" spc="-1425"/>
              <a:t>  </a:t>
            </a:r>
            <a:r>
              <a:rPr spc="-380"/>
              <a:t>G</a:t>
            </a:r>
            <a:r>
              <a:rPr spc="-1425"/>
              <a:t>I</a:t>
            </a:r>
            <a:r>
              <a:rPr lang="en-US" spc="-1425"/>
              <a:t>  </a:t>
            </a:r>
            <a:r>
              <a:rPr spc="-300"/>
              <a:t>T</a:t>
            </a:r>
            <a:r>
              <a:rPr spc="-90"/>
              <a:t>A</a:t>
            </a:r>
            <a:r>
              <a:rPr spc="-20"/>
              <a:t>L</a:t>
            </a:r>
            <a:r>
              <a:rPr spc="-590"/>
              <a:t> </a:t>
            </a:r>
            <a:r>
              <a:rPr spc="-265" dirty="0"/>
              <a:t>S</a:t>
            </a:r>
            <a:r>
              <a:rPr spc="-1425" dirty="0"/>
              <a:t>I</a:t>
            </a:r>
            <a:r>
              <a:rPr lang="en-US" spc="-1425" dirty="0"/>
              <a:t> </a:t>
            </a:r>
            <a:r>
              <a:rPr spc="-380" dirty="0"/>
              <a:t>G</a:t>
            </a:r>
            <a:r>
              <a:rPr spc="-509" dirty="0"/>
              <a:t>N</a:t>
            </a:r>
            <a:r>
              <a:rPr spc="-90" dirty="0"/>
              <a:t>A</a:t>
            </a:r>
            <a:r>
              <a:rPr spc="-20" dirty="0"/>
              <a:t>L</a:t>
            </a:r>
            <a:r>
              <a:rPr spc="-590" dirty="0"/>
              <a:t> </a:t>
            </a:r>
            <a:r>
              <a:rPr spc="-330" dirty="0"/>
              <a:t>P</a:t>
            </a:r>
            <a:r>
              <a:rPr spc="-415" dirty="0"/>
              <a:t>R</a:t>
            </a:r>
            <a:r>
              <a:rPr spc="-270" dirty="0"/>
              <a:t>O</a:t>
            </a:r>
            <a:r>
              <a:rPr spc="-254" dirty="0"/>
              <a:t>C</a:t>
            </a:r>
            <a:r>
              <a:rPr spc="-495" dirty="0"/>
              <a:t>E</a:t>
            </a:r>
            <a:r>
              <a:rPr spc="-260" dirty="0"/>
              <a:t>S</a:t>
            </a:r>
            <a:r>
              <a:rPr spc="-250" dirty="0"/>
              <a:t>S</a:t>
            </a:r>
            <a:r>
              <a:rPr spc="-1420" dirty="0"/>
              <a:t>I</a:t>
            </a:r>
            <a:r>
              <a:rPr lang="en-US" spc="-1420" dirty="0"/>
              <a:t>  </a:t>
            </a:r>
            <a:r>
              <a:rPr spc="-500" dirty="0"/>
              <a:t>N</a:t>
            </a:r>
            <a:r>
              <a:rPr spc="-15" dirty="0"/>
              <a:t>G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body" idx="1"/>
          </p:nvPr>
        </p:nvSpPr>
        <p:spPr>
          <a:xfrm>
            <a:off x="1728342" y="4438940"/>
            <a:ext cx="16026258" cy="115288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430"/>
              </a:spcBef>
            </a:pPr>
            <a:r>
              <a:rPr spc="-300" dirty="0"/>
              <a:t>O</a:t>
            </a:r>
            <a:r>
              <a:rPr spc="-320" dirty="0"/>
              <a:t>P</a:t>
            </a:r>
            <a:r>
              <a:rPr spc="-300" dirty="0"/>
              <a:t>T</a:t>
            </a:r>
            <a:r>
              <a:rPr spc="-1470" dirty="0"/>
              <a:t>I</a:t>
            </a:r>
            <a:r>
              <a:rPr lang="en-US" spc="-1470" dirty="0"/>
              <a:t>  </a:t>
            </a:r>
            <a:r>
              <a:rPr spc="-265" dirty="0"/>
              <a:t>C</a:t>
            </a:r>
            <a:r>
              <a:rPr spc="-65" dirty="0"/>
              <a:t>A</a:t>
            </a:r>
            <a:r>
              <a:rPr spc="-20" dirty="0"/>
              <a:t>L</a:t>
            </a:r>
            <a:r>
              <a:rPr spc="-665" dirty="0"/>
              <a:t> </a:t>
            </a:r>
            <a:r>
              <a:rPr spc="-254" dirty="0"/>
              <a:t>CHARACTER</a:t>
            </a:r>
            <a:r>
              <a:rPr spc="-755" dirty="0"/>
              <a:t> </a:t>
            </a:r>
            <a:r>
              <a:rPr spc="-450" dirty="0"/>
              <a:t>R</a:t>
            </a:r>
            <a:r>
              <a:rPr spc="-520" dirty="0"/>
              <a:t>E</a:t>
            </a:r>
            <a:r>
              <a:rPr spc="-275" dirty="0"/>
              <a:t>C</a:t>
            </a:r>
            <a:r>
              <a:rPr spc="-310" dirty="0"/>
              <a:t>O</a:t>
            </a:r>
            <a:r>
              <a:rPr spc="-420" dirty="0"/>
              <a:t>G</a:t>
            </a:r>
            <a:r>
              <a:rPr spc="-525" dirty="0"/>
              <a:t>N</a:t>
            </a:r>
            <a:r>
              <a:rPr spc="-1480" dirty="0"/>
              <a:t>I</a:t>
            </a:r>
            <a:r>
              <a:rPr lang="en-US" spc="-1480" dirty="0"/>
              <a:t>  </a:t>
            </a:r>
            <a:r>
              <a:rPr spc="-300" dirty="0"/>
              <a:t>T</a:t>
            </a:r>
            <a:r>
              <a:rPr spc="-1480" dirty="0"/>
              <a:t>I</a:t>
            </a:r>
            <a:r>
              <a:rPr lang="en-US" spc="-1480" dirty="0"/>
              <a:t>  </a:t>
            </a:r>
            <a:r>
              <a:rPr spc="-310" dirty="0"/>
              <a:t>O</a:t>
            </a:r>
            <a:r>
              <a:rPr spc="-30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2014727"/>
            <a:ext cx="16355567" cy="6257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966216"/>
            <a:ext cx="16227552" cy="8354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502663"/>
            <a:ext cx="15645384" cy="76047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639823"/>
            <a:ext cx="12508992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263" y="287223"/>
            <a:ext cx="609409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Output:</a:t>
            </a:r>
            <a:endParaRPr sz="6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SAMPLE: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3535" y="1226566"/>
            <a:ext cx="78397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EDGE</a:t>
            </a:r>
            <a:r>
              <a:rPr sz="60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DETECTION: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4151376"/>
            <a:ext cx="7171944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4151376"/>
            <a:ext cx="719023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263" y="89102"/>
            <a:ext cx="8295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6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MORPHING: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LABELLING: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4263" y="4663566"/>
            <a:ext cx="71920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BOUNDING</a:t>
            </a:r>
            <a:r>
              <a:rPr sz="60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Verdana"/>
                <a:cs typeface="Verdana"/>
              </a:rPr>
              <a:t>BOX: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607" y="1792223"/>
            <a:ext cx="7208520" cy="22067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6288023"/>
            <a:ext cx="6440424" cy="23987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7816" y="1840992"/>
            <a:ext cx="6806183" cy="21579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9" y="287223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-120" dirty="0"/>
              <a:t> </a:t>
            </a:r>
            <a:r>
              <a:rPr spc="-10" dirty="0"/>
              <a:t>Output: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92223"/>
            <a:ext cx="15054071" cy="26974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9" y="278078"/>
            <a:ext cx="117005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Outcome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dirty="0"/>
              <a:t>future</a:t>
            </a:r>
            <a:r>
              <a:rPr spc="-170" dirty="0"/>
              <a:t> </a:t>
            </a:r>
            <a:r>
              <a:rPr spc="-10" dirty="0"/>
              <a:t>Scope: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8325" y="1192148"/>
            <a:ext cx="13872844" cy="54349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5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characterization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loci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SVM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toolbox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able 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achieve an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60-70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untrained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character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dramatically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85%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 same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trained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database.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used</a:t>
            </a:r>
            <a:r>
              <a:rPr sz="1800" b="1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noise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reduction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successful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capable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removing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stray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marks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sheet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noises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came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taking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picture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removed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automatically.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Today’s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somewhat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scanning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useable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processing,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mail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delivery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scanning,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ticket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reading,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endParaRPr sz="1800">
              <a:latin typeface="Times New Roman"/>
              <a:cs typeface="Times New Roman"/>
            </a:endParaRPr>
          </a:p>
          <a:p>
            <a:pPr marL="12700" marR="74930" indent="115570">
              <a:lnSpc>
                <a:spcPts val="2140"/>
              </a:lnSpc>
              <a:spcBef>
                <a:spcPts val="8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future,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speculated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far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advanced.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Some 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already in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workings.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believe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reading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diminish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electronic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interchange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(EDI)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more,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paper documents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phased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out.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ts val="2095"/>
              </a:lnSpc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recent</a:t>
            </a:r>
            <a:r>
              <a:rPr sz="18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AIIM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imaging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printing.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debate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carries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on,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heights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before.</a:t>
            </a:r>
            <a:endParaRPr sz="1800">
              <a:latin typeface="Times New Roman"/>
              <a:cs typeface="Times New Roman"/>
            </a:endParaRPr>
          </a:p>
          <a:p>
            <a:pPr marL="12700" marR="739140">
              <a:lnSpc>
                <a:spcPts val="21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already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viruses,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unfortunately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them,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stop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spammers.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Anti-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spamming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continue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improved,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constant. OCR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prevent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viruses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detecting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codes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hidden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images.</a:t>
            </a:r>
            <a:endParaRPr sz="1800">
              <a:latin typeface="Times New Roman"/>
              <a:cs typeface="Times New Roman"/>
            </a:endParaRPr>
          </a:p>
          <a:p>
            <a:pPr marL="12700" marR="374650">
              <a:lnSpc>
                <a:spcPts val="2100"/>
              </a:lnSpc>
              <a:spcBef>
                <a:spcPts val="9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transferring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information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modern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cumbersome,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read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screenshots.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facilitate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transferring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incompatible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technologies.</a:t>
            </a:r>
            <a:endParaRPr sz="1800">
              <a:latin typeface="Times New Roman"/>
              <a:cs typeface="Times New Roman"/>
            </a:endParaRPr>
          </a:p>
          <a:p>
            <a:pPr marL="12700" marR="368300">
              <a:lnSpc>
                <a:spcPts val="21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hopes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chance of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developing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compressed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files.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compressed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saved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sz="18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ASCII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Hexadecimal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transferred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back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readable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Finally,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anticipated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advanced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robotics.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eyes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essentially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meant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comprehend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text,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almost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endless.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expected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keep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technology of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continue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expand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capabilities.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368" y="1152525"/>
            <a:ext cx="314134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310" dirty="0"/>
              <a:t>OBJECTIVE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9681718" y="2166972"/>
            <a:ext cx="7872095" cy="180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230504" algn="ctr">
              <a:lnSpc>
                <a:spcPct val="117200"/>
              </a:lnSpc>
              <a:spcBef>
                <a:spcPts val="100"/>
              </a:spcBef>
              <a:tabLst>
                <a:tab pos="6043295" algn="l"/>
              </a:tabLst>
            </a:pPr>
            <a:r>
              <a:rPr sz="3100" b="1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1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20" dirty="0">
                <a:solidFill>
                  <a:srgbClr val="FFFFFF"/>
                </a:solidFill>
                <a:latin typeface="Verdana"/>
                <a:cs typeface="Verdana"/>
              </a:rPr>
              <a:t>recognise</a:t>
            </a:r>
            <a:r>
              <a:rPr sz="3100" b="1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100" b="1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r>
              <a:rPr sz="31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100" b="1" spc="-13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100" b="1" spc="-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4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100" b="1" spc="-7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3100" b="1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0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31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3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3100" b="1" spc="-165" dirty="0">
                <a:solidFill>
                  <a:srgbClr val="FFFFFF"/>
                </a:solidFill>
                <a:latin typeface="Verdana"/>
                <a:cs typeface="Verdana"/>
              </a:rPr>
              <a:t>printed</a:t>
            </a:r>
            <a:r>
              <a:rPr sz="3100" b="1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5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310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2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310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29" dirty="0">
                <a:solidFill>
                  <a:srgbClr val="FFFFFF"/>
                </a:solidFill>
                <a:latin typeface="Verdana"/>
                <a:cs typeface="Verdana"/>
              </a:rPr>
              <a:t>machine-</a:t>
            </a:r>
            <a:r>
              <a:rPr sz="3100" b="1" spc="-200" dirty="0">
                <a:solidFill>
                  <a:srgbClr val="FFFFFF"/>
                </a:solidFill>
                <a:latin typeface="Verdana"/>
                <a:cs typeface="Verdana"/>
              </a:rPr>
              <a:t>encoded</a:t>
            </a:r>
            <a:r>
              <a:rPr sz="3100" b="1" spc="-6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5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1715" y="5091810"/>
            <a:ext cx="5861685" cy="4043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7370" algn="ctr">
              <a:lnSpc>
                <a:spcPct val="100000"/>
              </a:lnSpc>
              <a:spcBef>
                <a:spcPts val="105"/>
              </a:spcBef>
            </a:pPr>
            <a:r>
              <a:rPr sz="3750" b="1" spc="-29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3750">
              <a:latin typeface="Verdana"/>
              <a:cs typeface="Verdana"/>
            </a:endParaRPr>
          </a:p>
          <a:p>
            <a:pPr marL="12700" marR="5080" indent="114300" algn="ctr">
              <a:lnSpc>
                <a:spcPct val="116100"/>
              </a:lnSpc>
              <a:spcBef>
                <a:spcPts val="2895"/>
              </a:spcBef>
            </a:pPr>
            <a:r>
              <a:rPr sz="2900" b="1" spc="-85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29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3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29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55" dirty="0">
                <a:solidFill>
                  <a:srgbClr val="FFFFFF"/>
                </a:solidFill>
                <a:latin typeface="Verdana"/>
                <a:cs typeface="Verdana"/>
              </a:rPr>
              <a:t>Recognition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2900" b="1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9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9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900" b="1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10" dirty="0">
                <a:solidFill>
                  <a:srgbClr val="FFFFFF"/>
                </a:solidFill>
                <a:latin typeface="Verdana"/>
                <a:cs typeface="Verdana"/>
              </a:rPr>
              <a:t>annotation </a:t>
            </a:r>
            <a:r>
              <a:rPr sz="2900" b="1" spc="-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9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90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transcription</a:t>
            </a:r>
            <a:r>
              <a:rPr sz="29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00" b="1" spc="-19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290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0" dirty="0">
                <a:solidFill>
                  <a:srgbClr val="FFFFFF"/>
                </a:solidFill>
                <a:latin typeface="Verdana"/>
                <a:cs typeface="Verdana"/>
              </a:rPr>
              <a:t>typed</a:t>
            </a:r>
            <a:r>
              <a:rPr sz="2900" b="1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9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handwritten </a:t>
            </a:r>
            <a:r>
              <a:rPr sz="2900" b="1" spc="-225" dirty="0">
                <a:solidFill>
                  <a:srgbClr val="FFFFFF"/>
                </a:solidFill>
                <a:latin typeface="Verdana"/>
                <a:cs typeface="Verdana"/>
              </a:rPr>
              <a:t>messages</a:t>
            </a:r>
            <a:r>
              <a:rPr sz="2900" b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9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75" dirty="0">
                <a:solidFill>
                  <a:srgbClr val="FFFFFF"/>
                </a:solidFill>
                <a:latin typeface="Verdana"/>
                <a:cs typeface="Verdana"/>
              </a:rPr>
              <a:t>machine- </a:t>
            </a:r>
            <a:r>
              <a:rPr sz="2900" b="1" spc="-185" dirty="0">
                <a:solidFill>
                  <a:srgbClr val="FFFFFF"/>
                </a:solidFill>
                <a:latin typeface="Verdana"/>
                <a:cs typeface="Verdana"/>
              </a:rPr>
              <a:t>recognizable</a:t>
            </a:r>
            <a:r>
              <a:rPr sz="2900" b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057" y="4140276"/>
            <a:ext cx="6146800" cy="495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17000"/>
              </a:lnSpc>
              <a:spcBef>
                <a:spcPts val="100"/>
              </a:spcBef>
            </a:pPr>
            <a:r>
              <a:rPr sz="3950" b="1" spc="-13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395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950" b="1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4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950" b="1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95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950" b="1" spc="-30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3950" b="1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25" dirty="0">
                <a:solidFill>
                  <a:srgbClr val="FFFFFF"/>
                </a:solidFill>
                <a:latin typeface="Verdana"/>
                <a:cs typeface="Verdana"/>
              </a:rPr>
              <a:t>Digitization, 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sz="3950" b="1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950" b="1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65" dirty="0">
                <a:solidFill>
                  <a:srgbClr val="FFFFFF"/>
                </a:solidFill>
                <a:latin typeface="Verdana"/>
                <a:cs typeface="Verdana"/>
              </a:rPr>
              <a:t>Visually </a:t>
            </a:r>
            <a:r>
              <a:rPr sz="3950" b="1" spc="-9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5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9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50" b="1" spc="-2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2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950" b="1" spc="-4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950" b="1" spc="-2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950" b="1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75" dirty="0">
                <a:solidFill>
                  <a:srgbClr val="FFFFFF"/>
                </a:solidFill>
                <a:latin typeface="Verdana"/>
                <a:cs typeface="Verdana"/>
              </a:rPr>
              <a:t>License</a:t>
            </a:r>
            <a:r>
              <a:rPr sz="3950" b="1" spc="-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0" dirty="0">
                <a:solidFill>
                  <a:srgbClr val="FFFFFF"/>
                </a:solidFill>
                <a:latin typeface="Verdana"/>
                <a:cs typeface="Verdana"/>
              </a:rPr>
              <a:t>Plate </a:t>
            </a:r>
            <a:r>
              <a:rPr sz="3950" b="1" spc="-265" dirty="0">
                <a:solidFill>
                  <a:srgbClr val="FFFFFF"/>
                </a:solidFill>
                <a:latin typeface="Verdana"/>
                <a:cs typeface="Verdana"/>
              </a:rPr>
              <a:t>Recognition,</a:t>
            </a:r>
            <a:r>
              <a:rPr sz="3950" b="1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75" dirty="0">
                <a:solidFill>
                  <a:srgbClr val="FFFFFF"/>
                </a:solidFill>
                <a:latin typeface="Verdana"/>
                <a:cs typeface="Verdana"/>
              </a:rPr>
              <a:t>Check Processing,</a:t>
            </a:r>
            <a:r>
              <a:rPr sz="3950" b="1" spc="-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94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2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950" b="1" spc="-4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50" b="1" spc="-3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950" b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950" b="1" spc="-2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950" b="1" spc="-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95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25" dirty="0">
                <a:solidFill>
                  <a:srgbClr val="FFFFFF"/>
                </a:solidFill>
                <a:latin typeface="Verdana"/>
                <a:cs typeface="Verdana"/>
              </a:rPr>
              <a:t>Verification,</a:t>
            </a:r>
            <a:r>
              <a:rPr sz="39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48815" y="6416039"/>
            <a:ext cx="4139565" cy="3870960"/>
            <a:chOff x="14148815" y="6416039"/>
            <a:chExt cx="4139565" cy="3870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4911" y="6416039"/>
              <a:ext cx="4133088" cy="3870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8815" y="6650734"/>
              <a:ext cx="4139184" cy="363626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63495" cy="1563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" y="1981200"/>
            <a:ext cx="2810255" cy="3724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53343" y="2026920"/>
            <a:ext cx="2953511" cy="367588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77895" y="3669791"/>
            <a:ext cx="1685289" cy="868680"/>
          </a:xfrm>
          <a:custGeom>
            <a:avLst/>
            <a:gdLst/>
            <a:ahLst/>
            <a:cxnLst/>
            <a:rect l="l" t="t" r="r" b="b"/>
            <a:pathLst>
              <a:path w="1685289" h="868679">
                <a:moveTo>
                  <a:pt x="1104773" y="0"/>
                </a:moveTo>
                <a:lnTo>
                  <a:pt x="1104773" y="185927"/>
                </a:lnTo>
                <a:lnTo>
                  <a:pt x="0" y="185927"/>
                </a:lnTo>
                <a:lnTo>
                  <a:pt x="0" y="682751"/>
                </a:lnTo>
                <a:lnTo>
                  <a:pt x="1104773" y="682751"/>
                </a:lnTo>
                <a:lnTo>
                  <a:pt x="1104773" y="868679"/>
                </a:lnTo>
                <a:lnTo>
                  <a:pt x="1685036" y="434339"/>
                </a:lnTo>
                <a:lnTo>
                  <a:pt x="1104773" y="0"/>
                </a:lnTo>
                <a:close/>
              </a:path>
            </a:pathLst>
          </a:custGeom>
          <a:solidFill>
            <a:srgbClr val="EDE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119" y="3721608"/>
            <a:ext cx="1789430" cy="923290"/>
          </a:xfrm>
          <a:custGeom>
            <a:avLst/>
            <a:gdLst/>
            <a:ahLst/>
            <a:cxnLst/>
            <a:rect l="l" t="t" r="r" b="b"/>
            <a:pathLst>
              <a:path w="1789429" h="923289">
                <a:moveTo>
                  <a:pt x="1172972" y="0"/>
                </a:moveTo>
                <a:lnTo>
                  <a:pt x="1172972" y="197485"/>
                </a:lnTo>
                <a:lnTo>
                  <a:pt x="0" y="197485"/>
                </a:lnTo>
                <a:lnTo>
                  <a:pt x="0" y="725678"/>
                </a:lnTo>
                <a:lnTo>
                  <a:pt x="1172972" y="725678"/>
                </a:lnTo>
                <a:lnTo>
                  <a:pt x="1172972" y="923163"/>
                </a:lnTo>
                <a:lnTo>
                  <a:pt x="1789049" y="461518"/>
                </a:lnTo>
                <a:lnTo>
                  <a:pt x="1172972" y="0"/>
                </a:lnTo>
                <a:close/>
              </a:path>
            </a:pathLst>
          </a:custGeom>
          <a:solidFill>
            <a:srgbClr val="EDE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4879" y="1783079"/>
            <a:ext cx="4114800" cy="4114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54655" y="244297"/>
            <a:ext cx="10801350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64500" algn="l"/>
              </a:tabLst>
            </a:pPr>
            <a:r>
              <a:rPr sz="5050" spc="-155" dirty="0"/>
              <a:t>SOFTWARE</a:t>
            </a:r>
            <a:r>
              <a:rPr sz="5050" spc="-545" dirty="0"/>
              <a:t> </a:t>
            </a:r>
            <a:r>
              <a:rPr sz="5050" spc="-335" dirty="0"/>
              <a:t>R</a:t>
            </a:r>
            <a:r>
              <a:rPr sz="5050" spc="-400" dirty="0"/>
              <a:t>E</a:t>
            </a:r>
            <a:r>
              <a:rPr sz="5050" spc="-204" dirty="0"/>
              <a:t>Q</a:t>
            </a:r>
            <a:r>
              <a:rPr sz="5050" spc="-280" dirty="0"/>
              <a:t>U</a:t>
            </a:r>
            <a:r>
              <a:rPr sz="5050" spc="-1185" dirty="0"/>
              <a:t>I</a:t>
            </a:r>
            <a:r>
              <a:rPr sz="5050" spc="-335" dirty="0"/>
              <a:t>R</a:t>
            </a:r>
            <a:r>
              <a:rPr sz="5050" spc="-400" dirty="0"/>
              <a:t>E</a:t>
            </a:r>
            <a:r>
              <a:rPr sz="5050" spc="-240" dirty="0"/>
              <a:t>D</a:t>
            </a:r>
            <a:r>
              <a:rPr sz="5050" spc="-15" dirty="0"/>
              <a:t>:</a:t>
            </a:r>
            <a:r>
              <a:rPr sz="5050" dirty="0"/>
              <a:t>	</a:t>
            </a:r>
            <a:r>
              <a:rPr sz="7575" b="0" spc="254" baseline="1650" dirty="0">
                <a:latin typeface="Microsoft Sans Serif"/>
                <a:cs typeface="Microsoft Sans Serif"/>
              </a:rPr>
              <a:t>MATLAB</a:t>
            </a:r>
            <a:endParaRPr sz="7575" baseline="1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446" y="6266129"/>
            <a:ext cx="2586990" cy="29292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305"/>
              </a:spcBef>
            </a:pPr>
            <a:r>
              <a:rPr sz="3350" b="1" i="1" spc="-1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3350">
              <a:latin typeface="Verdana"/>
              <a:cs typeface="Verdana"/>
            </a:endParaRPr>
          </a:p>
          <a:p>
            <a:pPr marR="1270" algn="ctr">
              <a:lnSpc>
                <a:spcPct val="100000"/>
              </a:lnSpc>
              <a:spcBef>
                <a:spcPts val="200"/>
              </a:spcBef>
            </a:pPr>
            <a:r>
              <a:rPr sz="3350" b="1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35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b="1" spc="-8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50" b="1" spc="-3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50" b="1" spc="-2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350" b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12700" marR="5080" indent="2540" algn="ctr">
              <a:lnSpc>
                <a:spcPts val="4800"/>
              </a:lnSpc>
              <a:spcBef>
                <a:spcPts val="90"/>
              </a:spcBef>
            </a:pPr>
            <a:r>
              <a:rPr sz="3350" b="1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b="1" spc="-2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50" b="1" spc="-2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b="1" spc="-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50" b="1" spc="-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50" b="1" spc="-1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350" b="1" spc="-2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50" b="1" spc="-7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50" b="1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705"/>
              </a:spcBef>
            </a:pPr>
            <a:r>
              <a:rPr sz="3350" b="1" spc="-1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33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b="1" spc="-4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6550" y="6261308"/>
            <a:ext cx="3505835" cy="2609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0"/>
              </a:spcBef>
            </a:pP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3350">
              <a:latin typeface="Verdana"/>
              <a:cs typeface="Verdana"/>
            </a:endParaRPr>
          </a:p>
          <a:p>
            <a:pPr marL="12700" marR="5080" indent="21590" algn="ctr">
              <a:lnSpc>
                <a:spcPts val="5220"/>
              </a:lnSpc>
              <a:spcBef>
                <a:spcPts val="175"/>
              </a:spcBef>
            </a:pPr>
            <a:r>
              <a:rPr sz="4050" b="1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50" b="1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b="1" spc="-3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b="1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b="1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b="1" spc="-25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b="1" spc="-3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b="1" spc="-9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b="1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b="1" spc="-3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4050">
              <a:latin typeface="Verdana"/>
              <a:cs typeface="Verdana"/>
            </a:endParaRPr>
          </a:p>
          <a:p>
            <a:pPr marL="21590" algn="ctr">
              <a:lnSpc>
                <a:spcPct val="100000"/>
              </a:lnSpc>
              <a:spcBef>
                <a:spcPts val="605"/>
              </a:spcBef>
            </a:pPr>
            <a:r>
              <a:rPr sz="4050" b="1" spc="-2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978" y="2976880"/>
            <a:ext cx="3107690" cy="166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750" b="1" spc="-5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750" b="1" spc="-5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750" b="1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0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9038" y="6273698"/>
            <a:ext cx="6340475" cy="250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8100"/>
              </a:lnSpc>
              <a:spcBef>
                <a:spcPts val="95"/>
              </a:spcBef>
            </a:pPr>
            <a:r>
              <a:rPr sz="3450" b="1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450" b="1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95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3450" b="1" spc="-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6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345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70" dirty="0">
                <a:solidFill>
                  <a:srgbClr val="FFFFFF"/>
                </a:solidFill>
                <a:latin typeface="Verdana"/>
                <a:cs typeface="Verdana"/>
              </a:rPr>
              <a:t>character </a:t>
            </a:r>
            <a:r>
              <a:rPr sz="3450" b="1" spc="-225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3450" b="1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04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3450" b="1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450" b="1" spc="-215" dirty="0">
                <a:solidFill>
                  <a:srgbClr val="FFFFFF"/>
                </a:solidFill>
                <a:latin typeface="Verdana"/>
                <a:cs typeface="Verdana"/>
              </a:rPr>
              <a:t>Python,</a:t>
            </a:r>
            <a:r>
              <a:rPr sz="3450" b="1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3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450" b="1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450" b="1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1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450" b="1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450" b="1" spc="-235" dirty="0">
                <a:solidFill>
                  <a:srgbClr val="FFFFFF"/>
                </a:solidFill>
                <a:latin typeface="Verdana"/>
                <a:cs typeface="Verdana"/>
              </a:rPr>
              <a:t>Tesseract</a:t>
            </a:r>
            <a:r>
              <a:rPr sz="345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345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55" dirty="0">
                <a:solidFill>
                  <a:srgbClr val="FFFFFF"/>
                </a:solidFill>
                <a:latin typeface="Verdana"/>
                <a:cs typeface="Verdana"/>
              </a:rPr>
              <a:t>library.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824"/>
            <a:ext cx="18288000" cy="9028430"/>
            <a:chOff x="0" y="1258824"/>
            <a:chExt cx="18288000" cy="902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54806"/>
              <a:ext cx="18287999" cy="76321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9207" y="1258824"/>
              <a:ext cx="5678423" cy="85831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03" y="1548384"/>
              <a:ext cx="10829544" cy="3995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1736" y="299719"/>
            <a:ext cx="671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7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6000" b="1" spc="-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6000" b="1" spc="-14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0" b="1" spc="-40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60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0" b="1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09706" y="299719"/>
            <a:ext cx="5361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FLOW</a:t>
            </a:r>
            <a:r>
              <a:rPr spc="-325" dirty="0"/>
              <a:t> </a:t>
            </a:r>
            <a:r>
              <a:rPr spc="-190" dirty="0"/>
              <a:t>CHART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495288"/>
            <a:ext cx="7501127" cy="3523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78535"/>
          </a:xfrm>
          <a:custGeom>
            <a:avLst/>
            <a:gdLst/>
            <a:ahLst/>
            <a:cxnLst/>
            <a:rect l="l" t="t" r="r" b="b"/>
            <a:pathLst>
              <a:path w="18288000" h="978535">
                <a:moveTo>
                  <a:pt x="18288000" y="0"/>
                </a:moveTo>
                <a:lnTo>
                  <a:pt x="0" y="0"/>
                </a:lnTo>
                <a:lnTo>
                  <a:pt x="0" y="978280"/>
                </a:lnTo>
                <a:lnTo>
                  <a:pt x="18288000" y="97828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78408"/>
            <a:ext cx="18288000" cy="9308465"/>
            <a:chOff x="0" y="978408"/>
            <a:chExt cx="18288000" cy="9308465"/>
          </a:xfrm>
        </p:grpSpPr>
        <p:sp>
          <p:nvSpPr>
            <p:cNvPr id="4" name="object 4"/>
            <p:cNvSpPr/>
            <p:nvPr/>
          </p:nvSpPr>
          <p:spPr>
            <a:xfrm>
              <a:off x="0" y="2081781"/>
              <a:ext cx="18288000" cy="8205470"/>
            </a:xfrm>
            <a:custGeom>
              <a:avLst/>
              <a:gdLst/>
              <a:ahLst/>
              <a:cxnLst/>
              <a:rect l="l" t="t" r="r" b="b"/>
              <a:pathLst>
                <a:path w="18288000" h="8205470">
                  <a:moveTo>
                    <a:pt x="18288000" y="0"/>
                  </a:moveTo>
                  <a:lnTo>
                    <a:pt x="0" y="0"/>
                  </a:lnTo>
                  <a:lnTo>
                    <a:pt x="0" y="8204961"/>
                  </a:lnTo>
                  <a:lnTo>
                    <a:pt x="18288000" y="820496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90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8408"/>
              <a:ext cx="18288000" cy="1103630"/>
            </a:xfrm>
            <a:custGeom>
              <a:avLst/>
              <a:gdLst/>
              <a:ahLst/>
              <a:cxnLst/>
              <a:rect l="l" t="t" r="r" b="b"/>
              <a:pathLst>
                <a:path w="18288000" h="1103630">
                  <a:moveTo>
                    <a:pt x="18288000" y="0"/>
                  </a:moveTo>
                  <a:lnTo>
                    <a:pt x="0" y="0"/>
                  </a:lnTo>
                  <a:lnTo>
                    <a:pt x="0" y="1103122"/>
                  </a:lnTo>
                  <a:lnTo>
                    <a:pt x="18288000" y="1103122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41563" y="1029969"/>
            <a:ext cx="160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CODE: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2511551"/>
            <a:ext cx="15880080" cy="659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2609088"/>
            <a:ext cx="16355567" cy="5068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020823"/>
            <a:ext cx="13069823" cy="6982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801623"/>
            <a:ext cx="14599919" cy="8894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496823"/>
            <a:ext cx="15054071" cy="947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573</Words>
  <Application>Microsoft Office PowerPoint</Application>
  <PresentationFormat>Custom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Microsoft Sans Serif</vt:lpstr>
      <vt:lpstr>Times New Roman</vt:lpstr>
      <vt:lpstr>Verdana</vt:lpstr>
      <vt:lpstr>Office Theme</vt:lpstr>
      <vt:lpstr>DI  GI  TAL SI GNAL PROCESSI  NG</vt:lpstr>
      <vt:lpstr>OBJECTIVE</vt:lpstr>
      <vt:lpstr>SOFTWARE REQUIRED: MATLAB</vt:lpstr>
      <vt:lpstr>FLOW CHART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LABELLING:</vt:lpstr>
      <vt:lpstr>Final Output:</vt:lpstr>
      <vt:lpstr>Outcome and 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JUTURU</dc:creator>
  <cp:lastModifiedBy>VAMSHI JUTURU</cp:lastModifiedBy>
  <cp:revision>2</cp:revision>
  <dcterms:created xsi:type="dcterms:W3CDTF">2024-03-17T05:49:30Z</dcterms:created>
  <dcterms:modified xsi:type="dcterms:W3CDTF">2024-03-17T05:53:29Z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2024-03-17T00:00:00Z</vt:filetime>
  </property>
  <property fmtid="{D5CDD505-2E9C-101B-9397-08002B2CF9AE}" pid="5" name="MSIP_Label_defa4170-0d19-0005-0004-bc88714345d2_ActionId">
    <vt:lpwstr>00a5486e-48b2-41d5-80f5-ffa9cc681aa5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2024-02-07T06:04:36Z</vt:lpwstr>
  </property>
  <property fmtid="{D5CDD505-2E9C-101B-9397-08002B2CF9AE}" pid="11" name="MSIP_Label_defa4170-0d19-0005-0004-bc88714345d2_SiteId">
    <vt:lpwstr>dedbb2ac-845a-4eb5-98a4-0a706458a248</vt:lpwstr>
  </property>
  <property fmtid="{D5CDD505-2E9C-101B-9397-08002B2CF9AE}" pid="12" name="Producer">
    <vt:lpwstr>Microsoft® PowerPoint® for Microsoft 365</vt:lpwstr>
  </property>
</Properties>
</file>