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8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89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Zomato Market Expansion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Presented by: </a:t>
            </a:r>
            <a:r>
              <a:rPr lang="en-US" dirty="0"/>
              <a:t>vamshikrishna </a:t>
            </a:r>
            <a:r>
              <a:rPr lang="en-US" dirty="0" err="1"/>
              <a:t>kalluri</a:t>
            </a:r>
            <a:endParaRPr dirty="0"/>
          </a:p>
          <a:p>
            <a:pPr>
              <a:defRPr sz="1800"/>
            </a:pPr>
            <a:r>
              <a:rPr lang="en-US" dirty="0"/>
              <a:t>Batch: Ds July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Cuisine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Top-rated cuisines to focus on:</a:t>
            </a:r>
          </a:p>
          <a:p>
            <a:pPr>
              <a:defRPr sz="1800"/>
            </a:pPr>
            <a:r>
              <a:rPr dirty="0"/>
              <a:t>Italian, Cafe, Mediterranean, Modern Australian, Bar Food, Brazilian, Seafood, Desserts</a:t>
            </a:r>
          </a:p>
          <a:p>
            <a:pPr>
              <a:defRPr sz="1800"/>
            </a:pPr>
            <a:r>
              <a:rPr dirty="0"/>
              <a:t>These cuisines are correlated with higher ratings and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Focus on countries with &lt; 65 restaurants and average rating &lt; 4.</a:t>
            </a:r>
          </a:p>
          <a:p>
            <a:pPr>
              <a:defRPr sz="1800"/>
            </a:pPr>
            <a:r>
              <a:rPr dirty="0"/>
              <a:t>Helps Zomato dominate with limited competition.</a:t>
            </a:r>
          </a:p>
          <a:p>
            <a:pPr>
              <a:defRPr sz="1800"/>
            </a:pPr>
            <a:r>
              <a:rPr dirty="0"/>
              <a:t>Targets: Brazil, Sri Lanka, Singapore, Canada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Offer Online Delivery and Table Booking.</a:t>
            </a:r>
          </a:p>
          <a:p>
            <a:pPr>
              <a:defRPr sz="1800"/>
            </a:pPr>
            <a:r>
              <a:t>Both are positively correlated with higher ratings.</a:t>
            </a:r>
          </a:p>
          <a:p>
            <a:pPr>
              <a:defRPr sz="1800"/>
            </a:pPr>
            <a:r>
              <a:t>Improves customer convenience and reputation.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Converted cost to INR to analyze spending patterns.</a:t>
            </a:r>
          </a:p>
          <a:p>
            <a:pPr>
              <a:defRPr sz="1800"/>
            </a:pPr>
            <a:r>
              <a:t>Avg Cost (INR): Singapore – ₹1570, Brazil – ₹870, Canada – ₹690</a:t>
            </a:r>
          </a:p>
          <a:p>
            <a:pPr>
              <a:defRPr sz="1800"/>
            </a:pPr>
            <a:r>
              <a:t>Price offerings based on local affordability.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&amp;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Interactive Excel dashboard created with:</a:t>
            </a:r>
          </a:p>
          <a:p>
            <a:pPr>
              <a:defRPr sz="1800"/>
            </a:pPr>
            <a:r>
              <a:rPr dirty="0"/>
              <a:t>Year-wise &amp; Country-wise slicers</a:t>
            </a:r>
          </a:p>
          <a:p>
            <a:pPr>
              <a:defRPr sz="1800"/>
            </a:pPr>
            <a:r>
              <a:rPr dirty="0"/>
              <a:t>Charts for rating, cost, restaurant count, competitors</a:t>
            </a:r>
          </a:p>
          <a:p>
            <a:pPr>
              <a:defRPr sz="1800"/>
            </a:pPr>
            <a:r>
              <a:rPr dirty="0"/>
              <a:t>Conditional formatting for expansion opportunities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61A9-D0CE-6A12-F4E4-C67AA9F3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5559A-A575-DC08-B171-10D62527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8573"/>
            <a:ext cx="9144000" cy="6918162"/>
          </a:xfrm>
        </p:spPr>
      </p:pic>
    </p:spTree>
    <p:extLst>
      <p:ext uri="{BB962C8B-B14F-4D97-AF65-F5344CB8AC3E}">
        <p14:creationId xmlns:p14="http://schemas.microsoft.com/office/powerpoint/2010/main" val="136343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Zomato can expand into low-density countries with smart pricing and service models.</a:t>
            </a:r>
          </a:p>
          <a:p>
            <a:pPr>
              <a:defRPr sz="1800"/>
            </a:pPr>
            <a:r>
              <a:rPr dirty="0"/>
              <a:t>Cuisine selection and delivery/bookings influence ratings.</a:t>
            </a:r>
          </a:p>
          <a:p>
            <a:pPr>
              <a:defRPr sz="1800"/>
            </a:pPr>
            <a:r>
              <a:rPr dirty="0"/>
              <a:t>Dashboard supports dynamic decision-making.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Dataset: Zomato Restaurant Listings</a:t>
            </a:r>
          </a:p>
          <a:p>
            <a:pPr>
              <a:defRPr sz="1800"/>
            </a:pPr>
            <a:r>
              <a:rPr dirty="0"/>
              <a:t>Tools: Excel (Formulas, Pivot Tables, Dashboards)</a:t>
            </a:r>
          </a:p>
          <a:p>
            <a:pPr>
              <a:defRPr sz="1800"/>
            </a:pPr>
            <a:r>
              <a:rPr dirty="0"/>
              <a:t>Created by: </a:t>
            </a:r>
            <a:r>
              <a:rPr lang="en-US" dirty="0"/>
              <a:t>vamshikrishna </a:t>
            </a:r>
            <a:r>
              <a:rPr lang="en-US" dirty="0" err="1"/>
              <a:t>kalluri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Zomato plans to expand its international footprint by opening new restaurants.</a:t>
            </a:r>
          </a:p>
          <a:p>
            <a:pPr>
              <a:defRPr sz="1800"/>
            </a:pPr>
            <a:r>
              <a:rPr dirty="0"/>
              <a:t>This project analyzes restaurant data across 15 countries to guide market entry.</a:t>
            </a:r>
          </a:p>
          <a:p>
            <a:pPr>
              <a:defRPr sz="1800"/>
            </a:pPr>
            <a:r>
              <a:rPr dirty="0"/>
              <a:t>Objective: Identify low-competition markets and provide data-backed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Tables Used: 2 (Raw Data, Country Description)</a:t>
            </a:r>
          </a:p>
          <a:p>
            <a:pPr>
              <a:defRPr sz="1800"/>
            </a:pPr>
            <a:r>
              <a:t>Attributes: 27 in Raw Data, 2 in Country Description</a:t>
            </a:r>
          </a:p>
          <a:p>
            <a:pPr>
              <a:defRPr sz="1800"/>
            </a:pPr>
            <a:r>
              <a:t>Categorical Columns: 14</a:t>
            </a:r>
          </a:p>
          <a:p>
            <a:pPr>
              <a:defRPr sz="1800"/>
            </a:pPr>
            <a:r>
              <a:t>Data Cleaning: Removed inconsistencies, trimmed spaces, standardized names.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Tools: </a:t>
            </a:r>
            <a:r>
              <a:rPr lang="en-US" dirty="0"/>
              <a:t>Google Sheets</a:t>
            </a:r>
            <a:r>
              <a:rPr dirty="0"/>
              <a:t> (Pivot Tables, Formulas, Conditional Formatting)</a:t>
            </a:r>
          </a:p>
          <a:p>
            <a:pPr>
              <a:defRPr sz="1800"/>
            </a:pPr>
            <a:r>
              <a:rPr dirty="0"/>
              <a:t>Functions Used: VLOOKUP, COUNTIFS, IF, LEFT, FIND, ARRAYFORMULA</a:t>
            </a:r>
          </a:p>
          <a:p>
            <a:pPr>
              <a:defRPr sz="1800"/>
            </a:pPr>
            <a:r>
              <a:rPr dirty="0"/>
              <a:t>Steps: Data Cleaning → Feature Engineering → Visualization &amp;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Size by Country</a:t>
            </a:r>
            <a:r>
              <a:rPr lang="en-US" dirty="0"/>
              <a:t> &amp; Year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2168"/>
            <a:ext cx="8229600" cy="1563995"/>
          </a:xfrm>
        </p:spPr>
        <p:txBody>
          <a:bodyPr>
            <a:normAutofit fontScale="925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Created Pivot Tables for country-wise </a:t>
            </a:r>
            <a:r>
              <a:rPr lang="en-US" dirty="0"/>
              <a:t>and year-wise </a:t>
            </a:r>
            <a:r>
              <a:rPr dirty="0"/>
              <a:t>restaurant count.</a:t>
            </a:r>
          </a:p>
          <a:p>
            <a:pPr>
              <a:defRPr sz="1800"/>
            </a:pPr>
            <a:r>
              <a:rPr dirty="0"/>
              <a:t>India has the most restaurants; Brazil and Sri Lanka have fewer than 65.</a:t>
            </a:r>
          </a:p>
          <a:p>
            <a:pPr>
              <a:defRPr sz="1800"/>
            </a:pPr>
            <a:r>
              <a:rPr dirty="0"/>
              <a:t>Applied slicers for dynamic filtering.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5A1FC-7488-7295-272C-13EE774E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9" y="1417638"/>
            <a:ext cx="3026492" cy="30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48475C-2163-CFE8-43D8-BE58153B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17" y="1453380"/>
            <a:ext cx="33242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Affordability &amp; Online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Count of budget restaurants (Price Range 1, No Delivery, Cost ≤ ₹250): 1694</a:t>
            </a:r>
          </a:p>
          <a:p>
            <a:pPr>
              <a:defRPr sz="1800"/>
            </a:pPr>
            <a:r>
              <a:t>Average Rating (Price &lt; 4 &amp; Delivery = Yes): 3.27</a:t>
            </a:r>
          </a:p>
          <a:p>
            <a:pPr>
              <a:defRPr sz="1800"/>
            </a:pPr>
            <a:r>
              <a:t>Online services boost ratings and market penetration.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Impact on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9884"/>
            <a:ext cx="8229600" cy="2016279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Table Booking Avg Rating: 3.48 | Without: 2.8</a:t>
            </a:r>
            <a:r>
              <a:rPr lang="en-US" dirty="0"/>
              <a:t>0</a:t>
            </a:r>
            <a:endParaRPr dirty="0"/>
          </a:p>
          <a:p>
            <a:pPr>
              <a:defRPr sz="1800"/>
            </a:pPr>
            <a:r>
              <a:rPr dirty="0"/>
              <a:t>Online Delivery Avg Rating: 3.</a:t>
            </a:r>
            <a:r>
              <a:rPr lang="en-US" dirty="0"/>
              <a:t>2</a:t>
            </a:r>
            <a:r>
              <a:rPr dirty="0"/>
              <a:t>8 | Without: 2.75</a:t>
            </a:r>
          </a:p>
          <a:p>
            <a:pPr>
              <a:defRPr sz="1800"/>
            </a:pPr>
            <a:r>
              <a:rPr dirty="0"/>
              <a:t>Recommendation: Enable both for improved customer experience.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840696-95F9-0740-8D55-52D1A739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3" y="1417638"/>
            <a:ext cx="3652991" cy="25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37D1BD-1AB8-133C-CCC1-5C8A3C49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24" y="1417637"/>
            <a:ext cx="4064410" cy="25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909432" cy="583193"/>
          </a:xfrm>
        </p:spPr>
        <p:txBody>
          <a:bodyPr>
            <a:normAutofit fontScale="90000"/>
          </a:bodyPr>
          <a:lstStyle/>
          <a:p>
            <a:r>
              <a:rPr dirty="0"/>
              <a:t>Suggested Markets for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8877"/>
            <a:ext cx="8229600" cy="1957286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Countries with Rating &lt; 4 and Restaurant Count &lt; 65:</a:t>
            </a:r>
          </a:p>
          <a:p>
            <a:pPr>
              <a:defRPr sz="1800"/>
            </a:pPr>
            <a:r>
              <a:rPr dirty="0"/>
              <a:t>🇨🇦 Canada | 🇧🇷 Brazil | 🇱🇰 Sri Lanka | 🇸🇬 Singapore</a:t>
            </a:r>
          </a:p>
          <a:p>
            <a:pPr>
              <a:defRPr sz="1800"/>
            </a:pPr>
            <a:r>
              <a:rPr dirty="0"/>
              <a:t>Low saturation and fair quality offer early-mover advantage.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F7961-32D5-0A04-3BB3-EBC5F33C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24" y="1417638"/>
            <a:ext cx="4114220" cy="2540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8710"/>
            <a:ext cx="8229600" cy="194745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Filtered cities from selected countries based on same criteria</a:t>
            </a:r>
            <a:r>
              <a:rPr lang="en-US" dirty="0"/>
              <a:t> as above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🇨🇦 Toronto, Ottawa, Calgary | 🇧🇷 Brasília, Recife, Fortaleza</a:t>
            </a:r>
          </a:p>
          <a:p>
            <a:pPr>
              <a:defRPr sz="1800"/>
            </a:pPr>
            <a:r>
              <a:rPr dirty="0"/>
              <a:t>🇱🇰 Colombo, Kandy, Galle | 🇸🇬 Central, Bukit Timah, Jurong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EEF0-7FBD-5CC3-8FBC-1D75511B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50" y="1417638"/>
            <a:ext cx="2695951" cy="306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190</TotalTime>
  <Words>534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Zomato Market Expansion Analysis</vt:lpstr>
      <vt:lpstr>Introduction &amp; Objectives</vt:lpstr>
      <vt:lpstr>Data Overview</vt:lpstr>
      <vt:lpstr>Methodology</vt:lpstr>
      <vt:lpstr>Market Size by Country &amp; Year</vt:lpstr>
      <vt:lpstr>Affordability &amp; Online Delivery</vt:lpstr>
      <vt:lpstr>Service Impact on Ratings</vt:lpstr>
      <vt:lpstr>Suggested Markets for Expansion</vt:lpstr>
      <vt:lpstr>Recommended Cities</vt:lpstr>
      <vt:lpstr>Cuisine Preferences</vt:lpstr>
      <vt:lpstr>Strategic Recommendation 1</vt:lpstr>
      <vt:lpstr>Strategic Recommendation 2</vt:lpstr>
      <vt:lpstr>Strategic Recommendation 3</vt:lpstr>
      <vt:lpstr>Dashboard &amp; Visual Insights</vt:lpstr>
      <vt:lpstr>PowerPoint Presentation</vt:lpstr>
      <vt:lpstr>Conclusion</vt:lpstr>
      <vt:lpstr>References &amp; 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VAMSHIKRISHNA KALLURI</dc:creator>
  <cp:keywords/>
  <dc:description>generated using python-pptx</dc:description>
  <cp:lastModifiedBy>VAMSHIKRISHNA KALLURI</cp:lastModifiedBy>
  <cp:revision>2</cp:revision>
  <dcterms:created xsi:type="dcterms:W3CDTF">2013-01-27T09:14:16Z</dcterms:created>
  <dcterms:modified xsi:type="dcterms:W3CDTF">2025-07-20T09:12:06Z</dcterms:modified>
  <cp:category/>
</cp:coreProperties>
</file>