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5F4D3D-9C7F-4D88-BA14-6B8CA705A9FE}">
  <a:tblStyle styleId="{7E5F4D3D-9C7F-4D88-BA14-6B8CA705A9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regular.fntdata"/><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7cb6cd96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7cb6cd96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c5f83f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c5f83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7cb6cd9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7cb6cd9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7cb6cd96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c7cb6cd96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f2325cb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f2325cb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7c30f6ff0_6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7c30f6ff0_6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f2325cb4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f2325cb4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Slab"/>
              <a:buChar char="●"/>
            </a:pPr>
            <a:r>
              <a:rPr lang="en" sz="1000">
                <a:solidFill>
                  <a:schemeClr val="dk1"/>
                </a:solidFill>
                <a:highlight>
                  <a:srgbClr val="00517C"/>
                </a:highlight>
                <a:latin typeface="Roboto Slab"/>
                <a:ea typeface="Roboto Slab"/>
                <a:cs typeface="Roboto Slab"/>
                <a:sym typeface="Roboto Slab"/>
              </a:rPr>
              <a:t>Benefit is that encrypting DNS name resolution traffic helps to hide your online activities</a:t>
            </a:r>
            <a:endParaRPr sz="1000">
              <a:solidFill>
                <a:schemeClr val="dk1"/>
              </a:solidFill>
              <a:highlight>
                <a:srgbClr val="00517C"/>
              </a:highlight>
              <a:latin typeface="Roboto Slab"/>
              <a:ea typeface="Roboto Slab"/>
              <a:cs typeface="Roboto Slab"/>
              <a:sym typeface="Roboto Slab"/>
            </a:endParaRPr>
          </a:p>
          <a:p>
            <a:pPr indent="-292100" lvl="0" marL="457200" rtl="0" algn="l">
              <a:lnSpc>
                <a:spcPct val="115000"/>
              </a:lnSpc>
              <a:spcBef>
                <a:spcPts val="0"/>
              </a:spcBef>
              <a:spcAft>
                <a:spcPts val="0"/>
              </a:spcAft>
              <a:buClr>
                <a:schemeClr val="dk1"/>
              </a:buClr>
              <a:buSzPts val="1000"/>
              <a:buFont typeface="Roboto Slab"/>
              <a:buChar char="●"/>
            </a:pPr>
            <a:r>
              <a:rPr lang="en" sz="1000">
                <a:solidFill>
                  <a:schemeClr val="dk1"/>
                </a:solidFill>
                <a:highlight>
                  <a:srgbClr val="00517C"/>
                </a:highlight>
                <a:latin typeface="Roboto Slab"/>
                <a:ea typeface="Roboto Slab"/>
                <a:cs typeface="Roboto Slab"/>
                <a:sym typeface="Roboto Slab"/>
              </a:rPr>
              <a:t>DoH also helps to prevent DNS spoofing and man-in-the-middle</a:t>
            </a:r>
            <a:endParaRPr sz="1000">
              <a:solidFill>
                <a:schemeClr val="dk1"/>
              </a:solidFill>
              <a:highlight>
                <a:srgbClr val="00517C"/>
              </a:highlight>
              <a:latin typeface="Roboto Slab"/>
              <a:ea typeface="Roboto Slab"/>
              <a:cs typeface="Roboto Slab"/>
              <a:sym typeface="Roboto Slab"/>
            </a:endParaRPr>
          </a:p>
          <a:p>
            <a:pPr indent="-292100" lvl="0" marL="457200" rtl="0" algn="l">
              <a:lnSpc>
                <a:spcPct val="115000"/>
              </a:lnSpc>
              <a:spcBef>
                <a:spcPts val="0"/>
              </a:spcBef>
              <a:spcAft>
                <a:spcPts val="0"/>
              </a:spcAft>
              <a:buClr>
                <a:schemeClr val="dk1"/>
              </a:buClr>
              <a:buSzPts val="1000"/>
              <a:buFont typeface="Roboto Slab"/>
              <a:buChar char="●"/>
            </a:pPr>
            <a:r>
              <a:rPr lang="en" sz="1000">
                <a:solidFill>
                  <a:schemeClr val="dk1"/>
                </a:solidFill>
                <a:highlight>
                  <a:srgbClr val="00517C"/>
                </a:highlight>
                <a:latin typeface="Roboto Slab"/>
                <a:ea typeface="Roboto Slab"/>
                <a:cs typeface="Roboto Slab"/>
                <a:sym typeface="Roboto Slab"/>
              </a:rPr>
              <a:t>DOH is already supported natively in all most popular web browsers</a:t>
            </a:r>
            <a:endParaRPr sz="1000">
              <a:solidFill>
                <a:schemeClr val="dk1"/>
              </a:solidFill>
              <a:highlight>
                <a:srgbClr val="00517C"/>
              </a:highlight>
              <a:latin typeface="Roboto Slab"/>
              <a:ea typeface="Roboto Slab"/>
              <a:cs typeface="Roboto Slab"/>
              <a:sym typeface="Roboto Slab"/>
            </a:endParaRPr>
          </a:p>
          <a:p>
            <a:pPr indent="-292100" lvl="0" marL="457200" rtl="0" algn="l">
              <a:lnSpc>
                <a:spcPct val="138000"/>
              </a:lnSpc>
              <a:spcBef>
                <a:spcPts val="0"/>
              </a:spcBef>
              <a:spcAft>
                <a:spcPts val="0"/>
              </a:spcAft>
              <a:buClr>
                <a:schemeClr val="dk1"/>
              </a:buClr>
              <a:buSzPts val="1000"/>
              <a:buFont typeface="Roboto Slab"/>
              <a:buChar char="●"/>
            </a:pPr>
            <a:r>
              <a:rPr lang="en" sz="1000">
                <a:solidFill>
                  <a:schemeClr val="dk1"/>
                </a:solidFill>
                <a:latin typeface="Roboto Slab"/>
                <a:ea typeface="Roboto Slab"/>
                <a:cs typeface="Roboto Slab"/>
                <a:sym typeface="Roboto Slab"/>
              </a:rPr>
              <a:t>DNS traffic can identify many security threats that are observable in the network traffic</a:t>
            </a:r>
            <a:endParaRPr sz="1000">
              <a:solidFill>
                <a:schemeClr val="dk1"/>
              </a:solidFill>
              <a:latin typeface="Roboto Slab"/>
              <a:ea typeface="Roboto Slab"/>
              <a:cs typeface="Roboto Slab"/>
              <a:sym typeface="Roboto Slab"/>
            </a:endParaRPr>
          </a:p>
          <a:p>
            <a:pPr indent="-292100" lvl="0" marL="457200" rtl="0" algn="l">
              <a:lnSpc>
                <a:spcPct val="138000"/>
              </a:lnSpc>
              <a:spcBef>
                <a:spcPts val="0"/>
              </a:spcBef>
              <a:spcAft>
                <a:spcPts val="0"/>
              </a:spcAft>
              <a:buClr>
                <a:schemeClr val="dk1"/>
              </a:buClr>
              <a:buSzPts val="1000"/>
              <a:buFont typeface="Roboto Slab"/>
              <a:buChar char="●"/>
            </a:pPr>
            <a:r>
              <a:rPr lang="en" sz="1000">
                <a:solidFill>
                  <a:schemeClr val="dk1"/>
                </a:solidFill>
                <a:latin typeface="Roboto Slab"/>
                <a:ea typeface="Roboto Slab"/>
                <a:cs typeface="Roboto Slab"/>
                <a:sym typeface="Roboto Slab"/>
              </a:rPr>
              <a:t>Since the communication via DoH (DoT as well) is encrypted and visible only to the user and his DoH service provider, profiling is practically impossible</a:t>
            </a:r>
            <a:endParaRPr sz="1000">
              <a:solidFill>
                <a:schemeClr val="dk1"/>
              </a:solidFill>
              <a:latin typeface="Roboto Slab"/>
              <a:ea typeface="Roboto Slab"/>
              <a:cs typeface="Roboto Slab"/>
              <a:sym typeface="Roboto Slab"/>
            </a:endParaRPr>
          </a:p>
          <a:p>
            <a:pPr indent="-292100" lvl="0" marL="457200" rtl="0" algn="l">
              <a:lnSpc>
                <a:spcPct val="138000"/>
              </a:lnSpc>
              <a:spcBef>
                <a:spcPts val="0"/>
              </a:spcBef>
              <a:spcAft>
                <a:spcPts val="0"/>
              </a:spcAft>
              <a:buClr>
                <a:schemeClr val="dk1"/>
              </a:buClr>
              <a:buSzPts val="1000"/>
              <a:buFont typeface="Roboto Slab"/>
              <a:buChar char="●"/>
            </a:pPr>
            <a:r>
              <a:rPr lang="en" sz="1000">
                <a:solidFill>
                  <a:schemeClr val="dk1"/>
                </a:solidFill>
                <a:latin typeface="Roboto Slab"/>
                <a:ea typeface="Roboto Slab"/>
                <a:cs typeface="Roboto Slab"/>
                <a:sym typeface="Roboto Slab"/>
              </a:rPr>
              <a:t>DoH can also be problematic in the enterprise</a:t>
            </a:r>
            <a:endParaRPr sz="1000">
              <a:solidFill>
                <a:schemeClr val="dk1"/>
              </a:solidFill>
              <a:latin typeface="Roboto Slab"/>
              <a:ea typeface="Roboto Slab"/>
              <a:cs typeface="Roboto Slab"/>
              <a:sym typeface="Roboto Slab"/>
            </a:endParaRPr>
          </a:p>
          <a:p>
            <a:pPr indent="0" lvl="0" marL="457200" rtl="0" algn="l">
              <a:lnSpc>
                <a:spcPct val="138000"/>
              </a:lnSpc>
              <a:spcBef>
                <a:spcPts val="1200"/>
              </a:spcBef>
              <a:spcAft>
                <a:spcPts val="0"/>
              </a:spcAft>
              <a:buNone/>
            </a:pPr>
            <a:r>
              <a:rPr lang="en" sz="1000">
                <a:solidFill>
                  <a:schemeClr val="dk1"/>
                </a:solidFill>
                <a:latin typeface="Roboto Slab"/>
                <a:ea typeface="Roboto Slab"/>
                <a:cs typeface="Roboto Slab"/>
                <a:sym typeface="Roboto Slab"/>
              </a:rPr>
              <a:t>Finally, we studied whether ML algorithms can detect the identified DoH communications patterns. Our analysis is based on bidirectional IP Flows extended with per-packet information (PPI). Besides the traditional IP Flow information (such as IP addresses, ports, and the amount of transferred data), we also have lengths of individual packets and their timestamps. The PPI is general enough for creating discriminative features to classify DoH from regular traffic</a:t>
            </a:r>
            <a:endParaRPr sz="1000">
              <a:solidFill>
                <a:schemeClr val="dk1"/>
              </a:solidFill>
              <a:latin typeface="Roboto Slab"/>
              <a:ea typeface="Roboto Slab"/>
              <a:cs typeface="Roboto Slab"/>
              <a:sym typeface="Roboto Slab"/>
            </a:endParaRPr>
          </a:p>
          <a:p>
            <a:pPr indent="0" lvl="0" marL="0" rtl="0" algn="l">
              <a:spcBef>
                <a:spcPts val="1200"/>
              </a:spcBef>
              <a:spcAft>
                <a:spcPts val="0"/>
              </a:spcAft>
              <a:buNone/>
            </a:pPr>
            <a:r>
              <a:rPr lang="en" sz="1060">
                <a:solidFill>
                  <a:schemeClr val="lt1"/>
                </a:solidFill>
                <a:highlight>
                  <a:schemeClr val="dk1"/>
                </a:highlight>
                <a:latin typeface="Roboto Slab"/>
                <a:ea typeface="Roboto Slab"/>
                <a:cs typeface="Roboto Slab"/>
                <a:sym typeface="Roboto Slab"/>
              </a:rPr>
              <a:t>We consequently filtered the DoH packets by the IP address of the DoH resolver and analyzed them for the protocol implementations. Some of the DoH connections were also decrypted (using exported cryptographic keys) to understand the contents of each packet</a:t>
            </a:r>
            <a:endParaRPr sz="1060">
              <a:solidFill>
                <a:schemeClr val="lt1"/>
              </a:solidFill>
              <a:highlight>
                <a:schemeClr val="dk1"/>
              </a:highlight>
              <a:latin typeface="Roboto Slab"/>
              <a:ea typeface="Roboto Slab"/>
              <a:cs typeface="Roboto Slab"/>
              <a:sym typeface="Roboto Slab"/>
            </a:endParaRPr>
          </a:p>
          <a:p>
            <a:pPr indent="0" lvl="0" marL="0" rtl="0" algn="l">
              <a:spcBef>
                <a:spcPts val="0"/>
              </a:spcBef>
              <a:spcAft>
                <a:spcPts val="0"/>
              </a:spcAft>
              <a:buClr>
                <a:schemeClr val="dk1"/>
              </a:buClr>
              <a:buSzPts val="990"/>
              <a:buFont typeface="Arial"/>
              <a:buNone/>
            </a:pPr>
            <a:r>
              <a:rPr lang="en" sz="1060">
                <a:solidFill>
                  <a:schemeClr val="lt1"/>
                </a:solidFill>
                <a:highlight>
                  <a:schemeClr val="dk1"/>
                </a:highlight>
                <a:latin typeface="Roboto Slab"/>
                <a:ea typeface="Roboto Slab"/>
                <a:cs typeface="Roboto Slab"/>
                <a:sym typeface="Roboto Slab"/>
              </a:rPr>
              <a:t>This new feature also brings some threats because various security tools depend on readable information from DNS to identify, e.g., malware, botnet communication, and data exfiltration.</a:t>
            </a:r>
            <a:endParaRPr sz="1060">
              <a:solidFill>
                <a:schemeClr val="lt1"/>
              </a:solidFill>
              <a:highlight>
                <a:schemeClr val="dk1"/>
              </a:highlight>
              <a:latin typeface="Roboto Slab"/>
              <a:ea typeface="Roboto Slab"/>
              <a:cs typeface="Roboto Slab"/>
              <a:sym typeface="Roboto Slab"/>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f2325cb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f2325cb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 advantage - Learn suitable features automatically without mentioning it specifically</a:t>
            </a:r>
            <a:endParaRPr/>
          </a:p>
          <a:p>
            <a:pPr indent="0" lvl="0" marL="0" rtl="0" algn="l">
              <a:spcBef>
                <a:spcPts val="0"/>
              </a:spcBef>
              <a:spcAft>
                <a:spcPts val="0"/>
              </a:spcAft>
              <a:buNone/>
            </a:pPr>
            <a:r>
              <a:rPr lang="en"/>
              <a:t>Semi-supervised - Data is less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7cb6cd96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7cb6cd96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7cb6cd9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7cb6cd9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Machine learning - The use of data and algorithms to imitate the way that humans learn, gradually improving its accuracy</a:t>
            </a:r>
            <a:endParaRPr>
              <a:solidFill>
                <a:schemeClr val="dk1"/>
              </a:solidFill>
            </a:endParaRPr>
          </a:p>
          <a:p>
            <a:pPr indent="0" lvl="0" marL="0" rtl="0" algn="l">
              <a:spcBef>
                <a:spcPts val="0"/>
              </a:spcBef>
              <a:spcAft>
                <a:spcPts val="0"/>
              </a:spcAft>
              <a:buNone/>
            </a:pPr>
            <a:r>
              <a:rPr lang="en">
                <a:solidFill>
                  <a:schemeClr val="dk1"/>
                </a:solidFill>
              </a:rPr>
              <a:t>Deep learning - teaches computers to process data in a way that is inspired by the human brain</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7cb6cd9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7cb6cd9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combines supervised and unsupervised learning. The technique relies on using a small amount of labeled data and a large amount of unlabeled data to train systems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7cb6cd96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7cb6cd96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combines supervised and unsupervised learning. The technique relies on using a small amount of labeled data and a large amount of unlabeled data to train systems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7cb6cd96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7cb6cd96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7cb6cd9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7cb6cd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Detection of DNS over HTTPS using Semi-supervised Machine Learning</a:t>
            </a:r>
            <a:endParaRPr sz="2400"/>
          </a:p>
        </p:txBody>
      </p:sp>
      <p:sp>
        <p:nvSpPr>
          <p:cNvPr id="64" name="Google Shape;64;p13"/>
          <p:cNvSpPr txBox="1"/>
          <p:nvPr>
            <p:ph idx="1" type="subTitle"/>
          </p:nvPr>
        </p:nvSpPr>
        <p:spPr>
          <a:xfrm>
            <a:off x="1206150" y="3294875"/>
            <a:ext cx="67317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00FFFF"/>
                </a:solidFill>
              </a:rPr>
              <a:t>National Institute of Technology Karnataka</a:t>
            </a:r>
            <a:endParaRPr sz="2200">
              <a:solidFill>
                <a:srgbClr val="00FFFF"/>
              </a:solidFill>
            </a:endParaRPr>
          </a:p>
          <a:p>
            <a:pPr indent="0" lvl="0" marL="0" rtl="0" algn="ctr">
              <a:spcBef>
                <a:spcPts val="0"/>
              </a:spcBef>
              <a:spcAft>
                <a:spcPts val="0"/>
              </a:spcAft>
              <a:buNone/>
            </a:pPr>
            <a:r>
              <a:rPr lang="en" sz="2200">
                <a:solidFill>
                  <a:srgbClr val="00FFFF"/>
                </a:solidFill>
              </a:rPr>
              <a:t>Surathkal, Karnataka, India </a:t>
            </a:r>
            <a:r>
              <a:rPr lang="en" sz="2200">
                <a:solidFill>
                  <a:srgbClr val="00FFFF"/>
                </a:solidFill>
              </a:rPr>
              <a:t>575025</a:t>
            </a:r>
            <a:endParaRPr sz="2200">
              <a:solidFill>
                <a:srgbClr val="00FFFF"/>
              </a:solidFill>
            </a:endParaRPr>
          </a:p>
        </p:txBody>
      </p:sp>
      <p:pic>
        <p:nvPicPr>
          <p:cNvPr id="65" name="Google Shape;65;p13"/>
          <p:cNvPicPr preferRelativeResize="0"/>
          <p:nvPr/>
        </p:nvPicPr>
        <p:blipFill>
          <a:blip r:embed="rId3">
            <a:alphaModFix/>
          </a:blip>
          <a:stretch>
            <a:fillRect/>
          </a:stretch>
        </p:blipFill>
        <p:spPr>
          <a:xfrm>
            <a:off x="7320800" y="0"/>
            <a:ext cx="1823200" cy="1591775"/>
          </a:xfrm>
          <a:prstGeom prst="rect">
            <a:avLst/>
          </a:prstGeom>
          <a:noFill/>
          <a:ln>
            <a:noFill/>
          </a:ln>
        </p:spPr>
      </p:pic>
      <p:sp>
        <p:nvSpPr>
          <p:cNvPr id="66" name="Google Shape;66;p13"/>
          <p:cNvSpPr txBox="1"/>
          <p:nvPr>
            <p:ph idx="1" type="subTitle"/>
          </p:nvPr>
        </p:nvSpPr>
        <p:spPr>
          <a:xfrm>
            <a:off x="-200" y="4339600"/>
            <a:ext cx="91440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VamshiKrishna M</a:t>
            </a:r>
            <a:endParaRPr sz="1400"/>
          </a:p>
          <a:p>
            <a:pPr indent="0" lvl="0" marL="0" rtl="0" algn="l">
              <a:spcBef>
                <a:spcPts val="0"/>
              </a:spcBef>
              <a:spcAft>
                <a:spcPts val="0"/>
              </a:spcAft>
              <a:buNone/>
            </a:pPr>
            <a:r>
              <a:rPr lang="en" sz="1400"/>
              <a:t>Jithendra Sri SivaKesava Siddartha Puppala</a:t>
            </a:r>
            <a:endParaRPr sz="1400"/>
          </a:p>
          <a:p>
            <a:pPr indent="0" lvl="0" marL="0" rtl="0" algn="l">
              <a:spcBef>
                <a:spcPts val="0"/>
              </a:spcBef>
              <a:spcAft>
                <a:spcPts val="0"/>
              </a:spcAft>
              <a:buNone/>
            </a:pPr>
            <a:r>
              <a:rPr lang="en" sz="1400"/>
              <a:t>Sai Deepak G</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33" name="Google Shape;133;p22"/>
          <p:cNvSpPr txBox="1"/>
          <p:nvPr>
            <p:ph type="title"/>
          </p:nvPr>
        </p:nvSpPr>
        <p:spPr>
          <a:xfrm>
            <a:off x="387900" y="1264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3</a:t>
            </a:r>
            <a:r>
              <a:rPr lang="en" sz="2400"/>
              <a:t>. Semi supervised training</a:t>
            </a:r>
            <a:endParaRPr sz="2400"/>
          </a:p>
        </p:txBody>
      </p:sp>
      <p:sp>
        <p:nvSpPr>
          <p:cNvPr id="134" name="Google Shape;134;p22"/>
          <p:cNvSpPr txBox="1"/>
          <p:nvPr>
            <p:ph idx="1" type="body"/>
          </p:nvPr>
        </p:nvSpPr>
        <p:spPr>
          <a:xfrm>
            <a:off x="387900" y="2071325"/>
            <a:ext cx="6729600" cy="24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FFFFF"/>
              </a:buClr>
              <a:buSzPts val="1800"/>
              <a:buAutoNum type="arabicPeriod"/>
            </a:pPr>
            <a:r>
              <a:rPr lang="en">
                <a:solidFill>
                  <a:srgbClr val="FFFFFF"/>
                </a:solidFill>
              </a:rPr>
              <a:t>Supervised model</a:t>
            </a:r>
            <a:endParaRPr/>
          </a:p>
          <a:p>
            <a:pPr indent="-317500" lvl="1" marL="914400" rtl="0" algn="l">
              <a:spcBef>
                <a:spcPts val="0"/>
              </a:spcBef>
              <a:spcAft>
                <a:spcPts val="0"/>
              </a:spcAft>
              <a:buSzPts val="1400"/>
              <a:buAutoNum type="alphaLcPeriod"/>
            </a:pPr>
            <a:r>
              <a:rPr lang="en"/>
              <a:t>Train using labeled data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Unsupervised model with pseudo labels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Train using unlabeled data</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Link labels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Link the labels with pseudo labels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Final supervised model</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Combine newly labeled and previously labeled data</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Train a supervised model on it</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1000"/>
                                        <p:tgtEl>
                                          <p:spTgt spid="1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1000"/>
                                        <p:tgtEl>
                                          <p:spTgt spid="1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animEffect filter="fade" transition="in">
                                      <p:cBhvr>
                                        <p:cTn dur="1000"/>
                                        <p:tgtEl>
                                          <p:spTgt spid="13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140" name="Google Shape;140;p23"/>
          <p:cNvGraphicFramePr/>
          <p:nvPr/>
        </p:nvGraphicFramePr>
        <p:xfrm>
          <a:off x="1489600" y="1189675"/>
          <a:ext cx="3000000" cy="3000000"/>
        </p:xfrm>
        <a:graphic>
          <a:graphicData uri="http://schemas.openxmlformats.org/drawingml/2006/table">
            <a:tbl>
              <a:tblPr>
                <a:noFill/>
                <a:tableStyleId>{7E5F4D3D-9C7F-4D88-BA14-6B8CA705A9FE}</a:tableStyleId>
              </a:tblPr>
              <a:tblGrid>
                <a:gridCol w="2719575"/>
                <a:gridCol w="1963250"/>
                <a:gridCol w="1745325"/>
              </a:tblGrid>
              <a:tr h="346550">
                <a:tc>
                  <a:txBody>
                    <a:bodyPr/>
                    <a:lstStyle/>
                    <a:p>
                      <a:pPr indent="0" lvl="0" marL="457200" rtl="0" algn="l">
                        <a:lnSpc>
                          <a:spcPct val="115000"/>
                        </a:lnSpc>
                        <a:spcBef>
                          <a:spcPts val="0"/>
                        </a:spcBef>
                        <a:spcAft>
                          <a:spcPts val="1200"/>
                        </a:spcAft>
                        <a:buNone/>
                      </a:pPr>
                      <a:r>
                        <a:rPr b="1" lang="en" sz="1500">
                          <a:solidFill>
                            <a:schemeClr val="dk1"/>
                          </a:solidFill>
                          <a:latin typeface="Roboto"/>
                          <a:ea typeface="Roboto"/>
                          <a:cs typeface="Roboto"/>
                          <a:sym typeface="Roboto"/>
                        </a:rPr>
                        <a:t>Model</a:t>
                      </a:r>
                      <a:endParaRPr b="1" sz="1500"/>
                    </a:p>
                  </a:txBody>
                  <a:tcPr marT="91425" marB="91425" marR="91425" marL="91425"/>
                </a:tc>
                <a:tc>
                  <a:txBody>
                    <a:bodyPr/>
                    <a:lstStyle/>
                    <a:p>
                      <a:pPr indent="0" lvl="0" marL="457200" rtl="0" algn="l">
                        <a:lnSpc>
                          <a:spcPct val="115000"/>
                        </a:lnSpc>
                        <a:spcBef>
                          <a:spcPts val="0"/>
                        </a:spcBef>
                        <a:spcAft>
                          <a:spcPts val="1200"/>
                        </a:spcAft>
                        <a:buNone/>
                      </a:pPr>
                      <a:r>
                        <a:rPr b="1" lang="en" sz="1500">
                          <a:solidFill>
                            <a:schemeClr val="dk1"/>
                          </a:solidFill>
                          <a:latin typeface="Roboto"/>
                          <a:ea typeface="Roboto"/>
                          <a:cs typeface="Roboto"/>
                          <a:sym typeface="Roboto"/>
                        </a:rPr>
                        <a:t>Test Accuracy</a:t>
                      </a:r>
                      <a:endParaRPr b="1" sz="1500"/>
                    </a:p>
                  </a:txBody>
                  <a:tcPr marT="91425" marB="91425" marR="91425" marL="91425"/>
                </a:tc>
                <a:tc>
                  <a:txBody>
                    <a:bodyPr/>
                    <a:lstStyle/>
                    <a:p>
                      <a:pPr indent="0" lvl="0" marL="457200" rtl="0" algn="l">
                        <a:lnSpc>
                          <a:spcPct val="115000"/>
                        </a:lnSpc>
                        <a:spcBef>
                          <a:spcPts val="0"/>
                        </a:spcBef>
                        <a:spcAft>
                          <a:spcPts val="1200"/>
                        </a:spcAft>
                        <a:buNone/>
                      </a:pPr>
                      <a:r>
                        <a:rPr b="1" lang="en" sz="1500">
                          <a:solidFill>
                            <a:schemeClr val="dk1"/>
                          </a:solidFill>
                          <a:latin typeface="Roboto"/>
                          <a:ea typeface="Roboto"/>
                          <a:cs typeface="Roboto"/>
                          <a:sym typeface="Roboto"/>
                        </a:rPr>
                        <a:t>Tim</a:t>
                      </a:r>
                      <a:r>
                        <a:rPr b="1" lang="en" sz="1500">
                          <a:solidFill>
                            <a:schemeClr val="dk1"/>
                          </a:solidFill>
                          <a:latin typeface="Roboto"/>
                          <a:ea typeface="Roboto"/>
                          <a:cs typeface="Roboto"/>
                          <a:sym typeface="Roboto"/>
                        </a:rPr>
                        <a:t>e</a:t>
                      </a:r>
                      <a:endParaRPr b="1" sz="15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Logistic Regression</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97.25956%</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&lt; 1min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SGDClassifier</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97.25956%</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&lt; 1min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KNN</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99.69056%</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 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Linear SVM</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99.75121%</a:t>
                      </a:r>
                      <a:endParaRPr sz="1200">
                        <a:solidFill>
                          <a:schemeClr val="dk1"/>
                        </a:solidFill>
                        <a:latin typeface="Roboto"/>
                        <a:ea typeface="Roboto"/>
                        <a:cs typeface="Roboto"/>
                        <a:sym typeface="Roboto"/>
                      </a:endParaRPr>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2 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SVM</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99.75121%</a:t>
                      </a:r>
                      <a:endParaRPr sz="1200">
                        <a:solidFill>
                          <a:schemeClr val="dk1"/>
                        </a:solidFill>
                        <a:latin typeface="Roboto"/>
                        <a:ea typeface="Roboto"/>
                        <a:cs typeface="Roboto"/>
                        <a:sym typeface="Roboto"/>
                      </a:endParaRPr>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22 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MLPClassifier</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99.92945%</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3</a:t>
                      </a:r>
                      <a:r>
                        <a:rPr lang="en" sz="1200">
                          <a:solidFill>
                            <a:schemeClr val="dk1"/>
                          </a:solidFill>
                          <a:latin typeface="Roboto"/>
                          <a:ea typeface="Roboto"/>
                          <a:cs typeface="Roboto"/>
                          <a:sym typeface="Roboto"/>
                        </a:rPr>
                        <a:t> 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GradientBoostingClassifier</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96.01931%</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&lt; 1min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RandomForestClassifier</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99.99257%</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2 min</a:t>
                      </a:r>
                      <a:endParaRPr sz="1200">
                        <a:solidFill>
                          <a:schemeClr val="dk1"/>
                        </a:solidFill>
                        <a:latin typeface="Roboto"/>
                        <a:ea typeface="Roboto"/>
                        <a:cs typeface="Roboto"/>
                        <a:sym typeface="Roboto"/>
                      </a:endParaRPr>
                    </a:p>
                  </a:txBody>
                  <a:tcPr marT="91425" marB="91425" marR="91425" marL="91425"/>
                </a:tc>
              </a:tr>
              <a:tr h="346550">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Decision Tree Classifier</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99.95049%</a:t>
                      </a:r>
                      <a:endParaRPr sz="1200"/>
                    </a:p>
                  </a:txBody>
                  <a:tcPr marT="91425" marB="91425" marR="91425" marL="91425"/>
                </a:tc>
                <a:tc>
                  <a:txBody>
                    <a:bodyPr/>
                    <a:lstStyle/>
                    <a:p>
                      <a:pPr indent="0" lvl="0" marL="457200" rtl="0" algn="l">
                        <a:lnSpc>
                          <a:spcPct val="115000"/>
                        </a:lnSpc>
                        <a:spcBef>
                          <a:spcPts val="0"/>
                        </a:spcBef>
                        <a:spcAft>
                          <a:spcPts val="1200"/>
                        </a:spcAft>
                        <a:buNone/>
                      </a:pPr>
                      <a:r>
                        <a:rPr lang="en" sz="1200">
                          <a:solidFill>
                            <a:schemeClr val="dk1"/>
                          </a:solidFill>
                          <a:latin typeface="Roboto"/>
                          <a:ea typeface="Roboto"/>
                          <a:cs typeface="Roboto"/>
                          <a:sym typeface="Roboto"/>
                        </a:rPr>
                        <a:t>&lt; 1min</a:t>
                      </a:r>
                      <a:endParaRPr sz="12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387900" y="2071325"/>
            <a:ext cx="8368200" cy="24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This work is focused on detection of DoH using Semi-Supervised learning techniques</a:t>
            </a:r>
            <a:endParaRPr/>
          </a:p>
          <a:p>
            <a:pPr indent="-342900" lvl="0" marL="457200" rtl="0" algn="l">
              <a:spcBef>
                <a:spcPts val="0"/>
              </a:spcBef>
              <a:spcAft>
                <a:spcPts val="0"/>
              </a:spcAft>
              <a:buSzPts val="1800"/>
              <a:buAutoNum type="arabicPeriod"/>
            </a:pPr>
            <a:r>
              <a:rPr lang="en"/>
              <a:t>It has been extended to detection of malicious DNS in DoH</a:t>
            </a:r>
            <a:endParaRPr/>
          </a:p>
          <a:p>
            <a:pPr indent="0" lvl="0" marL="0" rtl="0" algn="l">
              <a:spcBef>
                <a:spcPts val="1200"/>
              </a:spcBef>
              <a:spcAft>
                <a:spcPts val="1200"/>
              </a:spcAft>
              <a:buNone/>
            </a:pPr>
            <a:r>
              <a:t/>
            </a:r>
            <a:endParaRPr/>
          </a:p>
        </p:txBody>
      </p:sp>
      <p:sp>
        <p:nvSpPr>
          <p:cNvPr id="146" name="Google Shape;14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Scope of Our Work Till Now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387900" y="2071325"/>
            <a:ext cx="8368200" cy="24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Terminologies</a:t>
            </a:r>
            <a:r>
              <a:rPr lang="en"/>
              <a:t> - DNS, DoH, ML, Semi-supervised </a:t>
            </a:r>
            <a:endParaRPr/>
          </a:p>
          <a:p>
            <a:pPr indent="-342900" lvl="0" marL="457200" rtl="0" algn="l">
              <a:spcBef>
                <a:spcPts val="0"/>
              </a:spcBef>
              <a:spcAft>
                <a:spcPts val="0"/>
              </a:spcAft>
              <a:buSzPts val="1800"/>
              <a:buAutoNum type="arabicPeriod"/>
            </a:pPr>
            <a:r>
              <a:rPr lang="en"/>
              <a:t>DNS over HTTPS</a:t>
            </a:r>
            <a:endParaRPr/>
          </a:p>
          <a:p>
            <a:pPr indent="-342900" lvl="0" marL="457200" rtl="0" algn="l">
              <a:spcBef>
                <a:spcPts val="0"/>
              </a:spcBef>
              <a:spcAft>
                <a:spcPts val="0"/>
              </a:spcAft>
              <a:buSzPts val="1800"/>
              <a:buAutoNum type="arabicPeriod"/>
            </a:pPr>
            <a:r>
              <a:rPr lang="en"/>
              <a:t>Data collection</a:t>
            </a:r>
            <a:endParaRPr/>
          </a:p>
          <a:p>
            <a:pPr indent="-342900" lvl="0" marL="457200" rtl="0" algn="l">
              <a:spcBef>
                <a:spcPts val="0"/>
              </a:spcBef>
              <a:spcAft>
                <a:spcPts val="0"/>
              </a:spcAft>
              <a:buSzPts val="1800"/>
              <a:buAutoNum type="arabicPeriod"/>
            </a:pPr>
            <a:r>
              <a:rPr lang="en"/>
              <a:t>Data preprocessing</a:t>
            </a:r>
            <a:endParaRPr/>
          </a:p>
          <a:p>
            <a:pPr indent="-342900" lvl="0" marL="457200" rtl="0" algn="l">
              <a:spcBef>
                <a:spcPts val="0"/>
              </a:spcBef>
              <a:spcAft>
                <a:spcPts val="0"/>
              </a:spcAft>
              <a:buSzPts val="1800"/>
              <a:buAutoNum type="arabicPeriod"/>
            </a:pPr>
            <a:r>
              <a:rPr lang="en"/>
              <a:t>Methodology </a:t>
            </a:r>
            <a:endParaRPr/>
          </a:p>
          <a:p>
            <a:pPr indent="0" lvl="0" marL="0" rtl="0" algn="l">
              <a:spcBef>
                <a:spcPts val="1200"/>
              </a:spcBef>
              <a:spcAft>
                <a:spcPts val="1200"/>
              </a:spcAft>
              <a:buNone/>
            </a:pPr>
            <a:r>
              <a:t/>
            </a:r>
            <a:endParaRPr/>
          </a:p>
        </p:txBody>
      </p:sp>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87900" y="2076750"/>
            <a:ext cx="8368200" cy="99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Q &amp; A</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87900" y="2076750"/>
            <a:ext cx="8368200" cy="99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87900" y="2071325"/>
            <a:ext cx="8368200" cy="24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highlight>
                  <a:schemeClr val="lt1"/>
                </a:highlight>
              </a:rPr>
              <a:t>E</a:t>
            </a:r>
            <a:r>
              <a:rPr lang="en">
                <a:highlight>
                  <a:schemeClr val="lt1"/>
                </a:highlight>
              </a:rPr>
              <a:t>ncryption - Advantage</a:t>
            </a:r>
            <a:endParaRPr>
              <a:highlight>
                <a:schemeClr val="lt1"/>
              </a:highlight>
            </a:endParaRPr>
          </a:p>
          <a:p>
            <a:pPr indent="-342900" lvl="0" marL="457200" rtl="0" algn="l">
              <a:spcBef>
                <a:spcPts val="0"/>
              </a:spcBef>
              <a:spcAft>
                <a:spcPts val="0"/>
              </a:spcAft>
              <a:buSzPts val="1800"/>
              <a:buAutoNum type="arabicPeriod"/>
            </a:pPr>
            <a:r>
              <a:rPr lang="en">
                <a:highlight>
                  <a:schemeClr val="lt1"/>
                </a:highlight>
              </a:rPr>
              <a:t>Prone to malicious attacks - Disadvantage</a:t>
            </a:r>
            <a:endParaRPr>
              <a:highlight>
                <a:schemeClr val="lt1"/>
              </a:highlight>
            </a:endParaRPr>
          </a:p>
          <a:p>
            <a:pPr indent="-342900" lvl="0" marL="457200" rtl="0" algn="l">
              <a:spcBef>
                <a:spcPts val="0"/>
              </a:spcBef>
              <a:spcAft>
                <a:spcPts val="0"/>
              </a:spcAft>
              <a:buSzPts val="1800"/>
              <a:buAutoNum type="arabicPeriod"/>
            </a:pPr>
            <a:r>
              <a:rPr lang="en">
                <a:highlight>
                  <a:schemeClr val="lt1"/>
                </a:highlight>
              </a:rPr>
              <a:t>Why machine learning?</a:t>
            </a:r>
            <a:endParaRPr>
              <a:highlight>
                <a:schemeClr val="lt1"/>
              </a:highlight>
            </a:endParaRPr>
          </a:p>
          <a:p>
            <a:pPr indent="-342900" lvl="0" marL="457200" rtl="0" algn="l">
              <a:spcBef>
                <a:spcPts val="0"/>
              </a:spcBef>
              <a:spcAft>
                <a:spcPts val="0"/>
              </a:spcAft>
              <a:buSzPts val="1800"/>
              <a:buAutoNum type="arabicPeriod"/>
            </a:pPr>
            <a:r>
              <a:rPr lang="en">
                <a:highlight>
                  <a:schemeClr val="lt1"/>
                </a:highlight>
              </a:rPr>
              <a:t>Why semi supervised learning?</a:t>
            </a:r>
            <a:endParaRPr/>
          </a:p>
        </p:txBody>
      </p:sp>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3" name="Google Shape;73;p14"/>
          <p:cNvSpPr txBox="1"/>
          <p:nvPr>
            <p:ph type="title"/>
          </p:nvPr>
        </p:nvSpPr>
        <p:spPr>
          <a:xfrm>
            <a:off x="387900" y="1264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Detection of DoH using Semi supervised learning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1000"/>
                                        <p:tgtEl>
                                          <p:spTgt spid="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Words</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DNS (Domain Name System)</a:t>
            </a:r>
            <a:endParaRPr/>
          </a:p>
          <a:p>
            <a:pPr indent="-342900" lvl="0" marL="457200" rtl="0" algn="l">
              <a:spcBef>
                <a:spcPts val="0"/>
              </a:spcBef>
              <a:spcAft>
                <a:spcPts val="0"/>
              </a:spcAft>
              <a:buSzPts val="1800"/>
              <a:buAutoNum type="arabicPeriod"/>
            </a:pPr>
            <a:r>
              <a:rPr lang="en"/>
              <a:t>DoH (DNS over HTTPS)</a:t>
            </a:r>
            <a:endParaRPr/>
          </a:p>
          <a:p>
            <a:pPr indent="-342900" lvl="0" marL="457200" rtl="0" algn="l">
              <a:spcBef>
                <a:spcPts val="0"/>
              </a:spcBef>
              <a:spcAft>
                <a:spcPts val="0"/>
              </a:spcAft>
              <a:buSzPts val="1800"/>
              <a:buAutoNum type="arabicPeriod"/>
            </a:pPr>
            <a:r>
              <a:rPr lang="en"/>
              <a:t>Machine Learning</a:t>
            </a:r>
            <a:endParaRPr/>
          </a:p>
          <a:p>
            <a:pPr indent="-342900" lvl="0" marL="457200" rtl="0" algn="l">
              <a:spcBef>
                <a:spcPts val="0"/>
              </a:spcBef>
              <a:spcAft>
                <a:spcPts val="0"/>
              </a:spcAft>
              <a:buSzPts val="1800"/>
              <a:buAutoNum type="arabicPeriod"/>
            </a:pPr>
            <a:r>
              <a:rPr lang="en"/>
              <a:t>Semi-Supervised Learning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85" name="Google Shape;85;p16"/>
          <p:cNvSpPr txBox="1"/>
          <p:nvPr>
            <p:ph idx="1" type="body"/>
          </p:nvPr>
        </p:nvSpPr>
        <p:spPr>
          <a:xfrm>
            <a:off x="387900" y="1319525"/>
            <a:ext cx="4923900" cy="32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DNS - Domain Name System</a:t>
            </a:r>
            <a:endParaRPr sz="2000"/>
          </a:p>
          <a:p>
            <a:pPr indent="0" lvl="0" marL="914400" rtl="0" algn="l">
              <a:spcBef>
                <a:spcPts val="1200"/>
              </a:spcBef>
              <a:spcAft>
                <a:spcPts val="0"/>
              </a:spcAft>
              <a:buNone/>
            </a:pPr>
            <a:r>
              <a:rPr lang="en" sz="2000"/>
              <a:t>-</a:t>
            </a:r>
            <a:r>
              <a:rPr lang="en" sz="1600"/>
              <a:t> </a:t>
            </a:r>
            <a:r>
              <a:rPr lang="en" sz="1400"/>
              <a:t> DNS server converts a hostname into an numerical address.</a:t>
            </a:r>
            <a:endParaRPr sz="1900"/>
          </a:p>
          <a:p>
            <a:pPr indent="0" lvl="0" marL="0" rtl="0" algn="l">
              <a:spcBef>
                <a:spcPts val="1200"/>
              </a:spcBef>
              <a:spcAft>
                <a:spcPts val="0"/>
              </a:spcAft>
              <a:buNone/>
            </a:pPr>
            <a:r>
              <a:rPr lang="en"/>
              <a:t>DoH - DNS over HTTPS</a:t>
            </a:r>
            <a:endParaRPr sz="2000"/>
          </a:p>
          <a:p>
            <a:pPr indent="0" lvl="0" marL="914400" rtl="0" algn="l">
              <a:spcBef>
                <a:spcPts val="1200"/>
              </a:spcBef>
              <a:spcAft>
                <a:spcPts val="1200"/>
              </a:spcAft>
              <a:buNone/>
            </a:pPr>
            <a:r>
              <a:rPr lang="en" sz="2000"/>
              <a:t>-</a:t>
            </a:r>
            <a:r>
              <a:rPr lang="en" sz="1400"/>
              <a:t> DOH encrypts DNS traffic by passing queries through a HTTPS encrypted session</a:t>
            </a:r>
            <a:endParaRPr sz="1400"/>
          </a:p>
        </p:txBody>
      </p:sp>
      <p:pic>
        <p:nvPicPr>
          <p:cNvPr id="86" name="Google Shape;86;p16"/>
          <p:cNvPicPr preferRelativeResize="0"/>
          <p:nvPr/>
        </p:nvPicPr>
        <p:blipFill>
          <a:blip r:embed="rId3">
            <a:alphaModFix/>
          </a:blip>
          <a:stretch>
            <a:fillRect/>
          </a:stretch>
        </p:blipFill>
        <p:spPr>
          <a:xfrm>
            <a:off x="5423800" y="0"/>
            <a:ext cx="3527401" cy="2167800"/>
          </a:xfrm>
          <a:prstGeom prst="rect">
            <a:avLst/>
          </a:prstGeom>
          <a:noFill/>
          <a:ln>
            <a:noFill/>
          </a:ln>
        </p:spPr>
      </p:pic>
      <p:pic>
        <p:nvPicPr>
          <p:cNvPr id="87" name="Google Shape;87;p16"/>
          <p:cNvPicPr preferRelativeResize="0"/>
          <p:nvPr/>
        </p:nvPicPr>
        <p:blipFill>
          <a:blip r:embed="rId4">
            <a:alphaModFix/>
          </a:blip>
          <a:stretch>
            <a:fillRect/>
          </a:stretch>
        </p:blipFill>
        <p:spPr>
          <a:xfrm>
            <a:off x="5423800" y="2641975"/>
            <a:ext cx="3527400" cy="25015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93" name="Google Shape;93;p17"/>
          <p:cNvSpPr txBox="1"/>
          <p:nvPr>
            <p:ph idx="1" type="body"/>
          </p:nvPr>
        </p:nvSpPr>
        <p:spPr>
          <a:xfrm>
            <a:off x="387900" y="1319525"/>
            <a:ext cx="4681500" cy="32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Machine Learning</a:t>
            </a:r>
            <a:endParaRPr sz="2000"/>
          </a:p>
          <a:p>
            <a:pPr indent="0" lvl="0" marL="914400" rtl="0" algn="l">
              <a:spcBef>
                <a:spcPts val="1200"/>
              </a:spcBef>
              <a:spcAft>
                <a:spcPts val="0"/>
              </a:spcAft>
              <a:buNone/>
            </a:pPr>
            <a:r>
              <a:rPr lang="en" sz="2000"/>
              <a:t>-</a:t>
            </a:r>
            <a:r>
              <a:rPr lang="en" sz="1600"/>
              <a:t> </a:t>
            </a:r>
            <a:r>
              <a:rPr lang="en" sz="1400"/>
              <a:t>The use of data and algorithms to imitate human learning</a:t>
            </a:r>
            <a:endParaRPr sz="1400"/>
          </a:p>
          <a:p>
            <a:pPr indent="0" lvl="0" marL="0" rtl="0" algn="l">
              <a:spcBef>
                <a:spcPts val="1200"/>
              </a:spcBef>
              <a:spcAft>
                <a:spcPts val="0"/>
              </a:spcAft>
              <a:buNone/>
            </a:pPr>
            <a:r>
              <a:rPr lang="en" sz="2000"/>
              <a:t>Deep Learning</a:t>
            </a:r>
            <a:endParaRPr sz="2000"/>
          </a:p>
          <a:p>
            <a:pPr indent="0" lvl="0" marL="914400" rtl="0" algn="l">
              <a:spcBef>
                <a:spcPts val="1200"/>
              </a:spcBef>
              <a:spcAft>
                <a:spcPts val="1200"/>
              </a:spcAft>
              <a:buNone/>
            </a:pPr>
            <a:r>
              <a:rPr lang="en" sz="2000"/>
              <a:t>-</a:t>
            </a:r>
            <a:r>
              <a:rPr lang="en" sz="1600"/>
              <a:t> </a:t>
            </a:r>
            <a:r>
              <a:rPr lang="en" sz="1400"/>
              <a:t>The processing of data in way inspired by human brain to achieve AI</a:t>
            </a:r>
            <a:endParaRPr/>
          </a:p>
        </p:txBody>
      </p:sp>
      <p:pic>
        <p:nvPicPr>
          <p:cNvPr id="94" name="Google Shape;94;p17"/>
          <p:cNvPicPr preferRelativeResize="0"/>
          <p:nvPr/>
        </p:nvPicPr>
        <p:blipFill>
          <a:blip r:embed="rId3">
            <a:alphaModFix/>
          </a:blip>
          <a:stretch>
            <a:fillRect/>
          </a:stretch>
        </p:blipFill>
        <p:spPr>
          <a:xfrm>
            <a:off x="5127550" y="5"/>
            <a:ext cx="3769801" cy="2319386"/>
          </a:xfrm>
          <a:prstGeom prst="rect">
            <a:avLst/>
          </a:prstGeom>
          <a:noFill/>
          <a:ln>
            <a:noFill/>
          </a:ln>
        </p:spPr>
      </p:pic>
      <p:pic>
        <p:nvPicPr>
          <p:cNvPr id="95" name="Google Shape;95;p17"/>
          <p:cNvPicPr preferRelativeResize="0"/>
          <p:nvPr/>
        </p:nvPicPr>
        <p:blipFill>
          <a:blip r:embed="rId4">
            <a:alphaModFix/>
          </a:blip>
          <a:stretch>
            <a:fillRect/>
          </a:stretch>
        </p:blipFill>
        <p:spPr>
          <a:xfrm>
            <a:off x="5127579" y="3168500"/>
            <a:ext cx="3769772" cy="197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101" name="Google Shape;101;p18"/>
          <p:cNvSpPr txBox="1"/>
          <p:nvPr>
            <p:ph idx="1" type="body"/>
          </p:nvPr>
        </p:nvSpPr>
        <p:spPr>
          <a:xfrm>
            <a:off x="387900" y="1319525"/>
            <a:ext cx="4681500" cy="3249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Supervised Learning</a:t>
            </a:r>
            <a:endParaRPr sz="2000"/>
          </a:p>
          <a:p>
            <a:pPr indent="0" lvl="0" marL="914400" rtl="0" algn="l">
              <a:spcBef>
                <a:spcPts val="1200"/>
              </a:spcBef>
              <a:spcAft>
                <a:spcPts val="0"/>
              </a:spcAft>
              <a:buNone/>
            </a:pPr>
            <a:r>
              <a:rPr lang="en" sz="2000"/>
              <a:t>-</a:t>
            </a:r>
            <a:r>
              <a:rPr lang="en" sz="1600"/>
              <a:t> </a:t>
            </a:r>
            <a:r>
              <a:rPr lang="en" sz="1400"/>
              <a:t>Regression, Classification</a:t>
            </a:r>
            <a:endParaRPr sz="1400"/>
          </a:p>
          <a:p>
            <a:pPr indent="0" lvl="0" marL="914400" rtl="0" algn="l">
              <a:spcBef>
                <a:spcPts val="1200"/>
              </a:spcBef>
              <a:spcAft>
                <a:spcPts val="0"/>
              </a:spcAft>
              <a:buNone/>
            </a:pPr>
            <a:r>
              <a:t/>
            </a:r>
            <a:endParaRPr sz="1400"/>
          </a:p>
          <a:p>
            <a:pPr indent="-355600" lvl="0" marL="457200" rtl="0" algn="l">
              <a:spcBef>
                <a:spcPts val="1200"/>
              </a:spcBef>
              <a:spcAft>
                <a:spcPts val="0"/>
              </a:spcAft>
              <a:buSzPts val="2000"/>
              <a:buAutoNum type="arabicPeriod"/>
            </a:pPr>
            <a:r>
              <a:rPr lang="en" sz="2000"/>
              <a:t>Unsupervised Learning</a:t>
            </a:r>
            <a:endParaRPr sz="2000"/>
          </a:p>
          <a:p>
            <a:pPr indent="0" lvl="0" marL="914400" rtl="0" algn="l">
              <a:spcBef>
                <a:spcPts val="1200"/>
              </a:spcBef>
              <a:spcAft>
                <a:spcPts val="1200"/>
              </a:spcAft>
              <a:buNone/>
            </a:pPr>
            <a:r>
              <a:rPr lang="en" sz="2000"/>
              <a:t>-</a:t>
            </a:r>
            <a:r>
              <a:rPr lang="en" sz="1600"/>
              <a:t> </a:t>
            </a:r>
            <a:r>
              <a:rPr lang="en" sz="1400"/>
              <a:t>Clustering</a:t>
            </a:r>
            <a:endParaRPr sz="1400"/>
          </a:p>
        </p:txBody>
      </p:sp>
      <p:pic>
        <p:nvPicPr>
          <p:cNvPr id="102" name="Google Shape;102;p18"/>
          <p:cNvPicPr preferRelativeResize="0"/>
          <p:nvPr/>
        </p:nvPicPr>
        <p:blipFill>
          <a:blip r:embed="rId3">
            <a:alphaModFix/>
          </a:blip>
          <a:stretch>
            <a:fillRect/>
          </a:stretch>
        </p:blipFill>
        <p:spPr>
          <a:xfrm>
            <a:off x="5897525" y="62975"/>
            <a:ext cx="3171250" cy="2557450"/>
          </a:xfrm>
          <a:prstGeom prst="rect">
            <a:avLst/>
          </a:prstGeom>
          <a:noFill/>
          <a:ln>
            <a:noFill/>
          </a:ln>
        </p:spPr>
      </p:pic>
      <p:pic>
        <p:nvPicPr>
          <p:cNvPr id="103" name="Google Shape;103;p18"/>
          <p:cNvPicPr preferRelativeResize="0"/>
          <p:nvPr/>
        </p:nvPicPr>
        <p:blipFill>
          <a:blip r:embed="rId4">
            <a:alphaModFix/>
          </a:blip>
          <a:stretch>
            <a:fillRect/>
          </a:stretch>
        </p:blipFill>
        <p:spPr>
          <a:xfrm>
            <a:off x="5864500" y="3137275"/>
            <a:ext cx="3204275" cy="194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109" name="Google Shape;109;p19"/>
          <p:cNvSpPr txBox="1"/>
          <p:nvPr>
            <p:ph idx="1" type="body"/>
          </p:nvPr>
        </p:nvSpPr>
        <p:spPr>
          <a:xfrm>
            <a:off x="387900" y="1319525"/>
            <a:ext cx="3799500" cy="32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a:t>
            </a:r>
            <a:r>
              <a:rPr lang="en" sz="2000"/>
              <a:t>Semi-Supervised Learning</a:t>
            </a:r>
            <a:endParaRPr sz="2000"/>
          </a:p>
          <a:p>
            <a:pPr indent="0" lvl="0" marL="457200" rtl="0" algn="l">
              <a:spcBef>
                <a:spcPts val="1200"/>
              </a:spcBef>
              <a:spcAft>
                <a:spcPts val="0"/>
              </a:spcAft>
              <a:buNone/>
            </a:pPr>
            <a:r>
              <a:rPr lang="en" sz="2000"/>
              <a:t>-</a:t>
            </a:r>
            <a:r>
              <a:rPr lang="en" sz="1600"/>
              <a:t> </a:t>
            </a:r>
            <a:r>
              <a:rPr lang="en" sz="1400"/>
              <a:t>Combination of Supervised and Unsupervised learning</a:t>
            </a:r>
            <a:endParaRPr sz="2000"/>
          </a:p>
          <a:p>
            <a:pPr indent="0" lvl="0" marL="457200" rtl="0" algn="l">
              <a:spcBef>
                <a:spcPts val="1200"/>
              </a:spcBef>
              <a:spcAft>
                <a:spcPts val="0"/>
              </a:spcAft>
              <a:buNone/>
            </a:pPr>
            <a:r>
              <a:rPr lang="en" sz="2000"/>
              <a:t>-</a:t>
            </a:r>
            <a:r>
              <a:rPr lang="en" sz="1600"/>
              <a:t> </a:t>
            </a:r>
            <a:r>
              <a:rPr lang="en" sz="1400"/>
              <a:t>Uses small amount of labeled data</a:t>
            </a:r>
            <a:endParaRPr sz="2000"/>
          </a:p>
          <a:p>
            <a:pPr indent="0" lvl="0" marL="457200" rtl="0" algn="l">
              <a:spcBef>
                <a:spcPts val="1200"/>
              </a:spcBef>
              <a:spcAft>
                <a:spcPts val="1200"/>
              </a:spcAft>
              <a:buNone/>
            </a:pPr>
            <a:r>
              <a:rPr lang="en" sz="2000"/>
              <a:t>-</a:t>
            </a:r>
            <a:r>
              <a:rPr lang="en" sz="1600"/>
              <a:t> </a:t>
            </a:r>
            <a:r>
              <a:rPr lang="en" sz="1400"/>
              <a:t>Uses large amount of unlabeled data</a:t>
            </a:r>
            <a:endParaRPr sz="1400"/>
          </a:p>
        </p:txBody>
      </p:sp>
      <p:pic>
        <p:nvPicPr>
          <p:cNvPr id="110" name="Google Shape;110;p19"/>
          <p:cNvPicPr preferRelativeResize="0"/>
          <p:nvPr/>
        </p:nvPicPr>
        <p:blipFill>
          <a:blip r:embed="rId3">
            <a:alphaModFix/>
          </a:blip>
          <a:stretch>
            <a:fillRect/>
          </a:stretch>
        </p:blipFill>
        <p:spPr>
          <a:xfrm>
            <a:off x="5893975" y="94250"/>
            <a:ext cx="3162499" cy="2066825"/>
          </a:xfrm>
          <a:prstGeom prst="rect">
            <a:avLst/>
          </a:prstGeom>
          <a:noFill/>
          <a:ln>
            <a:noFill/>
          </a:ln>
        </p:spPr>
      </p:pic>
      <p:pic>
        <p:nvPicPr>
          <p:cNvPr id="111" name="Google Shape;111;p19"/>
          <p:cNvPicPr preferRelativeResize="0"/>
          <p:nvPr/>
        </p:nvPicPr>
        <p:blipFill>
          <a:blip r:embed="rId4">
            <a:alphaModFix/>
          </a:blip>
          <a:stretch>
            <a:fillRect/>
          </a:stretch>
        </p:blipFill>
        <p:spPr>
          <a:xfrm>
            <a:off x="4046125" y="2348675"/>
            <a:ext cx="5010350" cy="279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1" type="body"/>
          </p:nvPr>
        </p:nvSpPr>
        <p:spPr>
          <a:xfrm>
            <a:off x="387900" y="2071325"/>
            <a:ext cx="4284300" cy="2497200"/>
          </a:xfrm>
          <a:prstGeom prst="rect">
            <a:avLst/>
          </a:prstGeom>
        </p:spPr>
        <p:txBody>
          <a:bodyPr anchorCtr="0" anchor="t" bIns="91425" lIns="91425" spcFirstLastPara="1" rIns="91425" wrap="square" tIns="91425">
            <a:normAutofit/>
          </a:bodyPr>
          <a:lstStyle/>
          <a:p>
            <a:pPr indent="-319405" lvl="0" marL="457200" rtl="0" algn="l">
              <a:lnSpc>
                <a:spcPct val="95000"/>
              </a:lnSpc>
              <a:spcBef>
                <a:spcPts val="0"/>
              </a:spcBef>
              <a:spcAft>
                <a:spcPts val="0"/>
              </a:spcAft>
              <a:buSzPts val="1430"/>
              <a:buAutoNum type="arabicPeriod"/>
            </a:pPr>
            <a:r>
              <a:rPr lang="en" sz="1430"/>
              <a:t>The first option is to enable DoH in the web browser. </a:t>
            </a:r>
            <a:endParaRPr sz="1430"/>
          </a:p>
          <a:p>
            <a:pPr indent="-319405" lvl="0" marL="457200" rtl="0" algn="l">
              <a:lnSpc>
                <a:spcPct val="95000"/>
              </a:lnSpc>
              <a:spcBef>
                <a:spcPts val="0"/>
              </a:spcBef>
              <a:spcAft>
                <a:spcPts val="0"/>
              </a:spcAft>
              <a:buSzPts val="1430"/>
              <a:buAutoNum type="arabicPeriod"/>
            </a:pPr>
            <a:r>
              <a:rPr lang="en" sz="1430"/>
              <a:t>The </a:t>
            </a:r>
            <a:r>
              <a:rPr lang="en" sz="1430"/>
              <a:t>se</a:t>
            </a:r>
            <a:r>
              <a:rPr lang="en" sz="1430"/>
              <a:t>cond way is to redirect all traditional DNS queries via a central DoH proxy, which translates DNS queries to DoH</a:t>
            </a:r>
            <a:endParaRPr sz="1430"/>
          </a:p>
          <a:p>
            <a:pPr indent="-319405" lvl="0" marL="457200" rtl="0" algn="l">
              <a:lnSpc>
                <a:spcPct val="95000"/>
              </a:lnSpc>
              <a:spcBef>
                <a:spcPts val="0"/>
              </a:spcBef>
              <a:spcAft>
                <a:spcPts val="0"/>
              </a:spcAft>
              <a:buSzPts val="1430"/>
              <a:buAutoNum type="arabicPeriod"/>
            </a:pPr>
            <a:r>
              <a:rPr lang="en" sz="1430"/>
              <a:t>Collect PCAP data and export it as IP flows using flow_meter exporter</a:t>
            </a:r>
            <a:endParaRPr sz="1430"/>
          </a:p>
          <a:p>
            <a:pPr indent="-319405" lvl="0" marL="457200" rtl="0" algn="l">
              <a:lnSpc>
                <a:spcPct val="95000"/>
              </a:lnSpc>
              <a:spcBef>
                <a:spcPts val="0"/>
              </a:spcBef>
              <a:spcAft>
                <a:spcPts val="0"/>
              </a:spcAft>
              <a:buSzPts val="1430"/>
              <a:buAutoNum type="arabicPeriod"/>
            </a:pPr>
            <a:r>
              <a:rPr lang="en" sz="1430"/>
              <a:t>Used PStat plugin - for packet-level statistics</a:t>
            </a:r>
            <a:endParaRPr sz="1430"/>
          </a:p>
        </p:txBody>
      </p:sp>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8" name="Google Shape;118;p20"/>
          <p:cNvSpPr txBox="1"/>
          <p:nvPr>
            <p:ph type="title"/>
          </p:nvPr>
        </p:nvSpPr>
        <p:spPr>
          <a:xfrm>
            <a:off x="387900" y="1264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1. Data Collection</a:t>
            </a:r>
            <a:endParaRPr sz="2400"/>
          </a:p>
        </p:txBody>
      </p:sp>
      <p:pic>
        <p:nvPicPr>
          <p:cNvPr id="119" name="Google Shape;119;p20"/>
          <p:cNvPicPr preferRelativeResize="0"/>
          <p:nvPr/>
        </p:nvPicPr>
        <p:blipFill>
          <a:blip r:embed="rId3">
            <a:alphaModFix/>
          </a:blip>
          <a:stretch>
            <a:fillRect/>
          </a:stretch>
        </p:blipFill>
        <p:spPr>
          <a:xfrm>
            <a:off x="4572002" y="949275"/>
            <a:ext cx="4547126" cy="3040576"/>
          </a:xfrm>
          <a:prstGeom prst="rect">
            <a:avLst/>
          </a:prstGeom>
          <a:noFill/>
          <a:ln>
            <a:noFill/>
          </a:ln>
        </p:spPr>
      </p:pic>
      <p:sp>
        <p:nvSpPr>
          <p:cNvPr id="120" name="Google Shape;120;p20"/>
          <p:cNvSpPr txBox="1"/>
          <p:nvPr/>
        </p:nvSpPr>
        <p:spPr>
          <a:xfrm>
            <a:off x="1238750" y="4779950"/>
            <a:ext cx="611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Ref. Dmitrii Vekshin et al https://doi.org/10.1145/3407023.3409192</a:t>
            </a:r>
            <a:endParaRPr sz="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387900" y="2071325"/>
            <a:ext cx="8368200" cy="24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Partition the collected data</a:t>
            </a:r>
            <a:endParaRPr/>
          </a:p>
          <a:p>
            <a:pPr indent="-317500" lvl="1" marL="914400" rtl="0" algn="l">
              <a:spcBef>
                <a:spcPts val="0"/>
              </a:spcBef>
              <a:spcAft>
                <a:spcPts val="0"/>
              </a:spcAft>
              <a:buSzPts val="1400"/>
              <a:buAutoNum type="alphaLcPeriod"/>
            </a:pPr>
            <a:r>
              <a:rPr lang="en"/>
              <a:t>Divide the raw dataset with features in a fair ratio for supervised and unsupervised training (say </a:t>
            </a:r>
            <a:r>
              <a:rPr lang="en" sz="1542"/>
              <a:t>20:80</a:t>
            </a:r>
            <a:r>
              <a:rPr lang="en"/>
              <a:t>)</a:t>
            </a:r>
            <a:r>
              <a:rPr lang="en" sz="1400"/>
              <a:t> </a:t>
            </a:r>
            <a:endParaRPr/>
          </a:p>
          <a:p>
            <a:pPr indent="-342900" lvl="0" marL="457200" rtl="0" algn="l">
              <a:spcBef>
                <a:spcPts val="0"/>
              </a:spcBef>
              <a:spcAft>
                <a:spcPts val="0"/>
              </a:spcAft>
              <a:buSzPts val="1800"/>
              <a:buAutoNum type="arabicPeriod"/>
            </a:pPr>
            <a:r>
              <a:rPr lang="en"/>
              <a:t>Data labeling</a:t>
            </a:r>
            <a:endParaRPr/>
          </a:p>
          <a:p>
            <a:pPr indent="-317500" lvl="1" marL="914400" rtl="0" algn="l">
              <a:spcBef>
                <a:spcPts val="0"/>
              </a:spcBef>
              <a:spcAft>
                <a:spcPts val="0"/>
              </a:spcAft>
              <a:buSzPts val="1400"/>
              <a:buAutoNum type="alphaLcPeriod"/>
            </a:pPr>
            <a:r>
              <a:rPr lang="en"/>
              <a:t>Take the small partition and label them whether they are DoH or not</a:t>
            </a:r>
            <a:endParaRPr/>
          </a:p>
          <a:p>
            <a:pPr indent="-317500" lvl="1" marL="914400" rtl="0" algn="l">
              <a:spcBef>
                <a:spcPts val="0"/>
              </a:spcBef>
              <a:spcAft>
                <a:spcPts val="0"/>
              </a:spcAft>
              <a:buSzPts val="1400"/>
              <a:buAutoNum type="alphaLcPeriod"/>
            </a:pPr>
            <a:r>
              <a:rPr lang="en"/>
              <a:t>The DoH labels need to be given reliably according to our proxy setup </a:t>
            </a:r>
            <a:endParaRPr/>
          </a:p>
          <a:p>
            <a:pPr indent="-317500" lvl="1" marL="914400" rtl="0" algn="l">
              <a:spcBef>
                <a:spcPts val="0"/>
              </a:spcBef>
              <a:spcAft>
                <a:spcPts val="0"/>
              </a:spcAft>
              <a:buSzPts val="1400"/>
              <a:buAutoNum type="alphaLcPeriod"/>
            </a:pPr>
            <a:r>
              <a:rPr lang="en"/>
              <a:t>For manually generated traffic give labels according to known IP addresses of the DoH services and target HTTPS servers.</a:t>
            </a:r>
            <a:endParaRPr/>
          </a:p>
          <a:p>
            <a:pPr indent="-342900" lvl="0" marL="457200" rtl="0" algn="l">
              <a:spcBef>
                <a:spcPts val="0"/>
              </a:spcBef>
              <a:spcAft>
                <a:spcPts val="0"/>
              </a:spcAft>
              <a:buSzPts val="1800"/>
              <a:buAutoNum type="arabicPeriod"/>
            </a:pPr>
            <a:r>
              <a:rPr lang="en"/>
              <a:t>Unlabeled data</a:t>
            </a:r>
            <a:endParaRPr/>
          </a:p>
          <a:p>
            <a:pPr indent="-317500" lvl="1" marL="914400" rtl="0" algn="l">
              <a:spcBef>
                <a:spcPts val="0"/>
              </a:spcBef>
              <a:spcAft>
                <a:spcPts val="0"/>
              </a:spcAft>
              <a:buSzPts val="1400"/>
              <a:buAutoNum type="alphaLcPeriod"/>
            </a:pPr>
            <a:r>
              <a:rPr lang="en"/>
              <a:t>Used for unsupervised model</a:t>
            </a:r>
            <a:endParaRPr/>
          </a:p>
        </p:txBody>
      </p:sp>
      <p:sp>
        <p:nvSpPr>
          <p:cNvPr id="126" name="Google Shape;12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27" name="Google Shape;127;p21"/>
          <p:cNvSpPr txBox="1"/>
          <p:nvPr>
            <p:ph type="title"/>
          </p:nvPr>
        </p:nvSpPr>
        <p:spPr>
          <a:xfrm>
            <a:off x="387900" y="1264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2</a:t>
            </a:r>
            <a:r>
              <a:rPr lang="en" sz="2400"/>
              <a:t>. Data Preprocessing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0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1000"/>
                                        <p:tgtEl>
                                          <p:spTgt spid="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Effect filter="fade" transition="in">
                                      <p:cBhvr>
                                        <p:cTn dur="1000"/>
                                        <p:tgtEl>
                                          <p:spTgt spid="12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