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8" r:id="rId4"/>
    <p:sldId id="261" r:id="rId5"/>
    <p:sldId id="262" r:id="rId6"/>
    <p:sldId id="263" r:id="rId7"/>
    <p:sldId id="267" r:id="rId8"/>
    <p:sldId id="279" r:id="rId9"/>
    <p:sldId id="268" r:id="rId10"/>
    <p:sldId id="269" r:id="rId11"/>
    <p:sldId id="270" r:id="rId12"/>
    <p:sldId id="280" r:id="rId13"/>
    <p:sldId id="271" r:id="rId14"/>
    <p:sldId id="272" r:id="rId15"/>
    <p:sldId id="273" r:id="rId16"/>
    <p:sldId id="274" r:id="rId17"/>
    <p:sldId id="275" r:id="rId18"/>
    <p:sldId id="276" r:id="rId19"/>
    <p:sldId id="277"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8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61156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95135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22A61-5015-46E9-8902-82ECD90974D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8805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22A61-5015-46E9-8902-82ECD90974DD}"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AC53B9-E6BB-4ABF-9390-0A7A84DDF6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8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22A61-5015-46E9-8902-82ECD90974D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358735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22A61-5015-46E9-8902-82ECD90974DD}" type="datetimeFigureOut">
              <a:rPr lang="en-IN" smtClean="0"/>
              <a:t>16-09-2023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256693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22A61-5015-46E9-8902-82ECD90974DD}" type="datetimeFigureOut">
              <a:rPr lang="en-IN" smtClean="0"/>
              <a:t>16-09-2023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429439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E22A61-5015-46E9-8902-82ECD90974DD}" type="datetimeFigureOut">
              <a:rPr lang="en-IN" smtClean="0"/>
              <a:t>16-09-2023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122129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E22A61-5015-46E9-8902-82ECD90974DD}" type="datetimeFigureOut">
              <a:rPr lang="en-IN" smtClean="0"/>
              <a:t>16-09-2023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AC53B9-E6BB-4ABF-9390-0A7A84DDF6AC}" type="slidenum">
              <a:rPr lang="en-IN" smtClean="0"/>
              <a:t>‹#›</a:t>
            </a:fld>
            <a:endParaRPr lang="en-IN"/>
          </a:p>
        </p:txBody>
      </p:sp>
    </p:spTree>
    <p:extLst>
      <p:ext uri="{BB962C8B-B14F-4D97-AF65-F5344CB8AC3E}">
        <p14:creationId xmlns:p14="http://schemas.microsoft.com/office/powerpoint/2010/main" val="179434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22A61-5015-46E9-8902-82ECD90974DD}"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AC53B9-E6BB-4ABF-9390-0A7A84DDF6AC}" type="slidenum">
              <a:rPr lang="en-IN" smtClean="0"/>
              <a:t>‹#›</a:t>
            </a:fld>
            <a:endParaRPr lang="en-IN"/>
          </a:p>
        </p:txBody>
      </p:sp>
    </p:spTree>
    <p:extLst>
      <p:ext uri="{BB962C8B-B14F-4D97-AF65-F5344CB8AC3E}">
        <p14:creationId xmlns:p14="http://schemas.microsoft.com/office/powerpoint/2010/main" val="8218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E22A61-5015-46E9-8902-82ECD90974DD}" type="datetimeFigureOut">
              <a:rPr lang="en-IN" smtClean="0"/>
              <a:t>16-09-2023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4AC53B9-E6BB-4ABF-9390-0A7A84DDF6A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4723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tri.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5352C0-CC7A-09DB-FF2C-88BF3C78AAE5}"/>
              </a:ext>
            </a:extLst>
          </p:cNvPr>
          <p:cNvSpPr>
            <a:spLocks noGrp="1"/>
          </p:cNvSpPr>
          <p:nvPr>
            <p:ph type="subTitle" idx="1"/>
          </p:nvPr>
        </p:nvSpPr>
        <p:spPr>
          <a:xfrm>
            <a:off x="8051180" y="4522528"/>
            <a:ext cx="3300761" cy="1075384"/>
          </a:xfrm>
        </p:spPr>
        <p:txBody>
          <a:bodyPr>
            <a:normAutofit fontScale="92500"/>
          </a:bodyPr>
          <a:lstStyle/>
          <a:p>
            <a:r>
              <a:rPr lang="en-AU" sz="1400" cap="none" dirty="0">
                <a:solidFill>
                  <a:schemeClr val="tx1"/>
                </a:solidFill>
                <a:latin typeface="Times New Roman" panose="02020603050405020304" pitchFamily="18" charset="0"/>
                <a:cs typeface="Times New Roman" panose="02020603050405020304" pitchFamily="18" charset="0"/>
              </a:rPr>
              <a:t>PRESENTED BY,</a:t>
            </a:r>
          </a:p>
          <a:p>
            <a:r>
              <a:rPr lang="en-AU" sz="1400" cap="none" dirty="0">
                <a:solidFill>
                  <a:schemeClr val="tx1"/>
                </a:solidFill>
                <a:latin typeface="Times New Roman" panose="02020603050405020304" pitchFamily="18" charset="0"/>
                <a:cs typeface="Times New Roman" panose="02020603050405020304" pitchFamily="18" charset="0"/>
              </a:rPr>
              <a:t>MANDAPURI VAMSHIKRISHNA</a:t>
            </a:r>
          </a:p>
          <a:p>
            <a:r>
              <a:rPr lang="en-AU" sz="1400" dirty="0">
                <a:solidFill>
                  <a:schemeClr val="tx1">
                    <a:lumMod val="95000"/>
                    <a:lumOff val="5000"/>
                  </a:schemeClr>
                </a:solidFill>
                <a:latin typeface="Times New Roman" panose="02020603050405020304" pitchFamily="18" charset="0"/>
                <a:cs typeface="Times New Roman" panose="02020603050405020304" pitchFamily="18" charset="0"/>
              </a:rPr>
              <a:t>HALL TICKET:1251-21-862-026</a:t>
            </a: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8E3DF74-4155-9973-16B5-374A1212E7E8}"/>
              </a:ext>
            </a:extLst>
          </p:cNvPr>
          <p:cNvSpPr txBox="1">
            <a:spLocks/>
          </p:cNvSpPr>
          <p:nvPr/>
        </p:nvSpPr>
        <p:spPr>
          <a:xfrm>
            <a:off x="904240" y="1022017"/>
            <a:ext cx="10241280" cy="125170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b="1" dirty="0">
                <a:solidFill>
                  <a:srgbClr val="FF0000"/>
                </a:solidFill>
                <a:latin typeface="Times New Roman" panose="02020603050405020304" pitchFamily="18" charset="0"/>
                <a:cs typeface="Times New Roman" panose="02020603050405020304" pitchFamily="18" charset="0"/>
              </a:rPr>
              <a:t>Crime Rate Prediction &amp; Analysis using K-Means Clustering Algorithm</a:t>
            </a:r>
            <a:endParaRPr lang="en-IN" sz="4000" b="1"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p:txBody>
      </p:sp>
      <p:sp>
        <p:nvSpPr>
          <p:cNvPr id="7" name="Subtitle 2">
            <a:extLst>
              <a:ext uri="{FF2B5EF4-FFF2-40B4-BE49-F238E27FC236}">
                <a16:creationId xmlns:a16="http://schemas.microsoft.com/office/drawing/2014/main" id="{2F8C8A1F-DA83-1606-54F3-9319E9C0705F}"/>
              </a:ext>
            </a:extLst>
          </p:cNvPr>
          <p:cNvSpPr txBox="1">
            <a:spLocks/>
          </p:cNvSpPr>
          <p:nvPr/>
        </p:nvSpPr>
        <p:spPr>
          <a:xfrm>
            <a:off x="1260087" y="4422167"/>
            <a:ext cx="3300761" cy="1738921"/>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AU" sz="2100" cap="none" dirty="0">
                <a:solidFill>
                  <a:schemeClr val="tx1">
                    <a:lumMod val="95000"/>
                    <a:lumOff val="5000"/>
                  </a:schemeClr>
                </a:solidFill>
                <a:latin typeface="Times New Roman" panose="02020603050405020304" pitchFamily="18" charset="0"/>
                <a:cs typeface="Times New Roman" panose="02020603050405020304" pitchFamily="18" charset="0"/>
              </a:rPr>
              <a:t>GUIDED BY, </a:t>
            </a:r>
          </a:p>
          <a:p>
            <a:r>
              <a:rPr lang="en-AU" sz="2100" cap="none" dirty="0">
                <a:solidFill>
                  <a:schemeClr val="tx1">
                    <a:lumMod val="95000"/>
                    <a:lumOff val="5000"/>
                  </a:schemeClr>
                </a:solidFill>
                <a:latin typeface="Times New Roman" panose="02020603050405020304" pitchFamily="18" charset="0"/>
                <a:cs typeface="Times New Roman" panose="02020603050405020304" pitchFamily="18" charset="0"/>
              </a:rPr>
              <a:t>NAME:LYNNET ALICE EZRA</a:t>
            </a:r>
          </a:p>
          <a:p>
            <a:r>
              <a:rPr lang="en-AU" sz="2100" cap="none" dirty="0">
                <a:solidFill>
                  <a:schemeClr val="tx1">
                    <a:lumMod val="95000"/>
                    <a:lumOff val="5000"/>
                  </a:schemeClr>
                </a:solidFill>
                <a:latin typeface="Times New Roman" panose="02020603050405020304" pitchFamily="18" charset="0"/>
                <a:cs typeface="Times New Roman" panose="02020603050405020304" pitchFamily="18" charset="0"/>
              </a:rPr>
              <a:t>DESIGNATION: ASSISTANT PROFESSOR</a:t>
            </a:r>
          </a:p>
          <a:p>
            <a:r>
              <a:rPr lang="en-AU" sz="2100" cap="none" dirty="0">
                <a:solidFill>
                  <a:schemeClr val="tx1">
                    <a:lumMod val="95000"/>
                    <a:lumOff val="5000"/>
                  </a:schemeClr>
                </a:solidFill>
                <a:latin typeface="Times New Roman" panose="02020603050405020304" pitchFamily="18" charset="0"/>
                <a:cs typeface="Times New Roman" panose="02020603050405020304" pitchFamily="18" charset="0"/>
              </a:rPr>
              <a:t>COLLEGE:WESLEY PG COLEGE </a:t>
            </a:r>
          </a:p>
          <a:p>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93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SEQUENCE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3824286" y="2369185"/>
            <a:ext cx="4543425" cy="2952750"/>
          </a:xfrm>
          <a:prstGeom prst="rect">
            <a:avLst/>
          </a:prstGeom>
          <a:noFill/>
          <a:ln w="9525">
            <a:noFill/>
            <a:miter lim="800000"/>
            <a:headEnd/>
            <a:tailEnd/>
          </a:ln>
        </p:spPr>
      </p:pic>
    </p:spTree>
    <p:extLst>
      <p:ext uri="{BB962C8B-B14F-4D97-AF65-F5344CB8AC3E}">
        <p14:creationId xmlns:p14="http://schemas.microsoft.com/office/powerpoint/2010/main" val="144485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a:xfrm>
            <a:off x="1066798" y="0"/>
            <a:ext cx="10058400" cy="1450757"/>
          </a:xfrm>
        </p:spPr>
        <p:txBody>
          <a:bodyPr/>
          <a:lstStyle/>
          <a:p>
            <a:pPr algn="ctr"/>
            <a:r>
              <a:rPr lang="en-US" b="1" dirty="0"/>
              <a:t>ACTIVITY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320" y="2060533"/>
            <a:ext cx="4533583" cy="4094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45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1CB7-3BF3-4CDC-AA4C-644518D7A6BA}"/>
              </a:ext>
            </a:extLst>
          </p:cNvPr>
          <p:cNvSpPr>
            <a:spLocks noGrp="1"/>
          </p:cNvSpPr>
          <p:nvPr>
            <p:ph type="title"/>
          </p:nvPr>
        </p:nvSpPr>
        <p:spPr/>
        <p:txBody>
          <a:bodyPr/>
          <a:lstStyle/>
          <a:p>
            <a:r>
              <a:rPr lang="en-US" dirty="0"/>
              <a:t>                           TESTING</a:t>
            </a:r>
          </a:p>
        </p:txBody>
      </p:sp>
      <p:sp>
        <p:nvSpPr>
          <p:cNvPr id="3" name="Content Placeholder 2">
            <a:extLst>
              <a:ext uri="{FF2B5EF4-FFF2-40B4-BE49-F238E27FC236}">
                <a16:creationId xmlns:a16="http://schemas.microsoft.com/office/drawing/2014/main" id="{4ED4DF2F-2C86-483D-B3EC-8490D05A27BF}"/>
              </a:ext>
            </a:extLst>
          </p:cNvPr>
          <p:cNvSpPr>
            <a:spLocks noGrp="1"/>
          </p:cNvSpPr>
          <p:nvPr>
            <p:ph idx="1"/>
          </p:nvPr>
        </p:nvSpPr>
        <p:spPr/>
        <p:txBody>
          <a:bodyPr/>
          <a:lstStyle/>
          <a:p>
            <a:r>
              <a:rPr lang="en-US" dirty="0"/>
              <a:t> Software integration testing is the incremental integration testing of two or more integrated software components on a single platform to produce failures caused by interface defects.</a:t>
            </a:r>
          </a:p>
          <a:p>
            <a:r>
              <a:rPr lang="en-US" dirty="0"/>
              <a:t>The task of the integration test is to check that components or software applications, e.g. components in a software system or – one step up – software applications at the company level – interact without error.</a:t>
            </a:r>
          </a:p>
          <a:p>
            <a:r>
              <a:rPr lang="en-US" b="1" dirty="0"/>
              <a:t>Test Results: </a:t>
            </a:r>
            <a:r>
              <a:rPr lang="en-US" dirty="0"/>
              <a:t>All the test cases mentioned above passed successfully. No defects encountered.</a:t>
            </a:r>
          </a:p>
          <a:p>
            <a:r>
              <a:rPr lang="en-US" b="1" i="1" dirty="0"/>
              <a:t>Acceptance Testing</a:t>
            </a:r>
            <a:endParaRPr lang="en-US" i="1" dirty="0"/>
          </a:p>
          <a:p>
            <a:r>
              <a:rPr lang="en-US" dirty="0"/>
              <a:t>User Acceptance Testing is a critical phase of any project and requires significant participation by the end user. It also ensures that the system meets the functional requirements.</a:t>
            </a:r>
          </a:p>
          <a:p>
            <a:r>
              <a:rPr lang="en-US" b="1" dirty="0"/>
              <a:t>Test Results: </a:t>
            </a:r>
            <a:r>
              <a:rPr lang="en-US" dirty="0"/>
              <a:t>All the test cases mentioned above passed successfully. No defects encountered.</a:t>
            </a:r>
          </a:p>
        </p:txBody>
      </p:sp>
    </p:spTree>
    <p:extLst>
      <p:ext uri="{BB962C8B-B14F-4D97-AF65-F5344CB8AC3E}">
        <p14:creationId xmlns:p14="http://schemas.microsoft.com/office/powerpoint/2010/main" val="324776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232453" y="1737360"/>
            <a:ext cx="9870219" cy="4517665"/>
          </a:xfrm>
          <a:prstGeom prst="rect">
            <a:avLst/>
          </a:prstGeom>
        </p:spPr>
      </p:pic>
    </p:spTree>
    <p:extLst>
      <p:ext uri="{BB962C8B-B14F-4D97-AF65-F5344CB8AC3E}">
        <p14:creationId xmlns:p14="http://schemas.microsoft.com/office/powerpoint/2010/main" val="71745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166193" y="1737361"/>
            <a:ext cx="10058400" cy="4597178"/>
          </a:xfrm>
          <a:prstGeom prst="rect">
            <a:avLst/>
          </a:prstGeom>
        </p:spPr>
      </p:pic>
    </p:spTree>
    <p:extLst>
      <p:ext uri="{BB962C8B-B14F-4D97-AF65-F5344CB8AC3E}">
        <p14:creationId xmlns:p14="http://schemas.microsoft.com/office/powerpoint/2010/main" val="97638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097280" y="1737361"/>
            <a:ext cx="10058400" cy="4636936"/>
          </a:xfrm>
          <a:prstGeom prst="rect">
            <a:avLst/>
          </a:prstGeom>
        </p:spPr>
      </p:pic>
    </p:spTree>
    <p:extLst>
      <p:ext uri="{BB962C8B-B14F-4D97-AF65-F5344CB8AC3E}">
        <p14:creationId xmlns:p14="http://schemas.microsoft.com/office/powerpoint/2010/main" val="879920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097280" y="1737359"/>
            <a:ext cx="10058400" cy="4623683"/>
          </a:xfrm>
          <a:prstGeom prst="rect">
            <a:avLst/>
          </a:prstGeom>
        </p:spPr>
      </p:pic>
    </p:spTree>
    <p:extLst>
      <p:ext uri="{BB962C8B-B14F-4D97-AF65-F5344CB8AC3E}">
        <p14:creationId xmlns:p14="http://schemas.microsoft.com/office/powerpoint/2010/main" val="380934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OUTPUT SCREENS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097280" y="1737360"/>
            <a:ext cx="10058400" cy="4636935"/>
          </a:xfrm>
          <a:prstGeom prst="rect">
            <a:avLst/>
          </a:prstGeom>
        </p:spPr>
      </p:pic>
    </p:spTree>
    <p:extLst>
      <p:ext uri="{BB962C8B-B14F-4D97-AF65-F5344CB8AC3E}">
        <p14:creationId xmlns:p14="http://schemas.microsoft.com/office/powerpoint/2010/main" val="387268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normAutofit lnSpcReduction="10000"/>
          </a:bodyPr>
          <a:lstStyle/>
          <a:p>
            <a:pPr algn="just"/>
            <a:r>
              <a:rPr lang="en-US" dirty="0"/>
              <a:t>This  project  focuses  on  crime  analysis  by  implementing clustering algorithm on crime dataset using rapid miner tool and here we do crime analysis by considering crime homicide and  plotting it with  respect  to year and got  into conclusion that  homicide  is  decreasing  from  1990  to  2011  .From  the clustered results it is easy  to identify  crime trend  over years and can be used to design precaution methods for future.</a:t>
            </a:r>
          </a:p>
          <a:p>
            <a:r>
              <a:rPr lang="en-US" b="1" dirty="0"/>
              <a:t>FUTURE SCOPE :</a:t>
            </a:r>
            <a:endParaRPr lang="en-US" dirty="0"/>
          </a:p>
          <a:p>
            <a:r>
              <a:rPr lang="en-US" dirty="0"/>
              <a:t> From  the  encouraging  results,  we  believe  that  crime  data mining has a promising future for </a:t>
            </a:r>
            <a:r>
              <a:rPr lang="en-US" dirty="0" err="1"/>
              <a:t>increasin</a:t>
            </a:r>
            <a:r>
              <a:rPr lang="en-US" dirty="0"/>
              <a:t> the effectiveness and  efficiency of  criminal  and  intelligence analysis.  Visual and  intuitive  criminal  and  intelligence  investigation techniques can  be developed for crime pattern. As  we have applied clustering technique of data mining for crime analysis we can also perform other techniques of data mining such as classification.  Also  we  can  perform  analysis  on  various dataset such as enterprise survey dataset, poverty dataset, aid effectiveness dataset, etc.</a:t>
            </a:r>
          </a:p>
          <a:p>
            <a:pPr algn="just"/>
            <a:endParaRPr lang="en-US" dirty="0"/>
          </a:p>
        </p:txBody>
      </p:sp>
    </p:spTree>
    <p:extLst>
      <p:ext uri="{BB962C8B-B14F-4D97-AF65-F5344CB8AC3E}">
        <p14:creationId xmlns:p14="http://schemas.microsoft.com/office/powerpoint/2010/main" val="282263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D6130683-0BD1-DB72-1D28-9755CAF99C22}"/>
              </a:ext>
            </a:extLst>
          </p:cNvPr>
          <p:cNvSpPr>
            <a:spLocks noGrp="1"/>
          </p:cNvSpPr>
          <p:nvPr>
            <p:ph idx="1"/>
          </p:nvPr>
        </p:nvSpPr>
        <p:spPr/>
        <p:txBody>
          <a:bodyPr>
            <a:normAutofit fontScale="62500" lnSpcReduction="20000"/>
          </a:bodyPr>
          <a:lstStyle/>
          <a:p>
            <a:r>
              <a:rPr lang="en-US" dirty="0"/>
              <a:t> [1] De  Bruin  ,J.S.,Cocx,T.K,Kosters,W.A.,</a:t>
            </a:r>
            <a:r>
              <a:rPr lang="en-US" dirty="0" err="1"/>
              <a:t>Laros,J</a:t>
            </a:r>
            <a:r>
              <a:rPr lang="en-US" dirty="0"/>
              <a:t>.  and </a:t>
            </a:r>
            <a:r>
              <a:rPr lang="en-US" dirty="0" err="1"/>
              <a:t>Kok,J.N</a:t>
            </a:r>
            <a:r>
              <a:rPr lang="en-US" dirty="0"/>
              <a:t>(2006)  Data  mining  approaches  to  criminal </a:t>
            </a:r>
            <a:r>
              <a:rPr lang="en-US" dirty="0" err="1"/>
              <a:t>carrer</a:t>
            </a:r>
            <a:r>
              <a:rPr lang="en-US" dirty="0"/>
              <a:t> analysis ,”in Proceedings of the Sixth International Conference on Data Mining (ICDM”06) ,Pp. 171-177</a:t>
            </a:r>
          </a:p>
          <a:p>
            <a:r>
              <a:rPr lang="en-US" dirty="0"/>
              <a:t> [2] Manish  Gupta1*, B.Chandra1  and  M.  P.  Gupta1,2007 Crime Data Mining for Indian Police Information System </a:t>
            </a:r>
          </a:p>
          <a:p>
            <a:r>
              <a:rPr lang="en-US" dirty="0"/>
              <a:t> [3] </a:t>
            </a:r>
            <a:r>
              <a:rPr lang="en-US" dirty="0" err="1"/>
              <a:t>Nazlena</a:t>
            </a:r>
            <a:r>
              <a:rPr lang="en-US" dirty="0"/>
              <a:t>  Mohamad  Ali1,  </a:t>
            </a:r>
            <a:r>
              <a:rPr lang="en-US" dirty="0" err="1"/>
              <a:t>Masnizah</a:t>
            </a:r>
            <a:r>
              <a:rPr lang="en-US" dirty="0"/>
              <a:t>  Mohd2,  </a:t>
            </a:r>
            <a:r>
              <a:rPr lang="en-US" dirty="0" err="1"/>
              <a:t>Hyowon</a:t>
            </a:r>
            <a:r>
              <a:rPr lang="en-US" dirty="0"/>
              <a:t> Lee3,  Alan F.  Smeaton3, Fabio  Crestani4  and </a:t>
            </a:r>
            <a:r>
              <a:rPr lang="en-US" dirty="0" err="1"/>
              <a:t>Shahrul</a:t>
            </a:r>
            <a:r>
              <a:rPr lang="en-US" dirty="0"/>
              <a:t> </a:t>
            </a:r>
            <a:r>
              <a:rPr lang="en-US" dirty="0" err="1"/>
              <a:t>Azman</a:t>
            </a:r>
            <a:r>
              <a:rPr lang="en-US" dirty="0"/>
              <a:t> </a:t>
            </a:r>
            <a:r>
              <a:rPr lang="en-US" dirty="0" err="1"/>
              <a:t>Mohd</a:t>
            </a:r>
            <a:r>
              <a:rPr lang="en-US" dirty="0"/>
              <a:t> Noah2 ,2010 Visual Interactive Malaysia Crime News Retrieval System </a:t>
            </a:r>
          </a:p>
          <a:p>
            <a:r>
              <a:rPr lang="en-US" dirty="0"/>
              <a:t>[4] </a:t>
            </a:r>
            <a:r>
              <a:rPr lang="en-US" dirty="0" err="1"/>
              <a:t>Sutapat</a:t>
            </a:r>
            <a:r>
              <a:rPr lang="en-US" dirty="0"/>
              <a:t>  </a:t>
            </a:r>
            <a:r>
              <a:rPr lang="en-US" dirty="0" err="1"/>
              <a:t>Thirprungsri</a:t>
            </a:r>
            <a:r>
              <a:rPr lang="en-US" dirty="0"/>
              <a:t>  Rutgers  University  .USA  ,2011 Cluster  Analysis  of Anomaly  Detection  in  Accounting Data : An Audit Approach 1</a:t>
            </a:r>
          </a:p>
          <a:p>
            <a:r>
              <a:rPr lang="en-US" dirty="0"/>
              <a:t> [5] </a:t>
            </a:r>
            <a:r>
              <a:rPr lang="en-US" dirty="0" err="1"/>
              <a:t>A.Malathi</a:t>
            </a:r>
            <a:r>
              <a:rPr lang="en-US" dirty="0"/>
              <a:t>  ,</a:t>
            </a:r>
            <a:r>
              <a:rPr lang="en-US" dirty="0" err="1"/>
              <a:t>Dr.S.Santhosh</a:t>
            </a:r>
            <a:r>
              <a:rPr lang="en-US" dirty="0"/>
              <a:t>  </a:t>
            </a:r>
            <a:r>
              <a:rPr lang="en-US" dirty="0" err="1"/>
              <a:t>Baboo</a:t>
            </a:r>
            <a:r>
              <a:rPr lang="en-US" dirty="0"/>
              <a:t>.  D.G.  </a:t>
            </a:r>
            <a:r>
              <a:rPr lang="en-US" dirty="0" err="1"/>
              <a:t>Vaishnav</a:t>
            </a:r>
            <a:r>
              <a:rPr lang="en-US" dirty="0"/>
              <a:t> </a:t>
            </a:r>
            <a:r>
              <a:rPr lang="en-US" dirty="0" err="1"/>
              <a:t>College,Chennai</a:t>
            </a:r>
            <a:r>
              <a:rPr lang="en-US" dirty="0"/>
              <a:t>  ,2011  Algorithmic  Crime  Prediction Model  Based on the Analysis of Crime Clusters.</a:t>
            </a:r>
          </a:p>
          <a:p>
            <a:r>
              <a:rPr lang="en-US" dirty="0"/>
              <a:t> [6] </a:t>
            </a:r>
            <a:r>
              <a:rPr lang="en-US" dirty="0" err="1"/>
              <a:t>Malathi.A</a:t>
            </a:r>
            <a:r>
              <a:rPr lang="en-US" dirty="0"/>
              <a:t> 1 ,</a:t>
            </a:r>
            <a:r>
              <a:rPr lang="en-US" dirty="0" err="1"/>
              <a:t>Dr.S.Santhosh</a:t>
            </a:r>
            <a:r>
              <a:rPr lang="en-US" dirty="0"/>
              <a:t> </a:t>
            </a:r>
            <a:r>
              <a:rPr lang="en-US" dirty="0" err="1"/>
              <a:t>Baboo</a:t>
            </a:r>
            <a:r>
              <a:rPr lang="en-US" dirty="0"/>
              <a:t> 2 and </a:t>
            </a:r>
            <a:r>
              <a:rPr lang="en-US" dirty="0" err="1"/>
              <a:t>Anbarasi</a:t>
            </a:r>
            <a:r>
              <a:rPr lang="en-US" dirty="0"/>
              <a:t> . A 31 Assistant  professor  ,Department  of  Computer  Science ,</a:t>
            </a:r>
            <a:r>
              <a:rPr lang="en-US" dirty="0" err="1"/>
              <a:t>Govt</a:t>
            </a:r>
            <a:r>
              <a:rPr lang="en-US" dirty="0"/>
              <a:t>  Arts  College  ,Coimbatore  ,  India  .  2  Readers  , Department of Computer science , D.G. </a:t>
            </a:r>
            <a:r>
              <a:rPr lang="en-US" dirty="0" err="1"/>
              <a:t>Vaishnav</a:t>
            </a:r>
            <a:r>
              <a:rPr lang="en-US" dirty="0"/>
              <a:t> </a:t>
            </a:r>
            <a:r>
              <a:rPr lang="en-US" dirty="0" err="1"/>
              <a:t>Collge</a:t>
            </a:r>
            <a:r>
              <a:rPr lang="en-US" dirty="0"/>
              <a:t> ,Chennai , India , 2011 An intelligent Analysis of a city Crime Data Using Data Mining </a:t>
            </a:r>
          </a:p>
          <a:p>
            <a:r>
              <a:rPr lang="en-US" dirty="0"/>
              <a:t>[7] </a:t>
            </a:r>
            <a:r>
              <a:rPr lang="en-US" dirty="0" err="1"/>
              <a:t>Malathi</a:t>
            </a:r>
            <a:r>
              <a:rPr lang="en-US" dirty="0"/>
              <a:t>  ,  A; Santhosh  </a:t>
            </a:r>
            <a:r>
              <a:rPr lang="en-US" dirty="0" err="1"/>
              <a:t>Baboo</a:t>
            </a:r>
            <a:r>
              <a:rPr lang="en-US" dirty="0"/>
              <a:t>  , S,  2011  An  Enhanced Algorithm to Predict a Future Crime using Data Mining</a:t>
            </a:r>
          </a:p>
          <a:p>
            <a:r>
              <a:rPr lang="en-US" dirty="0"/>
              <a:t> [8] </a:t>
            </a:r>
            <a:r>
              <a:rPr lang="en-US" dirty="0" err="1"/>
              <a:t>Kadhim</a:t>
            </a:r>
            <a:r>
              <a:rPr lang="en-US" dirty="0"/>
              <a:t>  </a:t>
            </a:r>
            <a:r>
              <a:rPr lang="en-US" dirty="0" err="1"/>
              <a:t>B.Swadi</a:t>
            </a:r>
            <a:r>
              <a:rPr lang="en-US" dirty="0"/>
              <a:t>  al-</a:t>
            </a:r>
            <a:r>
              <a:rPr lang="en-US" dirty="0" err="1"/>
              <a:t>Janabi</a:t>
            </a:r>
            <a:r>
              <a:rPr lang="en-US" dirty="0"/>
              <a:t>  .  Department  of  Computer Science . Faculty of Mathematics and Computer Science .University of </a:t>
            </a:r>
            <a:r>
              <a:rPr lang="en-US" dirty="0" err="1"/>
              <a:t>Kufa</a:t>
            </a:r>
            <a:r>
              <a:rPr lang="en-US" dirty="0"/>
              <a:t>/Iraq ,  2011 A Proposed Framework for  Analyzing Crime </a:t>
            </a:r>
            <a:r>
              <a:rPr lang="en-US" dirty="0" err="1"/>
              <a:t>DataSet</a:t>
            </a:r>
            <a:r>
              <a:rPr lang="en-US" dirty="0"/>
              <a:t>  using Decision  Tree and Simple K-means Mining Algorithms.</a:t>
            </a:r>
          </a:p>
          <a:p>
            <a:r>
              <a:rPr lang="en-US" dirty="0"/>
              <a:t> [9] Aravindan  </a:t>
            </a:r>
            <a:r>
              <a:rPr lang="en-US" dirty="0" err="1"/>
              <a:t>Mahendiran</a:t>
            </a:r>
            <a:r>
              <a:rPr lang="en-US" dirty="0"/>
              <a:t>,  Michael  </a:t>
            </a:r>
            <a:r>
              <a:rPr lang="en-US" dirty="0" err="1"/>
              <a:t>Shuffett</a:t>
            </a:r>
            <a:r>
              <a:rPr lang="en-US" dirty="0"/>
              <a:t>,  </a:t>
            </a:r>
            <a:r>
              <a:rPr lang="en-US" dirty="0" err="1"/>
              <a:t>Sathappan</a:t>
            </a:r>
            <a:r>
              <a:rPr lang="en-US" dirty="0"/>
              <a:t> </a:t>
            </a:r>
            <a:r>
              <a:rPr lang="en-US" dirty="0" err="1"/>
              <a:t>Muthiah</a:t>
            </a:r>
            <a:r>
              <a:rPr lang="en-US" dirty="0"/>
              <a:t>, Rimy </a:t>
            </a:r>
            <a:r>
              <a:rPr lang="en-US" dirty="0" err="1"/>
              <a:t>Malla</a:t>
            </a:r>
            <a:r>
              <a:rPr lang="en-US" dirty="0"/>
              <a:t>, </a:t>
            </a:r>
            <a:r>
              <a:rPr lang="en-US" dirty="0" err="1"/>
              <a:t>Gaoqiang</a:t>
            </a:r>
            <a:r>
              <a:rPr lang="en-US" dirty="0"/>
              <a:t> Zhang,2011 Forecasting Crime  Incidents  using  Cluster  Analysis  and  Bayesian Belief Networks</a:t>
            </a:r>
          </a:p>
        </p:txBody>
      </p:sp>
    </p:spTree>
    <p:extLst>
      <p:ext uri="{BB962C8B-B14F-4D97-AF65-F5344CB8AC3E}">
        <p14:creationId xmlns:p14="http://schemas.microsoft.com/office/powerpoint/2010/main" val="357087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a:xfrm>
            <a:off x="1097280" y="286604"/>
            <a:ext cx="10058400" cy="951182"/>
          </a:xfrm>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ABSTRACT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30683-0BD1-DB72-1D28-9755CAF99C22}"/>
              </a:ext>
            </a:extLst>
          </p:cNvPr>
          <p:cNvSpPr>
            <a:spLocks noGrp="1"/>
          </p:cNvSpPr>
          <p:nvPr>
            <p:ph idx="1"/>
          </p:nvPr>
        </p:nvSpPr>
        <p:spPr>
          <a:xfrm>
            <a:off x="1097280" y="1371600"/>
            <a:ext cx="10058400" cy="4497494"/>
          </a:xfrm>
        </p:spPr>
        <p:txBody>
          <a:bodyPr>
            <a:normAutofit/>
          </a:bodyPr>
          <a:lstStyle/>
          <a:p>
            <a:pPr>
              <a:buFont typeface="Wingdings" panose="05000000000000000000" pitchFamily="2" charset="2"/>
              <a:buChar char="v"/>
            </a:pPr>
            <a:endParaRPr lang="en-US" dirty="0"/>
          </a:p>
          <a:p>
            <a:pPr>
              <a:buFont typeface="Wingdings" panose="05000000000000000000" pitchFamily="2" charset="2"/>
              <a:buChar char="v"/>
            </a:pPr>
            <a:r>
              <a:rPr lang="en-US" dirty="0"/>
              <a:t>In India, the crime rate is increasing each day. In the current situation, recent technological influence, effects of social media and modern approaches help the offenders to achieve their crimes. Both analysis and prediction of crime is a systematized method that classifies and examines the crime patterns. There exist various clustering algorithms for crime analysis and pattern prediction but they do not reveal all the requirements. Among these, K means algorithm provides a better way for predicting the results. The proposed research work mainly focused on predicting the region with higher crime rates and age groups with more or less criminal tendencies. We propose an optimized K means algorithm to lower the time complexity and improve efficiency in the result.</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476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B99F6-A2B0-4744-8ECF-A5EC4B4DAC6D}"/>
              </a:ext>
            </a:extLst>
          </p:cNvPr>
          <p:cNvSpPr txBox="1"/>
          <p:nvPr/>
        </p:nvSpPr>
        <p:spPr>
          <a:xfrm>
            <a:off x="3255818" y="2382982"/>
            <a:ext cx="5666509"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333715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30683-0BD1-DB72-1D28-9755CAF99C22}"/>
              </a:ext>
            </a:extLst>
          </p:cNvPr>
          <p:cNvSpPr>
            <a:spLocks noGrp="1"/>
          </p:cNvSpPr>
          <p:nvPr>
            <p:ph idx="1"/>
          </p:nvPr>
        </p:nvSpPr>
        <p:spPr/>
        <p:txBody>
          <a:bodyPr>
            <a:normAutofit lnSpcReduction="10000"/>
          </a:bodyPr>
          <a:lstStyle/>
          <a:p>
            <a:pPr algn="just"/>
            <a:r>
              <a:rPr lang="en-US" dirty="0"/>
              <a:t>In  present  scenario  criminals  are  becoming  technologically sophisticated in committing crime and one challenge faced by intelligence  and  law  enforcement  agencies  is  difficulty  in analyzing large volume of data involved in crime and terrorist activities therefore agencies need to know technique to catch criminal  and  remain ahead  in  the  eternal race  between  the criminals and the law enforcement. So appropriate field need to chosen to perform crime analysis and as data mining refers to  extracting  or  mining  knowledge  from  large  amounts  of data, data mining is used here on high  volume crime dataset and knowledge gained from data mining approaches is useful and  support  police  forces.  To  perform  crime  analysis appropriate  data mining approach need to be  chosen and as clustering is an approach of data mining which groups a set of objects in such a way that object in the same group are more similar  than  those  in  other  groups  and  involved  various algorithms  that  differ  significantly  in  their  notion  of  what constitutes a cluster and how to efficiently find them.  In this paper  k means  clustering technique  of data  mining used  to extract useful information from the high volume crime dataset and  to interpret the data which  assist police in identify and analyze crime patterns to reduce further occurrences of similar incidence and provide information to reduce the crime.</a:t>
            </a:r>
          </a:p>
        </p:txBody>
      </p:sp>
    </p:spTree>
    <p:extLst>
      <p:ext uri="{BB962C8B-B14F-4D97-AF65-F5344CB8AC3E}">
        <p14:creationId xmlns:p14="http://schemas.microsoft.com/office/powerpoint/2010/main" val="26078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a:xfrm>
            <a:off x="1097280" y="457200"/>
            <a:ext cx="10058400" cy="836341"/>
          </a:xfrm>
        </p:spPr>
        <p:txBody>
          <a:bodyPr>
            <a:normAutofit/>
          </a:bodyPr>
          <a:lstStyle/>
          <a:p>
            <a:pPr algn="ctr"/>
            <a:r>
              <a:rPr lang="en-AU" dirty="0">
                <a:solidFill>
                  <a:srgbClr val="FF0000"/>
                </a:solidFill>
                <a:latin typeface="Times New Roman" panose="02020603050405020304" pitchFamily="18" charset="0"/>
                <a:cs typeface="Times New Roman" panose="02020603050405020304" pitchFamily="18" charset="0"/>
              </a:rPr>
              <a:t>EXISTING SYSTEM </a:t>
            </a:r>
            <a:endParaRPr lang="en-AU"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30683-0BD1-DB72-1D28-9755CAF99C22}"/>
              </a:ext>
            </a:extLst>
          </p:cNvPr>
          <p:cNvSpPr>
            <a:spLocks noGrp="1"/>
          </p:cNvSpPr>
          <p:nvPr>
            <p:ph idx="1"/>
          </p:nvPr>
        </p:nvSpPr>
        <p:spPr>
          <a:xfrm>
            <a:off x="1097280" y="1817649"/>
            <a:ext cx="10058400" cy="4051445"/>
          </a:xfrm>
        </p:spPr>
        <p:txBody>
          <a:bodyPr>
            <a:normAutofit/>
          </a:bodyPr>
          <a:lstStyle/>
          <a:p>
            <a:pPr algn="just">
              <a:buFont typeface="Wingdings" panose="05000000000000000000" pitchFamily="2" charset="2"/>
              <a:buChar char="v"/>
            </a:pPr>
            <a:r>
              <a:rPr lang="en-US" dirty="0"/>
              <a:t>Crime analysis tool is developed using various distinct data mining methods. It supports the police officers for investigating crimes [6]. Implementing a clustering algorithm on crime datasets enables analysis of crimes [7]. It makes identification and analysis of various criminality trends over the years through their conclusion. The random initial starting points produced by K-means which gives results in the form of cluster that helps in reaching the local optima [8]. So to overcome this problem, the partitioned data along with the data axis with the highest variance for assigning the initial centroid for K-Means clustering was applied. So it is observed that the proposed technique uses a lesser number of iteration thereby reducing the clustering time. Using merge sort, K-means algorithm can be improved for clustering the Hidden Markov Model.</a:t>
            </a:r>
          </a:p>
        </p:txBody>
      </p:sp>
    </p:spTree>
    <p:extLst>
      <p:ext uri="{BB962C8B-B14F-4D97-AF65-F5344CB8AC3E}">
        <p14:creationId xmlns:p14="http://schemas.microsoft.com/office/powerpoint/2010/main" val="212274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Proposed System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30683-0BD1-DB72-1D28-9755CAF99C22}"/>
              </a:ext>
            </a:extLst>
          </p:cNvPr>
          <p:cNvSpPr>
            <a:spLocks noGrp="1"/>
          </p:cNvSpPr>
          <p:nvPr>
            <p:ph idx="1"/>
          </p:nvPr>
        </p:nvSpPr>
        <p:spPr/>
        <p:txBody>
          <a:bodyPr>
            <a:normAutofit/>
          </a:bodyPr>
          <a:lstStyle/>
          <a:p>
            <a:pPr algn="just"/>
            <a:r>
              <a:rPr lang="en-US" dirty="0"/>
              <a:t>We are working on </a:t>
            </a:r>
            <a:r>
              <a:rPr lang="en-US" dirty="0" err="1"/>
              <a:t>Spyder</a:t>
            </a:r>
            <a:r>
              <a:rPr lang="en-US" dirty="0"/>
              <a:t> for implementation. Here we use a </a:t>
            </a:r>
            <a:r>
              <a:rPr lang="en-US" dirty="0" err="1"/>
              <a:t>Spyder</a:t>
            </a:r>
            <a:r>
              <a:rPr lang="en-US" dirty="0"/>
              <a:t> 3.7 version. </a:t>
            </a:r>
            <a:r>
              <a:rPr lang="en-US" dirty="0" err="1"/>
              <a:t>Spyder</a:t>
            </a:r>
            <a:r>
              <a:rPr lang="en-US" dirty="0"/>
              <a:t> is an integrated development environment for systematic programming in Python. Here we implemented different packages like matplotlib ,</a:t>
            </a:r>
            <a:r>
              <a:rPr lang="en-US" dirty="0" err="1"/>
              <a:t>numpy</a:t>
            </a:r>
            <a:r>
              <a:rPr lang="en-US" dirty="0"/>
              <a:t> ,</a:t>
            </a:r>
            <a:r>
              <a:rPr lang="en-US" dirty="0" err="1"/>
              <a:t>sklearn</a:t>
            </a:r>
            <a:r>
              <a:rPr lang="en-US" dirty="0"/>
              <a:t> , </a:t>
            </a:r>
            <a:r>
              <a:rPr lang="en-US" dirty="0" err="1"/>
              <a:t>pandas,etc</a:t>
            </a:r>
            <a:r>
              <a:rPr lang="en-US" dirty="0"/>
              <a:t>. Which helps to plot elbow graph and data frame table using a K-means clustering algorithm? Dataset is collected from </a:t>
            </a:r>
            <a:r>
              <a:rPr lang="en-US" dirty="0" err="1"/>
              <a:t>Kaggle</a:t>
            </a:r>
            <a:r>
              <a:rPr lang="en-US" dirty="0"/>
              <a:t> datasets and import datasets into </a:t>
            </a:r>
            <a:r>
              <a:rPr lang="en-US" dirty="0" err="1"/>
              <a:t>Spyder</a:t>
            </a:r>
            <a:r>
              <a:rPr lang="en-US" dirty="0"/>
              <a:t> in CSV format as shown in Fig 1. We perform normalization for finding the accurate number of clusters (k) using the elbow method. The elbow method performs k- means clustering on the obtained dataset for a range of values of k (2-15) and calculates the SSE. A line chart of the SSE is plotted for each value of k.</a:t>
            </a:r>
            <a:endParaRPr lang="en-A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77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AU" dirty="0">
                <a:solidFill>
                  <a:srgbClr val="FF0000"/>
                </a:solidFill>
                <a:latin typeface="Times New Roman" panose="02020603050405020304" pitchFamily="18" charset="0"/>
                <a:cs typeface="Times New Roman" panose="02020603050405020304" pitchFamily="18" charset="0"/>
              </a:rPr>
              <a:t>Software Requirements Specifications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30683-0BD1-DB72-1D28-9755CAF99C22}"/>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Hardware requirement</a:t>
            </a:r>
          </a:p>
          <a:p>
            <a:pPr>
              <a:buFont typeface="Wingdings" panose="05000000000000000000" pitchFamily="2" charset="2"/>
              <a:buChar char="v"/>
            </a:pP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Memory - 8GB RAM</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Intel I5 Core Processor</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Hard Disk : 250 Gb</a:t>
            </a:r>
          </a:p>
          <a:p>
            <a:pPr>
              <a:buFont typeface="Wingdings" panose="05000000000000000000" pitchFamily="2" charset="2"/>
              <a:buChar char="v"/>
            </a:pPr>
            <a:endParaRPr lang="en-AU"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AU" b="1" dirty="0">
                <a:latin typeface="Times New Roman" panose="02020603050405020304" pitchFamily="18" charset="0"/>
                <a:cs typeface="Times New Roman" panose="02020603050405020304" pitchFamily="18" charset="0"/>
              </a:rPr>
              <a:t>Software requirement </a:t>
            </a:r>
          </a:p>
          <a:p>
            <a:pPr>
              <a:buFont typeface="Wingdings" panose="05000000000000000000" pitchFamily="2" charset="2"/>
              <a:buChar char="v"/>
            </a:pPr>
            <a:endParaRPr lang="en-AU"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Operating System: windows, </a:t>
            </a:r>
            <a:r>
              <a:rPr lang="en-US" b="1" dirty="0" err="1">
                <a:latin typeface="Times New Roman" panose="02020603050405020304" pitchFamily="18" charset="0"/>
                <a:cs typeface="Times New Roman" panose="02020603050405020304" pitchFamily="18" charset="0"/>
              </a:rPr>
              <a:t>linux</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Python </a:t>
            </a:r>
            <a:r>
              <a:rPr lang="en-US" b="1" dirty="0" err="1">
                <a:latin typeface="Times New Roman" panose="02020603050405020304" pitchFamily="18" charset="0"/>
                <a:cs typeface="Times New Roman" panose="02020603050405020304" pitchFamily="18" charset="0"/>
              </a:rPr>
              <a:t>idel</a:t>
            </a:r>
            <a:r>
              <a:rPr lang="en-US" b="1" dirty="0">
                <a:latin typeface="Times New Roman" panose="02020603050405020304" pitchFamily="18" charset="0"/>
                <a:cs typeface="Times New Roman" panose="02020603050405020304" pitchFamily="18" charset="0"/>
              </a:rPr>
              <a:t> 3.7 version or Anaconda 3.7 or Google </a:t>
            </a:r>
            <a:r>
              <a:rPr lang="en-US" b="1" dirty="0" err="1">
                <a:latin typeface="Times New Roman" panose="02020603050405020304" pitchFamily="18" charset="0"/>
                <a:cs typeface="Times New Roman" panose="02020603050405020304" pitchFamily="18" charset="0"/>
              </a:rPr>
              <a:t>colab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a:xfrm>
            <a:off x="1097280" y="-170597"/>
            <a:ext cx="10058400" cy="1450757"/>
          </a:xfrm>
        </p:spPr>
        <p:txBody>
          <a:bodyPr/>
          <a:lstStyle/>
          <a:p>
            <a:pPr algn="ctr"/>
            <a:r>
              <a:rPr lang="en-US" b="1" dirty="0"/>
              <a:t>ARCHITECTURE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descr="C:\Users\Lenovo\Pictures\index.png"/>
          <p:cNvPicPr/>
          <p:nvPr/>
        </p:nvPicPr>
        <p:blipFill>
          <a:blip r:embed="rId2"/>
          <a:srcRect/>
          <a:stretch>
            <a:fillRect/>
          </a:stretch>
        </p:blipFill>
        <p:spPr bwMode="auto">
          <a:xfrm>
            <a:off x="4471352" y="1852294"/>
            <a:ext cx="3616008" cy="3603625"/>
          </a:xfrm>
          <a:prstGeom prst="rect">
            <a:avLst/>
          </a:prstGeom>
          <a:noFill/>
          <a:ln w="9525">
            <a:noFill/>
            <a:miter lim="800000"/>
            <a:headEnd/>
            <a:tailEnd/>
          </a:ln>
        </p:spPr>
      </p:pic>
    </p:spTree>
    <p:extLst>
      <p:ext uri="{BB962C8B-B14F-4D97-AF65-F5344CB8AC3E}">
        <p14:creationId xmlns:p14="http://schemas.microsoft.com/office/powerpoint/2010/main" val="389421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USE CASE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rcRect/>
          <a:stretch>
            <a:fillRect/>
          </a:stretch>
        </p:blipFill>
        <p:spPr bwMode="auto">
          <a:xfrm>
            <a:off x="3571875" y="1924685"/>
            <a:ext cx="5048250" cy="3943350"/>
          </a:xfrm>
          <a:prstGeom prst="rect">
            <a:avLst/>
          </a:prstGeom>
          <a:noFill/>
          <a:ln w="9525">
            <a:noFill/>
            <a:miter lim="800000"/>
            <a:headEnd/>
            <a:tailEnd/>
          </a:ln>
        </p:spPr>
      </p:pic>
    </p:spTree>
    <p:extLst>
      <p:ext uri="{BB962C8B-B14F-4D97-AF65-F5344CB8AC3E}">
        <p14:creationId xmlns:p14="http://schemas.microsoft.com/office/powerpoint/2010/main" val="138995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72A2-1CC0-BCFB-6CDE-9B4EA722EAA2}"/>
              </a:ext>
            </a:extLst>
          </p:cNvPr>
          <p:cNvSpPr>
            <a:spLocks noGrp="1"/>
          </p:cNvSpPr>
          <p:nvPr>
            <p:ph type="title"/>
          </p:nvPr>
        </p:nvSpPr>
        <p:spPr/>
        <p:txBody>
          <a:bodyPr/>
          <a:lstStyle/>
          <a:p>
            <a:pPr algn="ctr"/>
            <a:r>
              <a:rPr lang="en-US" b="1" dirty="0"/>
              <a:t>CLASS DIAGRAM</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rcRect/>
          <a:stretch>
            <a:fillRect/>
          </a:stretch>
        </p:blipFill>
        <p:spPr bwMode="auto">
          <a:xfrm>
            <a:off x="3154017" y="1737360"/>
            <a:ext cx="4532244" cy="4161183"/>
          </a:xfrm>
          <a:prstGeom prst="rect">
            <a:avLst/>
          </a:prstGeom>
          <a:noFill/>
          <a:ln w="9525">
            <a:noFill/>
            <a:miter lim="800000"/>
            <a:headEnd/>
            <a:tailEnd/>
          </a:ln>
        </p:spPr>
      </p:pic>
    </p:spTree>
    <p:extLst>
      <p:ext uri="{BB962C8B-B14F-4D97-AF65-F5344CB8AC3E}">
        <p14:creationId xmlns:p14="http://schemas.microsoft.com/office/powerpoint/2010/main" val="5672549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TotalTime>
  <Words>1391</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Times New Roman</vt:lpstr>
      <vt:lpstr>Wingdings</vt:lpstr>
      <vt:lpstr>Retrospect</vt:lpstr>
      <vt:lpstr>PowerPoint Presentation</vt:lpstr>
      <vt:lpstr>ABSTRACT</vt:lpstr>
      <vt:lpstr>INTRODUCTION</vt:lpstr>
      <vt:lpstr>EXISTING SYSTEM </vt:lpstr>
      <vt:lpstr>Proposed System</vt:lpstr>
      <vt:lpstr>Software Requirements Specifications  </vt:lpstr>
      <vt:lpstr>ARCHITECTURE DIAGRAM</vt:lpstr>
      <vt:lpstr>USE CASE DIAGRAM</vt:lpstr>
      <vt:lpstr>CLASS DIAGRAM</vt:lpstr>
      <vt:lpstr>SEQUENCE DIAGRAM</vt:lpstr>
      <vt:lpstr>ACTIVITY DIAGRAM</vt:lpstr>
      <vt:lpstr>                           TESTING</vt:lpstr>
      <vt:lpstr>OUTPUT SCREENS</vt:lpstr>
      <vt:lpstr>OUTPUT SCREENS</vt:lpstr>
      <vt:lpstr>OUTPUT SCREENS</vt:lpstr>
      <vt:lpstr>OUTPUT SCREENS</vt:lpstr>
      <vt:lpstr>OUTPUT SCREENS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Aurora's Technological &amp; Research Institute Parvathapur, Uppal, Medipally (M), Medchal (D).Hyderabad - 500098</dc:title>
  <dc:creator>Saravanan Matheswaran</dc:creator>
  <cp:lastModifiedBy>VAMSHIKRISHNA MANDAPURI</cp:lastModifiedBy>
  <cp:revision>42</cp:revision>
  <dcterms:created xsi:type="dcterms:W3CDTF">2022-10-15T04:54:16Z</dcterms:created>
  <dcterms:modified xsi:type="dcterms:W3CDTF">2023-09-16T04:50:57Z</dcterms:modified>
</cp:coreProperties>
</file>