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DM Sans" pitchFamily="2" charset="0"/>
      <p:regular r:id="rId10"/>
      <p:bold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c7+3Q4BraFV1UsZBpLqQH6C80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94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hi Krishna Singam" userId="099cefd971f7cd1b" providerId="LiveId" clId="{457552C9-31AB-4365-94B2-4282339AB0DC}"/>
    <pc:docChg chg="undo redo custSel modSld">
      <pc:chgData name="Vamshi Krishna Singam" userId="099cefd971f7cd1b" providerId="LiveId" clId="{457552C9-31AB-4365-94B2-4282339AB0DC}" dt="2024-03-01T17:48:27.601" v="101" actId="20577"/>
      <pc:docMkLst>
        <pc:docMk/>
      </pc:docMkLst>
      <pc:sldChg chg="modSp mod">
        <pc:chgData name="Vamshi Krishna Singam" userId="099cefd971f7cd1b" providerId="LiveId" clId="{457552C9-31AB-4365-94B2-4282339AB0DC}" dt="2024-03-01T17:25:59.798" v="7" actId="20577"/>
        <pc:sldMkLst>
          <pc:docMk/>
          <pc:sldMk cId="0" sldId="257"/>
        </pc:sldMkLst>
        <pc:spChg chg="mod">
          <ac:chgData name="Vamshi Krishna Singam" userId="099cefd971f7cd1b" providerId="LiveId" clId="{457552C9-31AB-4365-94B2-4282339AB0DC}" dt="2024-03-01T17:25:59.798" v="7" actId="20577"/>
          <ac:spMkLst>
            <pc:docMk/>
            <pc:sldMk cId="0" sldId="257"/>
            <ac:spMk id="101" creationId="{00000000-0000-0000-0000-000000000000}"/>
          </ac:spMkLst>
        </pc:spChg>
      </pc:sldChg>
      <pc:sldChg chg="modSp mod">
        <pc:chgData name="Vamshi Krishna Singam" userId="099cefd971f7cd1b" providerId="LiveId" clId="{457552C9-31AB-4365-94B2-4282339AB0DC}" dt="2024-03-01T17:48:27.601" v="101" actId="20577"/>
        <pc:sldMkLst>
          <pc:docMk/>
          <pc:sldMk cId="0" sldId="259"/>
        </pc:sldMkLst>
        <pc:spChg chg="mod">
          <ac:chgData name="Vamshi Krishna Singam" userId="099cefd971f7cd1b" providerId="LiveId" clId="{457552C9-31AB-4365-94B2-4282339AB0DC}" dt="2024-03-01T17:48:27.601" v="101" actId="20577"/>
          <ac:spMkLst>
            <pc:docMk/>
            <pc:sldMk cId="0" sldId="259"/>
            <ac:spMk id="3" creationId="{0C5FF48A-DF7E-E689-B837-B06EE9623F55}"/>
          </ac:spMkLst>
        </pc:spChg>
        <pc:spChg chg="mod">
          <ac:chgData name="Vamshi Krishna Singam" userId="099cefd971f7cd1b" providerId="LiveId" clId="{457552C9-31AB-4365-94B2-4282339AB0DC}" dt="2024-03-01T17:46:15.082" v="82" actId="1076"/>
          <ac:spMkLst>
            <pc:docMk/>
            <pc:sldMk cId="0" sldId="259"/>
            <ac:spMk id="112" creationId="{00000000-0000-0000-0000-000000000000}"/>
          </ac:spMkLst>
        </pc:spChg>
        <pc:spChg chg="mod">
          <ac:chgData name="Vamshi Krishna Singam" userId="099cefd971f7cd1b" providerId="LiveId" clId="{457552C9-31AB-4365-94B2-4282339AB0DC}" dt="2024-03-01T17:45:02.445" v="60" actId="1076"/>
          <ac:spMkLst>
            <pc:docMk/>
            <pc:sldMk cId="0" sldId="259"/>
            <ac:spMk id="113" creationId="{00000000-0000-0000-0000-000000000000}"/>
          </ac:spMkLst>
        </pc:spChg>
      </pc:sldChg>
      <pc:sldChg chg="modSp mod">
        <pc:chgData name="Vamshi Krishna Singam" userId="099cefd971f7cd1b" providerId="LiveId" clId="{457552C9-31AB-4365-94B2-4282339AB0DC}" dt="2024-03-01T17:47:05.089" v="90" actId="123"/>
        <pc:sldMkLst>
          <pc:docMk/>
          <pc:sldMk cId="0" sldId="260"/>
        </pc:sldMkLst>
        <pc:spChg chg="mod">
          <ac:chgData name="Vamshi Krishna Singam" userId="099cefd971f7cd1b" providerId="LiveId" clId="{457552C9-31AB-4365-94B2-4282339AB0DC}" dt="2024-03-01T17:47:05.089" v="90" actId="123"/>
          <ac:spMkLst>
            <pc:docMk/>
            <pc:sldMk cId="0" sldId="260"/>
            <ac:spMk id="2" creationId="{CFE53931-6AE4-7EF9-F91D-31836E3ED986}"/>
          </ac:spMkLst>
        </pc:spChg>
      </pc:sldChg>
      <pc:sldChg chg="modSp mod">
        <pc:chgData name="Vamshi Krishna Singam" userId="099cefd971f7cd1b" providerId="LiveId" clId="{457552C9-31AB-4365-94B2-4282339AB0DC}" dt="2024-03-01T17:47:14.884" v="91" actId="123"/>
        <pc:sldMkLst>
          <pc:docMk/>
          <pc:sldMk cId="0" sldId="261"/>
        </pc:sldMkLst>
        <pc:spChg chg="mod">
          <ac:chgData name="Vamshi Krishna Singam" userId="099cefd971f7cd1b" providerId="LiveId" clId="{457552C9-31AB-4365-94B2-4282339AB0DC}" dt="2024-03-01T17:47:14.884" v="91" actId="123"/>
          <ac:spMkLst>
            <pc:docMk/>
            <pc:sldMk cId="0" sldId="261"/>
            <ac:spMk id="2" creationId="{2FCE21A0-3620-8CC5-F13C-36046F481F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1792288" y="612775"/>
            <a:ext cx="5486400" cy="4114800"/>
          </a:xfrm>
          <a:prstGeom prst="rect">
            <a:avLst/>
          </a:prstGeom>
          <a:noFill/>
          <a:ln>
            <a:noFill/>
          </a:ln>
        </p:spPr>
      </p:sp>
      <p:sp>
        <p:nvSpPr>
          <p:cNvPr id="64" name="Google Shape;64;p1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85" name="Google Shape;85;p1"/>
          <p:cNvSpPr/>
          <p:nvPr/>
        </p:nvSpPr>
        <p:spPr>
          <a:xfrm>
            <a:off x="14787537" y="4808287"/>
            <a:ext cx="724985" cy="920616"/>
          </a:xfrm>
          <a:custGeom>
            <a:avLst/>
            <a:gdLst/>
            <a:ahLst/>
            <a:cxnLst/>
            <a:rect l="l" t="t" r="r" b="b"/>
            <a:pathLst>
              <a:path w="724985" h="920616" extrusionOk="0">
                <a:moveTo>
                  <a:pt x="0" y="0"/>
                </a:moveTo>
                <a:lnTo>
                  <a:pt x="724985" y="0"/>
                </a:lnTo>
                <a:lnTo>
                  <a:pt x="724985" y="920616"/>
                </a:lnTo>
                <a:lnTo>
                  <a:pt x="0" y="920616"/>
                </a:lnTo>
                <a:lnTo>
                  <a:pt x="0" y="0"/>
                </a:lnTo>
                <a:close/>
              </a:path>
            </a:pathLst>
          </a:custGeom>
          <a:blipFill rotWithShape="1">
            <a:blip r:embed="rId4">
              <a:alphaModFix/>
            </a:blip>
            <a:stretch>
              <a:fillRect/>
            </a:stretch>
          </a:blipFill>
          <a:ln>
            <a:noFill/>
          </a:ln>
        </p:spPr>
      </p:sp>
      <p:sp>
        <p:nvSpPr>
          <p:cNvPr id="86" name="Google Shape;86;p1"/>
          <p:cNvSpPr txBox="1"/>
          <p:nvPr/>
        </p:nvSpPr>
        <p:spPr>
          <a:xfrm>
            <a:off x="2312416" y="3027254"/>
            <a:ext cx="14079900" cy="2604000"/>
          </a:xfrm>
          <a:prstGeom prst="rect">
            <a:avLst/>
          </a:prstGeom>
          <a:noFill/>
          <a:ln>
            <a:noFill/>
          </a:ln>
        </p:spPr>
        <p:txBody>
          <a:bodyPr spcFirstLastPara="1" wrap="square" lIns="0" tIns="0" rIns="0" bIns="0" anchor="t" anchorCtr="0">
            <a:spAutoFit/>
          </a:bodyPr>
          <a:lstStyle/>
          <a:p>
            <a:pPr marL="0" marR="0" lvl="0" indent="0" algn="ctr" rtl="0">
              <a:lnSpc>
                <a:spcPct val="93999"/>
              </a:lnSpc>
              <a:spcBef>
                <a:spcPts val="0"/>
              </a:spcBef>
              <a:spcAft>
                <a:spcPts val="0"/>
              </a:spcAft>
              <a:buNone/>
            </a:pPr>
            <a:r>
              <a:rPr lang="en-US" sz="12998" b="1" i="0" u="none" strike="noStrike" cap="none">
                <a:solidFill>
                  <a:srgbClr val="000000"/>
                </a:solidFill>
                <a:latin typeface="DM Sans"/>
                <a:ea typeface="DM Sans"/>
                <a:cs typeface="DM Sans"/>
                <a:sym typeface="DM Sans"/>
              </a:rPr>
              <a:t>WEBATHON 2.0</a:t>
            </a:r>
            <a:endParaRPr/>
          </a:p>
          <a:p>
            <a:pPr marL="0" marR="0" lvl="0" indent="0" algn="ctr" rtl="0">
              <a:lnSpc>
                <a:spcPct val="94000"/>
              </a:lnSpc>
              <a:spcBef>
                <a:spcPts val="0"/>
              </a:spcBef>
              <a:spcAft>
                <a:spcPts val="0"/>
              </a:spcAft>
              <a:buNone/>
            </a:pPr>
            <a:r>
              <a:rPr lang="en-US" sz="5000" b="1" i="0" u="none" strike="noStrike" cap="none">
                <a:solidFill>
                  <a:srgbClr val="000000"/>
                </a:solidFill>
                <a:latin typeface="DM Sans"/>
                <a:ea typeface="DM Sans"/>
                <a:cs typeface="DM Sans"/>
                <a:sym typeface="DM Sans"/>
              </a:rPr>
              <a:t>   </a:t>
            </a:r>
            <a:endParaRPr/>
          </a:p>
        </p:txBody>
      </p:sp>
      <p:sp>
        <p:nvSpPr>
          <p:cNvPr id="87" name="Google Shape;87;p1"/>
          <p:cNvSpPr/>
          <p:nvPr/>
        </p:nvSpPr>
        <p:spPr>
          <a:xfrm>
            <a:off x="3192075" y="4808287"/>
            <a:ext cx="724985" cy="920616"/>
          </a:xfrm>
          <a:custGeom>
            <a:avLst/>
            <a:gdLst/>
            <a:ahLst/>
            <a:cxnLst/>
            <a:rect l="l" t="t" r="r" b="b"/>
            <a:pathLst>
              <a:path w="724985" h="920616" extrusionOk="0">
                <a:moveTo>
                  <a:pt x="0" y="0"/>
                </a:moveTo>
                <a:lnTo>
                  <a:pt x="724985" y="0"/>
                </a:lnTo>
                <a:lnTo>
                  <a:pt x="724985" y="920616"/>
                </a:lnTo>
                <a:lnTo>
                  <a:pt x="0" y="920616"/>
                </a:lnTo>
                <a:lnTo>
                  <a:pt x="0" y="0"/>
                </a:lnTo>
                <a:close/>
              </a:path>
            </a:pathLst>
          </a:custGeom>
          <a:blipFill rotWithShape="1">
            <a:blip r:embed="rId4">
              <a:alphaModFix/>
            </a:blip>
            <a:stretch>
              <a:fillRect/>
            </a:stretch>
          </a:blipFill>
          <a:ln>
            <a:noFill/>
          </a:ln>
        </p:spPr>
      </p:sp>
      <p:sp>
        <p:nvSpPr>
          <p:cNvPr id="88" name="Google Shape;88;p1"/>
          <p:cNvSpPr/>
          <p:nvPr/>
        </p:nvSpPr>
        <p:spPr>
          <a:xfrm>
            <a:off x="11626121" y="300728"/>
            <a:ext cx="1918826" cy="1918826"/>
          </a:xfrm>
          <a:custGeom>
            <a:avLst/>
            <a:gdLst/>
            <a:ahLst/>
            <a:cxnLst/>
            <a:rect l="l" t="t" r="r" b="b"/>
            <a:pathLst>
              <a:path w="1918826" h="1918826" extrusionOk="0">
                <a:moveTo>
                  <a:pt x="0" y="0"/>
                </a:moveTo>
                <a:lnTo>
                  <a:pt x="1918826" y="0"/>
                </a:lnTo>
                <a:lnTo>
                  <a:pt x="1918826" y="1918825"/>
                </a:lnTo>
                <a:lnTo>
                  <a:pt x="0" y="1918825"/>
                </a:lnTo>
                <a:lnTo>
                  <a:pt x="0" y="0"/>
                </a:lnTo>
                <a:close/>
              </a:path>
            </a:pathLst>
          </a:custGeom>
          <a:blipFill rotWithShape="1">
            <a:blip r:embed="rId5">
              <a:alphaModFix/>
            </a:blip>
            <a:stretch>
              <a:fillRect/>
            </a:stretch>
          </a:blipFill>
          <a:ln>
            <a:noFill/>
          </a:ln>
        </p:spPr>
      </p:sp>
      <p:sp>
        <p:nvSpPr>
          <p:cNvPr id="89" name="Google Shape;89;p1"/>
          <p:cNvSpPr/>
          <p:nvPr/>
        </p:nvSpPr>
        <p:spPr>
          <a:xfrm>
            <a:off x="13230466" y="98260"/>
            <a:ext cx="2737464" cy="2737464"/>
          </a:xfrm>
          <a:custGeom>
            <a:avLst/>
            <a:gdLst/>
            <a:ahLst/>
            <a:cxnLst/>
            <a:rect l="l" t="t" r="r" b="b"/>
            <a:pathLst>
              <a:path w="2737464" h="2737464" extrusionOk="0">
                <a:moveTo>
                  <a:pt x="0" y="0"/>
                </a:moveTo>
                <a:lnTo>
                  <a:pt x="2737464" y="0"/>
                </a:lnTo>
                <a:lnTo>
                  <a:pt x="2737464" y="2737464"/>
                </a:lnTo>
                <a:lnTo>
                  <a:pt x="0" y="2737464"/>
                </a:lnTo>
                <a:lnTo>
                  <a:pt x="0" y="0"/>
                </a:lnTo>
                <a:close/>
              </a:path>
            </a:pathLst>
          </a:custGeom>
          <a:blipFill rotWithShape="1">
            <a:blip r:embed="rId6">
              <a:alphaModFix/>
            </a:blip>
            <a:stretch>
              <a:fillRect/>
            </a:stretch>
          </a:blipFill>
          <a:ln>
            <a:noFill/>
          </a:ln>
        </p:spPr>
      </p:sp>
      <p:sp>
        <p:nvSpPr>
          <p:cNvPr id="90" name="Google Shape;90;p1"/>
          <p:cNvSpPr txBox="1"/>
          <p:nvPr/>
        </p:nvSpPr>
        <p:spPr>
          <a:xfrm>
            <a:off x="2344478" y="7506224"/>
            <a:ext cx="13599045" cy="1338492"/>
          </a:xfrm>
          <a:prstGeom prst="rect">
            <a:avLst/>
          </a:prstGeom>
          <a:noFill/>
          <a:ln>
            <a:noFill/>
          </a:ln>
        </p:spPr>
        <p:txBody>
          <a:bodyPr spcFirstLastPara="1" wrap="square" lIns="0" tIns="0" rIns="0" bIns="0" anchor="t" anchorCtr="0">
            <a:spAutoFit/>
          </a:bodyPr>
          <a:lstStyle/>
          <a:p>
            <a:pPr marL="0" marR="0" lvl="0" indent="0" algn="ctr" rtl="0">
              <a:lnSpc>
                <a:spcPct val="140015"/>
              </a:lnSpc>
              <a:spcBef>
                <a:spcPts val="0"/>
              </a:spcBef>
              <a:spcAft>
                <a:spcPts val="0"/>
              </a:spcAft>
              <a:buNone/>
            </a:pPr>
            <a:r>
              <a:rPr lang="en-US" sz="3981" b="1" i="0" u="none" strike="noStrike" cap="none">
                <a:solidFill>
                  <a:srgbClr val="000000"/>
                </a:solidFill>
                <a:latin typeface="DM Sans"/>
                <a:ea typeface="DM Sans"/>
                <a:cs typeface="DM Sans"/>
                <a:sym typeface="DM Sans"/>
              </a:rPr>
              <a:t>Presented by</a:t>
            </a:r>
            <a:endParaRPr/>
          </a:p>
          <a:p>
            <a:pPr marL="0" marR="0" lvl="0" indent="0" algn="ctr" rtl="0">
              <a:lnSpc>
                <a:spcPct val="100000"/>
              </a:lnSpc>
              <a:spcBef>
                <a:spcPts val="0"/>
              </a:spcBef>
              <a:spcAft>
                <a:spcPts val="0"/>
              </a:spcAft>
              <a:buNone/>
            </a:pPr>
            <a:r>
              <a:rPr lang="en-US" sz="4381" b="1" i="0" u="none" strike="noStrike" cap="none">
                <a:solidFill>
                  <a:srgbClr val="000000"/>
                </a:solidFill>
                <a:latin typeface="DM Sans"/>
                <a:ea typeface="DM Sans"/>
                <a:cs typeface="DM Sans"/>
                <a:sym typeface="DM Sans"/>
              </a:rPr>
              <a:t>ACM VNRVJIET and GDSC VNRVJIET</a:t>
            </a:r>
            <a:endParaRPr/>
          </a:p>
        </p:txBody>
      </p:sp>
      <p:sp>
        <p:nvSpPr>
          <p:cNvPr id="91" name="Google Shape;91;p1"/>
          <p:cNvSpPr txBox="1"/>
          <p:nvPr/>
        </p:nvSpPr>
        <p:spPr>
          <a:xfrm>
            <a:off x="9119592" y="4989830"/>
            <a:ext cx="48816" cy="278765"/>
          </a:xfrm>
          <a:prstGeom prst="rect">
            <a:avLst/>
          </a:prstGeom>
          <a:noFill/>
          <a:ln>
            <a:noFill/>
          </a:ln>
        </p:spPr>
        <p:txBody>
          <a:bodyPr spcFirstLastPara="1" wrap="square" lIns="0" tIns="0" rIns="0" bIns="0" anchor="t" anchorCtr="0">
            <a:spAutoFit/>
          </a:bodyPr>
          <a:lstStyle/>
          <a:p>
            <a:pPr marL="0" marR="0" lvl="0" indent="0" algn="ctr" rtl="0">
              <a:lnSpc>
                <a:spcPct val="110005"/>
              </a:lnSpc>
              <a:spcBef>
                <a:spcPts val="0"/>
              </a:spcBef>
              <a:spcAft>
                <a:spcPts val="0"/>
              </a:spcAft>
              <a:buNone/>
            </a:pPr>
            <a:r>
              <a:rPr lang="en-US" sz="1699" b="0" i="0" u="none" strike="noStrike" cap="none">
                <a:solidFill>
                  <a:srgbClr val="000000"/>
                </a:solidFill>
                <a:latin typeface="Arial"/>
                <a:ea typeface="Arial"/>
                <a:cs typeface="Arial"/>
                <a:sym typeface="Arial"/>
              </a:rPr>
              <a:t> </a:t>
            </a:r>
            <a:endParaRPr/>
          </a:p>
        </p:txBody>
      </p:sp>
      <p:sp>
        <p:nvSpPr>
          <p:cNvPr id="92" name="Google Shape;92;p1"/>
          <p:cNvSpPr/>
          <p:nvPr/>
        </p:nvSpPr>
        <p:spPr>
          <a:xfrm>
            <a:off x="15737141" y="825356"/>
            <a:ext cx="2274634" cy="984046"/>
          </a:xfrm>
          <a:custGeom>
            <a:avLst/>
            <a:gdLst/>
            <a:ahLst/>
            <a:cxnLst/>
            <a:rect l="l" t="t" r="r" b="b"/>
            <a:pathLst>
              <a:path w="2274634" h="984046" extrusionOk="0">
                <a:moveTo>
                  <a:pt x="0" y="0"/>
                </a:moveTo>
                <a:lnTo>
                  <a:pt x="2274634" y="0"/>
                </a:lnTo>
                <a:lnTo>
                  <a:pt x="2274634" y="984046"/>
                </a:lnTo>
                <a:lnTo>
                  <a:pt x="0" y="984046"/>
                </a:lnTo>
                <a:lnTo>
                  <a:pt x="0" y="0"/>
                </a:lnTo>
                <a:close/>
              </a:path>
            </a:pathLst>
          </a:custGeom>
          <a:blipFill rotWithShape="1">
            <a:blip r:embed="rId7">
              <a:alphaModFix/>
            </a:blip>
            <a:stretch>
              <a:fillRect/>
            </a:stretch>
          </a:blipFill>
          <a:ln>
            <a:noFill/>
          </a:ln>
        </p:spPr>
      </p:sp>
      <p:sp>
        <p:nvSpPr>
          <p:cNvPr id="93" name="Google Shape;93;p1"/>
          <p:cNvSpPr txBox="1"/>
          <p:nvPr/>
        </p:nvSpPr>
        <p:spPr>
          <a:xfrm>
            <a:off x="4021835" y="5081312"/>
            <a:ext cx="10660927" cy="1231724"/>
          </a:xfrm>
          <a:prstGeom prst="rect">
            <a:avLst/>
          </a:prstGeom>
          <a:noFill/>
          <a:ln>
            <a:noFill/>
          </a:ln>
        </p:spPr>
        <p:txBody>
          <a:bodyPr spcFirstLastPara="1" wrap="square" lIns="0" tIns="0" rIns="0" bIns="0" anchor="t" anchorCtr="0">
            <a:spAutoFit/>
          </a:bodyPr>
          <a:lstStyle/>
          <a:p>
            <a:pPr marL="0" marR="0" lvl="0" indent="0" algn="ctr" rtl="0">
              <a:lnSpc>
                <a:spcPct val="94000"/>
              </a:lnSpc>
              <a:spcBef>
                <a:spcPts val="0"/>
              </a:spcBef>
              <a:spcAft>
                <a:spcPts val="0"/>
              </a:spcAft>
              <a:buNone/>
            </a:pPr>
            <a:r>
              <a:rPr lang="en-US" sz="5000" b="1" i="0" u="none" strike="noStrike" cap="none">
                <a:solidFill>
                  <a:srgbClr val="000000"/>
                </a:solidFill>
                <a:latin typeface="DM Sans"/>
                <a:ea typeface="DM Sans"/>
                <a:cs typeface="DM Sans"/>
                <a:sym typeface="DM Sans"/>
              </a:rPr>
              <a:t>CONNECT.COLLABORATE.CREATE.​</a:t>
            </a:r>
            <a:endParaRPr/>
          </a:p>
          <a:p>
            <a:pPr marL="0" marR="0" lvl="0" indent="0" algn="ctr" rtl="0">
              <a:lnSpc>
                <a:spcPct val="94000"/>
              </a:lnSpc>
              <a:spcBef>
                <a:spcPts val="0"/>
              </a:spcBef>
              <a:spcAft>
                <a:spcPts val="0"/>
              </a:spcAft>
              <a:buNone/>
            </a:pPr>
            <a:r>
              <a:rPr lang="en-US" sz="5000" b="1" i="0" u="none" strike="noStrike" cap="none">
                <a:solidFill>
                  <a:srgbClr val="000000"/>
                </a:solidFill>
                <a:latin typeface="DM Sans"/>
                <a:ea typeface="DM Sans"/>
                <a:cs typeface="DM Sans"/>
                <a:sym typeface="DM Sans"/>
              </a:rPr>
              <a:t>   </a:t>
            </a:r>
            <a:endParaRPr/>
          </a:p>
        </p:txBody>
      </p:sp>
      <p:sp>
        <p:nvSpPr>
          <p:cNvPr id="94" name="Google Shape;94;p1"/>
          <p:cNvSpPr/>
          <p:nvPr/>
        </p:nvSpPr>
        <p:spPr>
          <a:xfrm>
            <a:off x="359519" y="300728"/>
            <a:ext cx="1700312" cy="1918826"/>
          </a:xfrm>
          <a:custGeom>
            <a:avLst/>
            <a:gdLst/>
            <a:ahLst/>
            <a:cxnLst/>
            <a:rect l="l" t="t" r="r" b="b"/>
            <a:pathLst>
              <a:path w="1700312" h="1918826" extrusionOk="0">
                <a:moveTo>
                  <a:pt x="0" y="0"/>
                </a:moveTo>
                <a:lnTo>
                  <a:pt x="1700312" y="0"/>
                </a:lnTo>
                <a:lnTo>
                  <a:pt x="1700312" y="1918825"/>
                </a:lnTo>
                <a:lnTo>
                  <a:pt x="0" y="1918825"/>
                </a:lnTo>
                <a:lnTo>
                  <a:pt x="0" y="0"/>
                </a:lnTo>
                <a:close/>
              </a:path>
            </a:pathLst>
          </a:custGeom>
          <a:blipFill rotWithShape="1">
            <a:blip r:embed="rId8">
              <a:alphaModFix/>
            </a:blip>
            <a:stretch>
              <a:fillRect/>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00" name="Google Shape;100;p2"/>
          <p:cNvSpPr txBox="1"/>
          <p:nvPr/>
        </p:nvSpPr>
        <p:spPr>
          <a:xfrm>
            <a:off x="1809668" y="568567"/>
            <a:ext cx="12909223" cy="746358"/>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5000" b="1" i="0" u="none" strike="noStrike" cap="none" dirty="0">
                <a:solidFill>
                  <a:srgbClr val="000000"/>
                </a:solidFill>
                <a:latin typeface="DM Sans"/>
                <a:ea typeface="DM Sans"/>
                <a:cs typeface="DM Sans"/>
                <a:sym typeface="DM Sans"/>
              </a:rPr>
              <a:t>TEAM NAME  :    AVALANCHE ​</a:t>
            </a:r>
            <a:endParaRPr dirty="0"/>
          </a:p>
        </p:txBody>
      </p:sp>
      <p:sp>
        <p:nvSpPr>
          <p:cNvPr id="101" name="Google Shape;101;p2"/>
          <p:cNvSpPr txBox="1"/>
          <p:nvPr/>
        </p:nvSpPr>
        <p:spPr>
          <a:xfrm>
            <a:off x="1460704" y="1025199"/>
            <a:ext cx="15017628" cy="10282046"/>
          </a:xfrm>
          <a:prstGeom prst="rect">
            <a:avLst/>
          </a:prstGeom>
          <a:noFill/>
          <a:ln>
            <a:noFill/>
          </a:ln>
        </p:spPr>
        <p:txBody>
          <a:bodyPr spcFirstLastPara="1" wrap="square" lIns="0" tIns="0" rIns="0" bIns="0" anchor="t" anchorCtr="0">
            <a:spAutoFit/>
          </a:bodyPr>
          <a:lstStyle/>
          <a:p>
            <a:pPr marL="748932" marR="0" lvl="1" indent="-374466" algn="l" rtl="0">
              <a:lnSpc>
                <a:spcPct val="200028"/>
              </a:lnSpc>
              <a:spcBef>
                <a:spcPts val="0"/>
              </a:spcBef>
              <a:spcAft>
                <a:spcPts val="0"/>
              </a:spcAft>
              <a:buClr>
                <a:srgbClr val="000000"/>
              </a:buClr>
              <a:buSzPts val="3468"/>
              <a:buFont typeface="Arial"/>
              <a:buChar char="•"/>
            </a:pPr>
            <a:r>
              <a:rPr lang="en-US" sz="3468" b="0" i="0" u="none" strike="noStrike" cap="none" dirty="0">
                <a:solidFill>
                  <a:srgbClr val="000000"/>
                </a:solidFill>
                <a:latin typeface="DM Sans"/>
                <a:ea typeface="DM Sans"/>
                <a:cs typeface="DM Sans"/>
                <a:sym typeface="DM Sans"/>
              </a:rPr>
              <a:t> </a:t>
            </a:r>
            <a:r>
              <a:rPr lang="en-US" sz="3468" b="0" i="0" u="none" strike="noStrike" cap="none" dirty="0">
                <a:solidFill>
                  <a:srgbClr val="000000"/>
                </a:solidFill>
                <a:latin typeface="+mj-lt"/>
                <a:ea typeface="DM Sans"/>
                <a:cs typeface="DM Sans"/>
                <a:sym typeface="DM Sans"/>
              </a:rPr>
              <a:t>Team captain name:​  </a:t>
            </a:r>
            <a:r>
              <a:rPr lang="en-US" sz="3468" b="0" i="0" u="none" strike="noStrike" cap="none" dirty="0" err="1">
                <a:solidFill>
                  <a:srgbClr val="000000"/>
                </a:solidFill>
                <a:latin typeface="+mj-lt"/>
                <a:ea typeface="DM Sans"/>
                <a:cs typeface="DM Sans"/>
                <a:sym typeface="DM Sans"/>
              </a:rPr>
              <a:t>Srilahari</a:t>
            </a:r>
            <a:r>
              <a:rPr lang="en-US" sz="3468" b="0" i="0" u="none" strike="noStrike" cap="none" dirty="0">
                <a:solidFill>
                  <a:srgbClr val="000000"/>
                </a:solidFill>
                <a:latin typeface="+mj-lt"/>
                <a:ea typeface="DM Sans"/>
                <a:cs typeface="DM Sans"/>
                <a:sym typeface="DM Sans"/>
              </a:rPr>
              <a:t> Ganta</a:t>
            </a:r>
            <a:endParaRPr dirty="0">
              <a:latin typeface="+mj-lt"/>
            </a:endParaRPr>
          </a:p>
          <a:p>
            <a:pPr marL="748932" marR="0" lvl="1" indent="-374466" algn="l" rtl="0">
              <a:lnSpc>
                <a:spcPct val="200028"/>
              </a:lnSpc>
              <a:spcBef>
                <a:spcPts val="0"/>
              </a:spcBef>
              <a:spcAft>
                <a:spcPts val="0"/>
              </a:spcAft>
              <a:buClr>
                <a:srgbClr val="000000"/>
              </a:buClr>
              <a:buSzPts val="3468"/>
              <a:buFont typeface="Arial"/>
              <a:buChar char="•"/>
            </a:pPr>
            <a:r>
              <a:rPr lang="en-US" sz="3468" b="0" i="0" u="none" strike="noStrike" cap="none" dirty="0">
                <a:solidFill>
                  <a:srgbClr val="000000"/>
                </a:solidFill>
                <a:latin typeface="+mj-lt"/>
                <a:ea typeface="DM Sans"/>
                <a:cs typeface="DM Sans"/>
                <a:sym typeface="DM Sans"/>
              </a:rPr>
              <a:t> Team captain mobile number:​  8309778174</a:t>
            </a:r>
            <a:endParaRPr dirty="0">
              <a:latin typeface="+mj-lt"/>
            </a:endParaRPr>
          </a:p>
          <a:p>
            <a:pPr marL="748932" marR="0" lvl="1" indent="-374466" algn="l" rtl="0">
              <a:lnSpc>
                <a:spcPct val="200028"/>
              </a:lnSpc>
              <a:spcBef>
                <a:spcPts val="0"/>
              </a:spcBef>
              <a:spcAft>
                <a:spcPts val="0"/>
              </a:spcAft>
              <a:buClr>
                <a:srgbClr val="000000"/>
              </a:buClr>
              <a:buSzPts val="3468"/>
              <a:buFont typeface="Arial"/>
              <a:buChar char="•"/>
            </a:pPr>
            <a:r>
              <a:rPr lang="en-US" sz="3468" b="0" i="0" u="none" strike="noStrike" cap="none" dirty="0">
                <a:solidFill>
                  <a:srgbClr val="000000"/>
                </a:solidFill>
                <a:latin typeface="+mj-lt"/>
                <a:ea typeface="DM Sans"/>
                <a:cs typeface="DM Sans"/>
                <a:sym typeface="DM Sans"/>
              </a:rPr>
              <a:t> Team captain email:​  srilahari03.ganta@gmail.com</a:t>
            </a:r>
            <a:endParaRPr sz="3468" b="0" i="0" u="none" strike="noStrike" cap="none" dirty="0">
              <a:solidFill>
                <a:srgbClr val="000000"/>
              </a:solidFill>
              <a:latin typeface="+mj-lt"/>
              <a:ea typeface="DM Sans"/>
              <a:cs typeface="DM Sans"/>
              <a:sym typeface="DM Sans"/>
            </a:endParaRPr>
          </a:p>
          <a:p>
            <a:pPr marL="748932" marR="0" lvl="1" indent="-374466" algn="l" rtl="0">
              <a:lnSpc>
                <a:spcPct val="200028"/>
              </a:lnSpc>
              <a:spcBef>
                <a:spcPts val="0"/>
              </a:spcBef>
              <a:spcAft>
                <a:spcPts val="0"/>
              </a:spcAft>
              <a:buClr>
                <a:srgbClr val="000000"/>
              </a:buClr>
              <a:buSzPts val="3468"/>
              <a:buFont typeface="Arial"/>
              <a:buChar char="•"/>
            </a:pPr>
            <a:r>
              <a:rPr lang="en-US" sz="3468" b="0" i="0" u="none" strike="noStrike" cap="none" dirty="0">
                <a:solidFill>
                  <a:srgbClr val="000000"/>
                </a:solidFill>
                <a:latin typeface="+mj-lt"/>
                <a:ea typeface="DM Sans"/>
                <a:cs typeface="DM Sans"/>
                <a:sym typeface="DM Sans"/>
              </a:rPr>
              <a:t> No. of team members:​   5</a:t>
            </a:r>
            <a:endParaRPr dirty="0">
              <a:latin typeface="+mj-lt"/>
            </a:endParaRPr>
          </a:p>
          <a:p>
            <a:pPr marL="748932" marR="0" lvl="1" indent="-374466" algn="l" rtl="0">
              <a:lnSpc>
                <a:spcPct val="200028"/>
              </a:lnSpc>
              <a:spcBef>
                <a:spcPts val="0"/>
              </a:spcBef>
              <a:spcAft>
                <a:spcPts val="0"/>
              </a:spcAft>
              <a:buClr>
                <a:srgbClr val="000000"/>
              </a:buClr>
              <a:buSzPts val="3468"/>
              <a:buFont typeface="Arial"/>
              <a:buChar char="•"/>
            </a:pPr>
            <a:r>
              <a:rPr lang="en-US" sz="3468" b="0" i="0" u="none" strike="noStrike" cap="none" dirty="0">
                <a:solidFill>
                  <a:srgbClr val="000000"/>
                </a:solidFill>
                <a:latin typeface="+mj-lt"/>
                <a:ea typeface="DM Sans"/>
                <a:cs typeface="DM Sans"/>
                <a:sym typeface="DM Sans"/>
              </a:rPr>
              <a:t> Team Details: </a:t>
            </a:r>
            <a:endParaRPr lang="en-US" sz="3468" dirty="0">
              <a:latin typeface="+mj-lt"/>
              <a:ea typeface="DM Sans"/>
              <a:cs typeface="DM Sans"/>
              <a:sym typeface="DM Sans"/>
            </a:endParaRPr>
          </a:p>
          <a:p>
            <a:pPr marL="374466" lvl="3">
              <a:lnSpc>
                <a:spcPct val="150000"/>
              </a:lnSpc>
              <a:buSzPts val="3468"/>
            </a:pPr>
            <a:r>
              <a:rPr lang="en-US" sz="2800" dirty="0">
                <a:latin typeface="+mj-lt"/>
                <a:sym typeface="DM Sans"/>
              </a:rPr>
              <a:t>	21071A05J4 </a:t>
            </a:r>
            <a:r>
              <a:rPr lang="en-US" sz="2800" dirty="0">
                <a:latin typeface="+mj-lt"/>
              </a:rPr>
              <a:t>  SRILAHARI GANTA</a:t>
            </a:r>
          </a:p>
          <a:p>
            <a:pPr marL="374466" lvl="3">
              <a:lnSpc>
                <a:spcPct val="150000"/>
              </a:lnSpc>
              <a:buSzPts val="3468"/>
            </a:pPr>
            <a:r>
              <a:rPr lang="en-US" sz="2800" dirty="0">
                <a:latin typeface="+mj-lt"/>
                <a:sym typeface="DM Sans"/>
              </a:rPr>
              <a:t>	21071A05E1  CHERUKUMALLI RASMI KRISHNA</a:t>
            </a:r>
            <a:endParaRPr lang="en-US" sz="2800" b="0" i="0" u="none" strike="noStrike" cap="none" dirty="0">
              <a:solidFill>
                <a:srgbClr val="000000"/>
              </a:solidFill>
              <a:latin typeface="+mj-lt"/>
              <a:ea typeface="DM Sans"/>
              <a:cs typeface="DM Sans"/>
              <a:sym typeface="DM Sans"/>
            </a:endParaRPr>
          </a:p>
          <a:p>
            <a:pPr marL="374466" lvl="3">
              <a:lnSpc>
                <a:spcPct val="150000"/>
              </a:lnSpc>
              <a:buSzPts val="3468"/>
            </a:pPr>
            <a:r>
              <a:rPr lang="en-US" sz="2800" dirty="0">
                <a:latin typeface="+mj-lt"/>
                <a:sym typeface="DM Sans"/>
              </a:rPr>
              <a:t>	21071A05E0  CHEKURI MOHIT</a:t>
            </a:r>
          </a:p>
          <a:p>
            <a:pPr marL="374466" lvl="3">
              <a:lnSpc>
                <a:spcPct val="150000"/>
              </a:lnSpc>
              <a:buSzPts val="3468"/>
            </a:pPr>
            <a:r>
              <a:rPr lang="en-US" sz="2800" dirty="0">
                <a:latin typeface="+mj-lt"/>
                <a:sym typeface="DM Sans"/>
              </a:rPr>
              <a:t>	21071A05K1  VEERAMALLA PRANAVI</a:t>
            </a:r>
          </a:p>
          <a:p>
            <a:pPr marL="374466" lvl="3">
              <a:lnSpc>
                <a:spcPct val="150000"/>
              </a:lnSpc>
              <a:buSzPts val="3468"/>
            </a:pPr>
            <a:r>
              <a:rPr lang="en-US" sz="2800" dirty="0">
                <a:latin typeface="+mj-lt"/>
                <a:sym typeface="DM Sans"/>
              </a:rPr>
              <a:t>	21071A05J2  SINGAM VAMSHI KRISHNA</a:t>
            </a:r>
          </a:p>
          <a:p>
            <a:pPr marL="374466" lvl="3">
              <a:lnSpc>
                <a:spcPct val="150000"/>
              </a:lnSpc>
              <a:buSzPts val="3468"/>
            </a:pPr>
            <a:endParaRPr lang="en-US" sz="2800" dirty="0">
              <a:latin typeface="DM Sans"/>
              <a:sym typeface="DM Sans"/>
            </a:endParaRPr>
          </a:p>
          <a:p>
            <a:pPr marL="0" marR="0" lvl="0" indent="0" algn="l" rtl="0">
              <a:lnSpc>
                <a:spcPct val="200028"/>
              </a:lnSpc>
              <a:spcBef>
                <a:spcPts val="0"/>
              </a:spcBef>
              <a:spcAft>
                <a:spcPts val="0"/>
              </a:spcAft>
              <a:buNone/>
            </a:pPr>
            <a:r>
              <a:rPr lang="en-US" sz="3468" b="0" i="0" u="none" strike="noStrike" cap="none" dirty="0">
                <a:solidFill>
                  <a:srgbClr val="000000"/>
                </a:solidFill>
                <a:latin typeface="DM Sans"/>
                <a:ea typeface="DM Sans"/>
                <a:cs typeface="DM Sans"/>
                <a:sym typeface="DM Sans"/>
              </a:rPr>
              <a:t>  </a:t>
            </a:r>
            <a:endParaRPr sz="3468" b="0" i="0" u="none" strike="noStrike" cap="none" dirty="0">
              <a:solidFill>
                <a:srgbClr val="000000"/>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a:off x="0" y="-324464"/>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07" name="Google Shape;107;p3"/>
          <p:cNvSpPr txBox="1"/>
          <p:nvPr/>
        </p:nvSpPr>
        <p:spPr>
          <a:xfrm>
            <a:off x="1058196" y="216791"/>
            <a:ext cx="12790539" cy="1343445"/>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9000" b="1" i="0" u="none" strike="noStrike" cap="none" dirty="0">
                <a:solidFill>
                  <a:srgbClr val="000000"/>
                </a:solidFill>
                <a:latin typeface="DM Sans"/>
                <a:ea typeface="DM Sans"/>
                <a:cs typeface="DM Sans"/>
                <a:sym typeface="DM Sans"/>
              </a:rPr>
              <a:t>Problem Statement</a:t>
            </a:r>
            <a:endParaRPr dirty="0"/>
          </a:p>
        </p:txBody>
      </p:sp>
      <p:sp>
        <p:nvSpPr>
          <p:cNvPr id="2" name="TextBox 1">
            <a:extLst>
              <a:ext uri="{FF2B5EF4-FFF2-40B4-BE49-F238E27FC236}">
                <a16:creationId xmlns:a16="http://schemas.microsoft.com/office/drawing/2014/main" id="{A2A4A6C7-85C3-6C7A-71F7-5F627728019D}"/>
              </a:ext>
            </a:extLst>
          </p:cNvPr>
          <p:cNvSpPr txBox="1"/>
          <p:nvPr/>
        </p:nvSpPr>
        <p:spPr>
          <a:xfrm>
            <a:off x="899651" y="1667909"/>
            <a:ext cx="16341214" cy="7848302"/>
          </a:xfrm>
          <a:prstGeom prst="rect">
            <a:avLst/>
          </a:prstGeom>
          <a:noFill/>
        </p:spPr>
        <p:txBody>
          <a:bodyPr wrap="square" rtlCol="0">
            <a:spAutoFit/>
          </a:bodyPr>
          <a:lstStyle/>
          <a:p>
            <a:pPr algn="just"/>
            <a:r>
              <a:rPr lang="en-US" sz="3600" dirty="0"/>
              <a:t>                    Gardening enthusiasts lack a centralized online platform for sharing sustainable practices and resources, facing fragmentation in information sources. Collaboration opportunities are limited, hindering knowledge exchange and skill development. Difficulty in finding native plant species persists due to the absence of a comprehensive plant database. Inefficient resource management ensues without a centralized marketplace for plants and garden supplies, exacerbating sourcing challenges.</a:t>
            </a:r>
          </a:p>
          <a:p>
            <a:pPr algn="just"/>
            <a:r>
              <a:rPr lang="en-US" sz="3600" dirty="0"/>
              <a:t>                     A dedicated online platform would bridge the gap by providing a centralized hub for gardening enthusiasts to connect and collaborate effectively. Features such as discussion forums and educational resources would foster knowledge exchange and skill development. A comprehensive plant database would facilitate the identification and cultivation of native and eco-friendly species. Integration of a marketplace for plants and supplies would streamline resource sourcing and enhance the overall gardening experience.		    </a:t>
            </a:r>
            <a:endParaRPr lang="en-IN"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13" name="Google Shape;113;p4"/>
          <p:cNvSpPr txBox="1"/>
          <p:nvPr/>
        </p:nvSpPr>
        <p:spPr>
          <a:xfrm>
            <a:off x="1028700" y="340617"/>
            <a:ext cx="11949881" cy="1343445"/>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9000" b="1" i="0" u="none" strike="noStrike" cap="none" dirty="0">
                <a:solidFill>
                  <a:srgbClr val="000000"/>
                </a:solidFill>
                <a:latin typeface="DM Sans"/>
                <a:ea typeface="DM Sans"/>
                <a:cs typeface="DM Sans"/>
                <a:sym typeface="DM Sans"/>
              </a:rPr>
              <a:t>Solution Overview</a:t>
            </a:r>
          </a:p>
        </p:txBody>
      </p:sp>
      <p:sp>
        <p:nvSpPr>
          <p:cNvPr id="3" name="TextBox 2">
            <a:extLst>
              <a:ext uri="{FF2B5EF4-FFF2-40B4-BE49-F238E27FC236}">
                <a16:creationId xmlns:a16="http://schemas.microsoft.com/office/drawing/2014/main" id="{0C5FF48A-DF7E-E689-B837-B06EE9623F55}"/>
              </a:ext>
            </a:extLst>
          </p:cNvPr>
          <p:cNvSpPr txBox="1"/>
          <p:nvPr/>
        </p:nvSpPr>
        <p:spPr>
          <a:xfrm>
            <a:off x="640081" y="1562142"/>
            <a:ext cx="17449800" cy="9541073"/>
          </a:xfrm>
          <a:prstGeom prst="rect">
            <a:avLst/>
          </a:prstGeom>
          <a:noFill/>
        </p:spPr>
        <p:txBody>
          <a:bodyPr wrap="square" rtlCol="0">
            <a:spAutoFit/>
          </a:bodyPr>
          <a:lstStyle/>
          <a:p>
            <a:r>
              <a:rPr lang="en-IN" sz="4000" b="1" dirty="0"/>
              <a:t>Platform Name</a:t>
            </a:r>
            <a:r>
              <a:rPr lang="en-IN" sz="3800" dirty="0"/>
              <a:t>: </a:t>
            </a:r>
            <a:r>
              <a:rPr lang="en-IN" sz="3800" b="1" dirty="0" err="1"/>
              <a:t>GreenThumbHub</a:t>
            </a:r>
            <a:endParaRPr lang="en-IN" sz="3800" b="1" dirty="0"/>
          </a:p>
          <a:p>
            <a:pPr algn="just"/>
            <a:r>
              <a:rPr lang="en-US" sz="4000" b="1" dirty="0"/>
              <a:t>          </a:t>
            </a:r>
            <a:r>
              <a:rPr lang="en-US" sz="3800" dirty="0"/>
              <a:t>To create a vibrant online community for gardening enthusiasts to exchange knowledge, resources, and foster sustainable gardening practices.</a:t>
            </a:r>
          </a:p>
          <a:p>
            <a:pPr algn="just"/>
            <a:r>
              <a:rPr lang="en-US" sz="4000" b="1" dirty="0"/>
              <a:t>Features</a:t>
            </a:r>
            <a:r>
              <a:rPr lang="en-US" sz="3800" dirty="0"/>
              <a:t>:</a:t>
            </a:r>
          </a:p>
          <a:p>
            <a:pPr marL="571500" indent="-571500" algn="just">
              <a:buFont typeface="Arial" panose="020B0604020202020204" pitchFamily="34" charset="0"/>
              <a:buChar char="•"/>
            </a:pPr>
            <a:r>
              <a:rPr lang="en-US" sz="3800" b="1" dirty="0"/>
              <a:t>Forums </a:t>
            </a:r>
            <a:r>
              <a:rPr lang="en-US" sz="3800" dirty="0"/>
              <a:t>:Discussion space for sharing tips, techniques, and troubleshooting.</a:t>
            </a:r>
          </a:p>
          <a:p>
            <a:pPr marL="571500" indent="-571500" algn="just">
              <a:buFont typeface="Arial" panose="020B0604020202020204" pitchFamily="34" charset="0"/>
              <a:buChar char="•"/>
            </a:pPr>
            <a:r>
              <a:rPr lang="en-US" sz="3800" b="1" dirty="0"/>
              <a:t>Educational Repository</a:t>
            </a:r>
            <a:r>
              <a:rPr lang="en-US" sz="3800" dirty="0"/>
              <a:t>: A curated collection of materials and tutorials.</a:t>
            </a:r>
          </a:p>
          <a:p>
            <a:pPr marL="571500" indent="-571500" algn="just">
              <a:buFont typeface="Arial" panose="020B0604020202020204" pitchFamily="34" charset="0"/>
              <a:buChar char="•"/>
            </a:pPr>
            <a:r>
              <a:rPr lang="en-US" sz="3800" b="1" dirty="0"/>
              <a:t>Plant Database</a:t>
            </a:r>
            <a:r>
              <a:rPr lang="en-US" sz="3800" dirty="0"/>
              <a:t>: Information on native and eco-friendly plant species. </a:t>
            </a:r>
          </a:p>
          <a:p>
            <a:pPr marL="571500" indent="-571500" algn="just">
              <a:buFont typeface="Arial" panose="020B0604020202020204" pitchFamily="34" charset="0"/>
              <a:buChar char="•"/>
            </a:pPr>
            <a:r>
              <a:rPr lang="en-US" sz="3800" b="1" dirty="0"/>
              <a:t>Marketplace</a:t>
            </a:r>
            <a:r>
              <a:rPr lang="en-US" sz="3800" dirty="0"/>
              <a:t>: Buy, sell, and trade plants and gardening supplies.</a:t>
            </a:r>
          </a:p>
          <a:p>
            <a:pPr marL="571500" indent="-571500" algn="just">
              <a:buFont typeface="Arial" panose="020B0604020202020204" pitchFamily="34" charset="0"/>
              <a:buChar char="•"/>
            </a:pPr>
            <a:r>
              <a:rPr lang="en-US" sz="3800" b="1" dirty="0"/>
              <a:t>Recommendation Systems </a:t>
            </a:r>
            <a:r>
              <a:rPr lang="en-US" sz="3800" dirty="0"/>
              <a:t>:Utilize recommendation systems to suggest plants, gardening resources, tutorials, and forum discussions based on user preferences, behavior, and interactions</a:t>
            </a:r>
            <a:endParaRPr lang="en-US" sz="3800" b="1" dirty="0"/>
          </a:p>
          <a:p>
            <a:pPr marL="571500" indent="-571500" algn="just">
              <a:buFont typeface="Arial" panose="020B0604020202020204" pitchFamily="34" charset="0"/>
              <a:buChar char="•"/>
            </a:pPr>
            <a:r>
              <a:rPr lang="en-US" sz="3800" b="1" dirty="0"/>
              <a:t>Gardening Calendar and Task Management </a:t>
            </a:r>
            <a:r>
              <a:rPr lang="en-US" sz="3800" dirty="0"/>
              <a:t>:Offer a gardening calendar feature to help users plan and organize their gardening activities, including planting, watering, fertilizing, and harvesting.</a:t>
            </a:r>
          </a:p>
          <a:p>
            <a:pPr marL="571500" indent="-571500" algn="just">
              <a:buFont typeface="Arial" panose="020B0604020202020204" pitchFamily="34" charset="0"/>
              <a:buChar char="•"/>
            </a:pPr>
            <a:endParaRPr lang="en-US" sz="3800" dirty="0"/>
          </a:p>
          <a:p>
            <a:pPr marL="571500" indent="-571500">
              <a:buFont typeface="Arial" panose="020B0604020202020204" pitchFamily="34" charset="0"/>
              <a:buChar char="•"/>
            </a:pPr>
            <a:endParaRPr lang="en-IN" sz="3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19" name="Google Shape;119;p5"/>
          <p:cNvSpPr txBox="1"/>
          <p:nvPr/>
        </p:nvSpPr>
        <p:spPr>
          <a:xfrm>
            <a:off x="276533" y="1189703"/>
            <a:ext cx="17628010" cy="1343445"/>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8800" b="1" i="0" u="none" strike="noStrike" cap="none" dirty="0">
                <a:solidFill>
                  <a:srgbClr val="000000"/>
                </a:solidFill>
                <a:latin typeface="DM Sans"/>
                <a:ea typeface="DM Sans"/>
                <a:cs typeface="DM Sans"/>
                <a:sym typeface="DM Sans"/>
              </a:rPr>
              <a:t>Objective and Scope of Solution</a:t>
            </a:r>
            <a:endParaRPr sz="1200" dirty="0"/>
          </a:p>
        </p:txBody>
      </p:sp>
      <p:sp>
        <p:nvSpPr>
          <p:cNvPr id="2" name="TextBox 1">
            <a:extLst>
              <a:ext uri="{FF2B5EF4-FFF2-40B4-BE49-F238E27FC236}">
                <a16:creationId xmlns:a16="http://schemas.microsoft.com/office/drawing/2014/main" id="{CFE53931-6AE4-7EF9-F91D-31836E3ED986}"/>
              </a:ext>
            </a:extLst>
          </p:cNvPr>
          <p:cNvSpPr txBox="1"/>
          <p:nvPr/>
        </p:nvSpPr>
        <p:spPr>
          <a:xfrm>
            <a:off x="663678" y="2533148"/>
            <a:ext cx="16473948" cy="6432530"/>
          </a:xfrm>
          <a:prstGeom prst="rect">
            <a:avLst/>
          </a:prstGeom>
          <a:noFill/>
        </p:spPr>
        <p:txBody>
          <a:bodyPr wrap="square" rtlCol="0">
            <a:spAutoFit/>
          </a:bodyPr>
          <a:lstStyle/>
          <a:p>
            <a:r>
              <a:rPr lang="en-US" sz="3600" b="1" dirty="0"/>
              <a:t>Objectives:</a:t>
            </a:r>
          </a:p>
          <a:p>
            <a:pPr marL="742950" indent="-742950" algn="just">
              <a:buFont typeface="Arial" panose="020B0604020202020204" pitchFamily="34" charset="0"/>
              <a:buChar char="•"/>
            </a:pPr>
            <a:r>
              <a:rPr lang="en-US" sz="3600" dirty="0"/>
              <a:t>Build a thriving community of gardening enthusiasts. </a:t>
            </a:r>
          </a:p>
          <a:p>
            <a:pPr marL="742950" indent="-742950" algn="just">
              <a:buFont typeface="Arial" panose="020B0604020202020204" pitchFamily="34" charset="0"/>
              <a:buChar char="•"/>
            </a:pPr>
            <a:r>
              <a:rPr lang="en-US" sz="3600" dirty="0"/>
              <a:t>Provide a knowledge-sharing platform for sustainable gardening practices.  </a:t>
            </a:r>
          </a:p>
          <a:p>
            <a:pPr marL="742950" indent="-742950" algn="just">
              <a:buFont typeface="Arial" panose="020B0604020202020204" pitchFamily="34" charset="0"/>
              <a:buChar char="•"/>
            </a:pPr>
            <a:r>
              <a:rPr lang="en-US" sz="3600" dirty="0"/>
              <a:t>Create a comprehensive plant database with a focus on native and eco-friendly species.  </a:t>
            </a:r>
          </a:p>
          <a:p>
            <a:pPr marL="742950" indent="-742950" algn="just">
              <a:buFont typeface="Arial" panose="020B0604020202020204" pitchFamily="34" charset="0"/>
              <a:buChar char="•"/>
            </a:pPr>
            <a:r>
              <a:rPr lang="en-US" sz="3600" dirty="0"/>
              <a:t>Establish a secure and user-friendly marketplace for gardening resources.</a:t>
            </a:r>
          </a:p>
          <a:p>
            <a:pPr algn="just"/>
            <a:r>
              <a:rPr lang="en-US" sz="3600" b="1" dirty="0"/>
              <a:t>Scope:</a:t>
            </a:r>
          </a:p>
          <a:p>
            <a:pPr marL="571500" indent="-571500" algn="just">
              <a:buFont typeface="Arial" panose="020B0604020202020204" pitchFamily="34" charset="0"/>
              <a:buChar char="•"/>
            </a:pPr>
            <a:r>
              <a:rPr lang="en-US" sz="3600" dirty="0"/>
              <a:t>Initially targeting home gardeners, community gardens, and small-scale nurseries. </a:t>
            </a:r>
          </a:p>
          <a:p>
            <a:pPr marL="571500" indent="-571500" algn="just">
              <a:buFont typeface="Arial" panose="020B0604020202020204" pitchFamily="34" charset="0"/>
              <a:buChar char="•"/>
            </a:pPr>
            <a:r>
              <a:rPr lang="en-US" sz="3600" dirty="0"/>
              <a:t>Expansion potential to include commercial and large-scale gardening operations.</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25" name="Google Shape;125;p6"/>
          <p:cNvSpPr txBox="1"/>
          <p:nvPr/>
        </p:nvSpPr>
        <p:spPr>
          <a:xfrm>
            <a:off x="1028700" y="519377"/>
            <a:ext cx="6373434" cy="1177236"/>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9000" b="1" i="0" u="none" strike="noStrike" cap="none" dirty="0">
                <a:solidFill>
                  <a:srgbClr val="000000"/>
                </a:solidFill>
                <a:latin typeface="DM Sans"/>
                <a:ea typeface="DM Sans"/>
                <a:cs typeface="DM Sans"/>
                <a:sym typeface="DM Sans"/>
              </a:rPr>
              <a:t>Tech Stack</a:t>
            </a:r>
            <a:endParaRPr dirty="0"/>
          </a:p>
        </p:txBody>
      </p:sp>
      <p:sp>
        <p:nvSpPr>
          <p:cNvPr id="2" name="TextBox 1">
            <a:extLst>
              <a:ext uri="{FF2B5EF4-FFF2-40B4-BE49-F238E27FC236}">
                <a16:creationId xmlns:a16="http://schemas.microsoft.com/office/drawing/2014/main" id="{2FCE21A0-3620-8CC5-F13C-36046F481F3E}"/>
              </a:ext>
            </a:extLst>
          </p:cNvPr>
          <p:cNvSpPr txBox="1"/>
          <p:nvPr/>
        </p:nvSpPr>
        <p:spPr>
          <a:xfrm>
            <a:off x="1028700" y="1696613"/>
            <a:ext cx="15677536" cy="7663636"/>
          </a:xfrm>
          <a:prstGeom prst="rect">
            <a:avLst/>
          </a:prstGeom>
          <a:noFill/>
        </p:spPr>
        <p:txBody>
          <a:bodyPr wrap="square" rtlCol="0">
            <a:spAutoFit/>
          </a:bodyPr>
          <a:lstStyle/>
          <a:p>
            <a:pPr algn="just"/>
            <a:r>
              <a:rPr lang="en-IN" sz="3600" b="1" dirty="0"/>
              <a:t>Frontend</a:t>
            </a:r>
            <a:r>
              <a:rPr lang="en-IN" sz="3600" dirty="0"/>
              <a:t>:</a:t>
            </a:r>
          </a:p>
          <a:p>
            <a:pPr marL="342900" indent="-342900" algn="just">
              <a:buFont typeface="Arial" panose="020B0604020202020204" pitchFamily="34" charset="0"/>
              <a:buChar char="•"/>
            </a:pPr>
            <a:r>
              <a:rPr lang="en-IN" sz="3600" dirty="0"/>
              <a:t>React.js for responsive and dynamic user interfaces. </a:t>
            </a:r>
          </a:p>
          <a:p>
            <a:pPr marL="342900" indent="-342900" algn="just">
              <a:buFont typeface="Arial" panose="020B0604020202020204" pitchFamily="34" charset="0"/>
              <a:buChar char="•"/>
            </a:pPr>
            <a:r>
              <a:rPr lang="en-IN" sz="3600" dirty="0"/>
              <a:t>HTML5 and CSS3 for structure and styling. </a:t>
            </a:r>
          </a:p>
          <a:p>
            <a:pPr algn="just"/>
            <a:r>
              <a:rPr lang="en-IN" sz="3600" b="1" dirty="0"/>
              <a:t>Backend:</a:t>
            </a:r>
          </a:p>
          <a:p>
            <a:pPr marL="342900" indent="-342900" algn="just">
              <a:buFont typeface="Arial" panose="020B0604020202020204" pitchFamily="34" charset="0"/>
              <a:buChar char="•"/>
            </a:pPr>
            <a:r>
              <a:rPr lang="en-IN" sz="3600" dirty="0"/>
              <a:t>Node.js for server-side application. </a:t>
            </a:r>
          </a:p>
          <a:p>
            <a:pPr marL="342900" indent="-342900" algn="just">
              <a:buFont typeface="Arial" panose="020B0604020202020204" pitchFamily="34" charset="0"/>
              <a:buChar char="•"/>
            </a:pPr>
            <a:r>
              <a:rPr lang="en-IN" sz="3600" dirty="0"/>
              <a:t>Express.js for building robust APIs. </a:t>
            </a:r>
          </a:p>
          <a:p>
            <a:pPr marL="342900" indent="-342900" algn="just">
              <a:buFont typeface="Arial" panose="020B0604020202020204" pitchFamily="34" charset="0"/>
              <a:buChar char="•"/>
            </a:pPr>
            <a:r>
              <a:rPr lang="en-IN" sz="3600" dirty="0"/>
              <a:t>MongoDB for efficient data storage.</a:t>
            </a:r>
          </a:p>
          <a:p>
            <a:pPr algn="just"/>
            <a:r>
              <a:rPr lang="en-IN" sz="3600" b="1" dirty="0"/>
              <a:t>Machine Learning :</a:t>
            </a:r>
          </a:p>
          <a:p>
            <a:pPr marL="571500" indent="-571500" algn="just">
              <a:buFont typeface="Arial" panose="020B0604020202020204" pitchFamily="34" charset="0"/>
              <a:buChar char="•"/>
            </a:pPr>
            <a:r>
              <a:rPr lang="en-IN" sz="3600" dirty="0"/>
              <a:t>Natural Language Processing </a:t>
            </a:r>
          </a:p>
          <a:p>
            <a:pPr marL="571500" indent="-571500" algn="just">
              <a:buFont typeface="Arial" panose="020B0604020202020204" pitchFamily="34" charset="0"/>
              <a:buChar char="•"/>
            </a:pPr>
            <a:r>
              <a:rPr lang="en-IN" sz="3600" dirty="0"/>
              <a:t>Image Recognition (CNN)</a:t>
            </a:r>
          </a:p>
          <a:p>
            <a:pPr marL="571500" indent="-571500" algn="just">
              <a:buFont typeface="Arial" panose="020B0604020202020204" pitchFamily="34" charset="0"/>
              <a:buChar char="•"/>
            </a:pPr>
            <a:r>
              <a:rPr lang="en-IN" sz="3600" dirty="0"/>
              <a:t>K-Means Clustering</a:t>
            </a:r>
          </a:p>
          <a:p>
            <a:pPr algn="just"/>
            <a:r>
              <a:rPr lang="en-US" sz="3600" b="1" dirty="0"/>
              <a:t>Development Tools:</a:t>
            </a:r>
          </a:p>
          <a:p>
            <a:pPr marL="457200" indent="-457200" algn="just">
              <a:buFont typeface="Arial" panose="020B0604020202020204" pitchFamily="34" charset="0"/>
              <a:buChar char="•"/>
            </a:pPr>
            <a:r>
              <a:rPr lang="en-US" sz="3600" dirty="0"/>
              <a:t>Git for version control</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31" name="Google Shape;131;p7"/>
          <p:cNvSpPr txBox="1"/>
          <p:nvPr/>
        </p:nvSpPr>
        <p:spPr>
          <a:xfrm>
            <a:off x="3459836" y="4468498"/>
            <a:ext cx="11368328" cy="1635753"/>
          </a:xfrm>
          <a:prstGeom prst="rect">
            <a:avLst/>
          </a:prstGeom>
          <a:noFill/>
          <a:ln>
            <a:noFill/>
          </a:ln>
        </p:spPr>
        <p:txBody>
          <a:bodyPr spcFirstLastPara="1" wrap="square" lIns="0" tIns="0" rIns="0" bIns="0" anchor="t" anchorCtr="0">
            <a:spAutoFit/>
          </a:bodyPr>
          <a:lstStyle/>
          <a:p>
            <a:pPr marL="0" marR="0" lvl="0" indent="0" algn="ctr" rtl="0">
              <a:lnSpc>
                <a:spcPct val="97002"/>
              </a:lnSpc>
              <a:spcBef>
                <a:spcPts val="0"/>
              </a:spcBef>
              <a:spcAft>
                <a:spcPts val="0"/>
              </a:spcAft>
              <a:buNone/>
            </a:pPr>
            <a:r>
              <a:rPr lang="en-US" sz="12643" b="1" i="0" u="none" strike="noStrike" cap="none">
                <a:solidFill>
                  <a:srgbClr val="000000"/>
                </a:solidFill>
                <a:latin typeface="DM Sans"/>
                <a:ea typeface="DM Sans"/>
                <a:cs typeface="DM Sans"/>
                <a:sym typeface="DM Sans"/>
              </a:rPr>
              <a:t>Thank You</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511</Words>
  <Application>Microsoft Office PowerPoint</Application>
  <PresentationFormat>Custom</PresentationFormat>
  <Paragraphs>57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DM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Vamshi Krishna Singam</cp:lastModifiedBy>
  <cp:revision>4</cp:revision>
  <dcterms:created xsi:type="dcterms:W3CDTF">2006-08-16T00:00:00Z</dcterms:created>
  <dcterms:modified xsi:type="dcterms:W3CDTF">2024-03-01T17:48:30Z</dcterms:modified>
</cp:coreProperties>
</file>