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2C2DBE-B751-425F-8115-0841BD84A903}"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BB7EF9-BAB4-441F-A9B5-1BCA647C670D}" type="slidenum">
              <a:rPr lang="en-IN" smtClean="0"/>
              <a:t>‹#›</a:t>
            </a:fld>
            <a:endParaRPr lang="en-IN"/>
          </a:p>
        </p:txBody>
      </p:sp>
    </p:spTree>
    <p:extLst>
      <p:ext uri="{BB962C8B-B14F-4D97-AF65-F5344CB8AC3E}">
        <p14:creationId xmlns:p14="http://schemas.microsoft.com/office/powerpoint/2010/main" val="380899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2C2DBE-B751-425F-8115-0841BD84A903}"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BB7EF9-BAB4-441F-A9B5-1BCA647C670D}" type="slidenum">
              <a:rPr lang="en-IN" smtClean="0"/>
              <a:t>‹#›</a:t>
            </a:fld>
            <a:endParaRPr lang="en-IN"/>
          </a:p>
        </p:txBody>
      </p:sp>
    </p:spTree>
    <p:extLst>
      <p:ext uri="{BB962C8B-B14F-4D97-AF65-F5344CB8AC3E}">
        <p14:creationId xmlns:p14="http://schemas.microsoft.com/office/powerpoint/2010/main" val="656794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2C2DBE-B751-425F-8115-0841BD84A903}"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BB7EF9-BAB4-441F-A9B5-1BCA647C670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17047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2C2DBE-B751-425F-8115-0841BD84A903}"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BB7EF9-BAB4-441F-A9B5-1BCA647C670D}" type="slidenum">
              <a:rPr lang="en-IN" smtClean="0"/>
              <a:t>‹#›</a:t>
            </a:fld>
            <a:endParaRPr lang="en-IN"/>
          </a:p>
        </p:txBody>
      </p:sp>
    </p:spTree>
    <p:extLst>
      <p:ext uri="{BB962C8B-B14F-4D97-AF65-F5344CB8AC3E}">
        <p14:creationId xmlns:p14="http://schemas.microsoft.com/office/powerpoint/2010/main" val="2661231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2C2DBE-B751-425F-8115-0841BD84A903}"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BB7EF9-BAB4-441F-A9B5-1BCA647C670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3509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2C2DBE-B751-425F-8115-0841BD84A903}"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BB7EF9-BAB4-441F-A9B5-1BCA647C670D}" type="slidenum">
              <a:rPr lang="en-IN" smtClean="0"/>
              <a:t>‹#›</a:t>
            </a:fld>
            <a:endParaRPr lang="en-IN"/>
          </a:p>
        </p:txBody>
      </p:sp>
    </p:spTree>
    <p:extLst>
      <p:ext uri="{BB962C8B-B14F-4D97-AF65-F5344CB8AC3E}">
        <p14:creationId xmlns:p14="http://schemas.microsoft.com/office/powerpoint/2010/main" val="3191676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C2DBE-B751-425F-8115-0841BD84A903}"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BB7EF9-BAB4-441F-A9B5-1BCA647C670D}" type="slidenum">
              <a:rPr lang="en-IN" smtClean="0"/>
              <a:t>‹#›</a:t>
            </a:fld>
            <a:endParaRPr lang="en-IN"/>
          </a:p>
        </p:txBody>
      </p:sp>
    </p:spTree>
    <p:extLst>
      <p:ext uri="{BB962C8B-B14F-4D97-AF65-F5344CB8AC3E}">
        <p14:creationId xmlns:p14="http://schemas.microsoft.com/office/powerpoint/2010/main" val="3271512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C2DBE-B751-425F-8115-0841BD84A903}"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BB7EF9-BAB4-441F-A9B5-1BCA647C670D}" type="slidenum">
              <a:rPr lang="en-IN" smtClean="0"/>
              <a:t>‹#›</a:t>
            </a:fld>
            <a:endParaRPr lang="en-IN"/>
          </a:p>
        </p:txBody>
      </p:sp>
    </p:spTree>
    <p:extLst>
      <p:ext uri="{BB962C8B-B14F-4D97-AF65-F5344CB8AC3E}">
        <p14:creationId xmlns:p14="http://schemas.microsoft.com/office/powerpoint/2010/main" val="2218389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C2DBE-B751-425F-8115-0841BD84A903}"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BB7EF9-BAB4-441F-A9B5-1BCA647C670D}" type="slidenum">
              <a:rPr lang="en-IN" smtClean="0"/>
              <a:t>‹#›</a:t>
            </a:fld>
            <a:endParaRPr lang="en-IN"/>
          </a:p>
        </p:txBody>
      </p:sp>
    </p:spTree>
    <p:extLst>
      <p:ext uri="{BB962C8B-B14F-4D97-AF65-F5344CB8AC3E}">
        <p14:creationId xmlns:p14="http://schemas.microsoft.com/office/powerpoint/2010/main" val="352233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2C2DBE-B751-425F-8115-0841BD84A903}"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BB7EF9-BAB4-441F-A9B5-1BCA647C670D}" type="slidenum">
              <a:rPr lang="en-IN" smtClean="0"/>
              <a:t>‹#›</a:t>
            </a:fld>
            <a:endParaRPr lang="en-IN"/>
          </a:p>
        </p:txBody>
      </p:sp>
    </p:spTree>
    <p:extLst>
      <p:ext uri="{BB962C8B-B14F-4D97-AF65-F5344CB8AC3E}">
        <p14:creationId xmlns:p14="http://schemas.microsoft.com/office/powerpoint/2010/main" val="264234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2C2DBE-B751-425F-8115-0841BD84A903}" type="datetimeFigureOut">
              <a:rPr lang="en-IN" smtClean="0"/>
              <a:t>29-12-2023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BB7EF9-BAB4-441F-A9B5-1BCA647C670D}" type="slidenum">
              <a:rPr lang="en-IN" smtClean="0"/>
              <a:t>‹#›</a:t>
            </a:fld>
            <a:endParaRPr lang="en-IN"/>
          </a:p>
        </p:txBody>
      </p:sp>
    </p:spTree>
    <p:extLst>
      <p:ext uri="{BB962C8B-B14F-4D97-AF65-F5344CB8AC3E}">
        <p14:creationId xmlns:p14="http://schemas.microsoft.com/office/powerpoint/2010/main" val="3619157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2C2DBE-B751-425F-8115-0841BD84A903}" type="datetimeFigureOut">
              <a:rPr lang="en-IN" smtClean="0"/>
              <a:t>29-12-2023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BB7EF9-BAB4-441F-A9B5-1BCA647C670D}" type="slidenum">
              <a:rPr lang="en-IN" smtClean="0"/>
              <a:t>‹#›</a:t>
            </a:fld>
            <a:endParaRPr lang="en-IN"/>
          </a:p>
        </p:txBody>
      </p:sp>
    </p:spTree>
    <p:extLst>
      <p:ext uri="{BB962C8B-B14F-4D97-AF65-F5344CB8AC3E}">
        <p14:creationId xmlns:p14="http://schemas.microsoft.com/office/powerpoint/2010/main" val="275479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2C2DBE-B751-425F-8115-0841BD84A903}" type="datetimeFigureOut">
              <a:rPr lang="en-IN" smtClean="0"/>
              <a:t>29-12-2023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BB7EF9-BAB4-441F-A9B5-1BCA647C670D}" type="slidenum">
              <a:rPr lang="en-IN" smtClean="0"/>
              <a:t>‹#›</a:t>
            </a:fld>
            <a:endParaRPr lang="en-IN"/>
          </a:p>
        </p:txBody>
      </p:sp>
    </p:spTree>
    <p:extLst>
      <p:ext uri="{BB962C8B-B14F-4D97-AF65-F5344CB8AC3E}">
        <p14:creationId xmlns:p14="http://schemas.microsoft.com/office/powerpoint/2010/main" val="205161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C2DBE-B751-425F-8115-0841BD84A903}" type="datetimeFigureOut">
              <a:rPr lang="en-IN" smtClean="0"/>
              <a:t>29-12-2023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BB7EF9-BAB4-441F-A9B5-1BCA647C670D}" type="slidenum">
              <a:rPr lang="en-IN" smtClean="0"/>
              <a:t>‹#›</a:t>
            </a:fld>
            <a:endParaRPr lang="en-IN"/>
          </a:p>
        </p:txBody>
      </p:sp>
    </p:spTree>
    <p:extLst>
      <p:ext uri="{BB962C8B-B14F-4D97-AF65-F5344CB8AC3E}">
        <p14:creationId xmlns:p14="http://schemas.microsoft.com/office/powerpoint/2010/main" val="4148132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C2DBE-B751-425F-8115-0841BD84A903}" type="datetimeFigureOut">
              <a:rPr lang="en-IN" smtClean="0"/>
              <a:t>29-12-2023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BB7EF9-BAB4-441F-A9B5-1BCA647C670D}" type="slidenum">
              <a:rPr lang="en-IN" smtClean="0"/>
              <a:t>‹#›</a:t>
            </a:fld>
            <a:endParaRPr lang="en-IN"/>
          </a:p>
        </p:txBody>
      </p:sp>
    </p:spTree>
    <p:extLst>
      <p:ext uri="{BB962C8B-B14F-4D97-AF65-F5344CB8AC3E}">
        <p14:creationId xmlns:p14="http://schemas.microsoft.com/office/powerpoint/2010/main" val="3884103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2C2DBE-B751-425F-8115-0841BD84A903}" type="datetimeFigureOut">
              <a:rPr lang="en-IN" smtClean="0"/>
              <a:t>29-12-2023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BB7EF9-BAB4-441F-A9B5-1BCA647C670D}" type="slidenum">
              <a:rPr lang="en-IN" smtClean="0"/>
              <a:t>‹#›</a:t>
            </a:fld>
            <a:endParaRPr lang="en-IN"/>
          </a:p>
        </p:txBody>
      </p:sp>
    </p:spTree>
    <p:extLst>
      <p:ext uri="{BB962C8B-B14F-4D97-AF65-F5344CB8AC3E}">
        <p14:creationId xmlns:p14="http://schemas.microsoft.com/office/powerpoint/2010/main" val="1571936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2C2DBE-B751-425F-8115-0841BD84A903}" type="datetimeFigureOut">
              <a:rPr lang="en-IN" smtClean="0"/>
              <a:t>29-12-2023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BB7EF9-BAB4-441F-A9B5-1BCA647C670D}" type="slidenum">
              <a:rPr lang="en-IN" smtClean="0"/>
              <a:t>‹#›</a:t>
            </a:fld>
            <a:endParaRPr lang="en-IN"/>
          </a:p>
        </p:txBody>
      </p:sp>
    </p:spTree>
    <p:extLst>
      <p:ext uri="{BB962C8B-B14F-4D97-AF65-F5344CB8AC3E}">
        <p14:creationId xmlns:p14="http://schemas.microsoft.com/office/powerpoint/2010/main" val="21907519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C66A6-38E5-D945-5112-16EC61276E28}"/>
              </a:ext>
            </a:extLst>
          </p:cNvPr>
          <p:cNvSpPr>
            <a:spLocks noGrp="1"/>
          </p:cNvSpPr>
          <p:nvPr>
            <p:ph type="ctrTitle"/>
          </p:nvPr>
        </p:nvSpPr>
        <p:spPr>
          <a:xfrm>
            <a:off x="1507067" y="1160866"/>
            <a:ext cx="6420608" cy="1487444"/>
          </a:xfrm>
        </p:spPr>
        <p:txBody>
          <a:bodyPr/>
          <a:lstStyle/>
          <a:p>
            <a:r>
              <a:rPr lang="en-US"/>
              <a:t>DIFFIE-HELLMAN</a:t>
            </a:r>
            <a:endParaRPr lang="en-IN" dirty="0"/>
          </a:p>
        </p:txBody>
      </p:sp>
      <p:sp>
        <p:nvSpPr>
          <p:cNvPr id="3" name="Subtitle 2">
            <a:extLst>
              <a:ext uri="{FF2B5EF4-FFF2-40B4-BE49-F238E27FC236}">
                <a16:creationId xmlns:a16="http://schemas.microsoft.com/office/drawing/2014/main" id="{68817213-41DE-CFA3-82AC-1EC57931B616}"/>
              </a:ext>
            </a:extLst>
          </p:cNvPr>
          <p:cNvSpPr>
            <a:spLocks noGrp="1"/>
          </p:cNvSpPr>
          <p:nvPr>
            <p:ph type="subTitle" idx="1"/>
          </p:nvPr>
        </p:nvSpPr>
        <p:spPr>
          <a:xfrm>
            <a:off x="1630391" y="3631721"/>
            <a:ext cx="5072333" cy="2536166"/>
          </a:xfrm>
        </p:spPr>
        <p:txBody>
          <a:bodyPr>
            <a:normAutofit/>
          </a:bodyPr>
          <a:lstStyle/>
          <a:p>
            <a:pPr algn="just"/>
            <a:r>
              <a:rPr lang="en-US" b="1" dirty="0"/>
              <a:t>TEAM MEMBERS:</a:t>
            </a:r>
          </a:p>
          <a:p>
            <a:pPr algn="just"/>
            <a:endParaRPr lang="en-US" b="1" dirty="0"/>
          </a:p>
          <a:p>
            <a:pPr algn="just"/>
            <a:r>
              <a:rPr lang="en-US" dirty="0"/>
              <a:t>P MADHULIKA  - 21071A05H0</a:t>
            </a:r>
          </a:p>
          <a:p>
            <a:pPr algn="just"/>
            <a:r>
              <a:rPr lang="en-US" dirty="0"/>
              <a:t>SK MAHIMOOD PASHA - 21071A05J1</a:t>
            </a:r>
          </a:p>
          <a:p>
            <a:pPr algn="just"/>
            <a:r>
              <a:rPr lang="en-US" dirty="0"/>
              <a:t>T VARSHITHA - 21071A05J5</a:t>
            </a:r>
          </a:p>
          <a:p>
            <a:pPr algn="just"/>
            <a:r>
              <a:rPr lang="en-US" dirty="0"/>
              <a:t>T THANMAYEE - 21071A05J9</a:t>
            </a:r>
            <a:endParaRPr lang="en-IN" dirty="0"/>
          </a:p>
        </p:txBody>
      </p:sp>
    </p:spTree>
    <p:extLst>
      <p:ext uri="{BB962C8B-B14F-4D97-AF65-F5344CB8AC3E}">
        <p14:creationId xmlns:p14="http://schemas.microsoft.com/office/powerpoint/2010/main" val="1702493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8C2D-4CDB-2A47-8941-3A805FBA2385}"/>
              </a:ext>
            </a:extLst>
          </p:cNvPr>
          <p:cNvSpPr>
            <a:spLocks noGrp="1"/>
          </p:cNvSpPr>
          <p:nvPr>
            <p:ph type="title"/>
          </p:nvPr>
        </p:nvSpPr>
        <p:spPr>
          <a:xfrm>
            <a:off x="677334" y="609600"/>
            <a:ext cx="8596668" cy="814939"/>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B8EF2E8-3E54-703B-16D6-041593134F16}"/>
              </a:ext>
            </a:extLst>
          </p:cNvPr>
          <p:cNvSpPr>
            <a:spLocks noGrp="1"/>
          </p:cNvSpPr>
          <p:nvPr>
            <p:ph idx="1"/>
          </p:nvPr>
        </p:nvSpPr>
        <p:spPr>
          <a:xfrm>
            <a:off x="677334" y="1819175"/>
            <a:ext cx="8596668" cy="4222188"/>
          </a:xfrm>
        </p:spPr>
        <p:txBody>
          <a:bodyPr>
            <a:normAutofit/>
          </a:bodyPr>
          <a:lstStyle/>
          <a:p>
            <a:pPr marL="0" indent="0">
              <a:buNone/>
            </a:pPr>
            <a:r>
              <a:rPr lang="en-US" sz="2000" dirty="0">
                <a:solidFill>
                  <a:srgbClr val="374151"/>
                </a:solidFill>
                <a:latin typeface="Söhne"/>
              </a:rPr>
              <a:t>T</a:t>
            </a:r>
            <a:r>
              <a:rPr lang="en-US" sz="2000" b="0" i="0" dirty="0">
                <a:solidFill>
                  <a:srgbClr val="374151"/>
                </a:solidFill>
                <a:effectLst/>
                <a:latin typeface="Söhne"/>
              </a:rPr>
              <a:t>he Diffie-Hellman key exchange is like a secret code-making method for computers. It's super cool because two computers can create a secret code together, even if someone is trying to listen in. This helps keep our online conversations safe. The trick is that they can do this without having to share any secret codes beforehand. This method is so smart that it became a key part of how computers securely talk to each other on the internet. So, Diffie-Hellman is like a superhero for making sure our online chats stay private and secure!</a:t>
            </a:r>
            <a:endParaRPr lang="en-US" sz="2000" dirty="0"/>
          </a:p>
        </p:txBody>
      </p:sp>
    </p:spTree>
    <p:extLst>
      <p:ext uri="{BB962C8B-B14F-4D97-AF65-F5344CB8AC3E}">
        <p14:creationId xmlns:p14="http://schemas.microsoft.com/office/powerpoint/2010/main" val="3785884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owerpoint Thank You , Thanks for the Slide ends, thank you for listening  HD wallpaper | Pxfuel">
            <a:extLst>
              <a:ext uri="{FF2B5EF4-FFF2-40B4-BE49-F238E27FC236}">
                <a16:creationId xmlns:a16="http://schemas.microsoft.com/office/drawing/2014/main" id="{AE1800B7-FF36-4DCA-F9F2-3BDDD53CB6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67376"/>
            <a:ext cx="12192000" cy="7064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504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E491-88F2-5AE6-FDB1-CB6EB30E56B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E52DDD0-49D1-6E88-0B02-4C7C4F86D9A1}"/>
              </a:ext>
            </a:extLst>
          </p:cNvPr>
          <p:cNvSpPr>
            <a:spLocks noGrp="1"/>
          </p:cNvSpPr>
          <p:nvPr>
            <p:ph idx="1"/>
          </p:nvPr>
        </p:nvSpPr>
        <p:spPr>
          <a:xfrm>
            <a:off x="677334" y="1086929"/>
            <a:ext cx="8596668" cy="4520242"/>
          </a:xfrm>
        </p:spPr>
        <p:txBody>
          <a:bodyPr>
            <a:normAutofit/>
          </a:bodyPr>
          <a:lstStyle/>
          <a:p>
            <a:pPr marL="0" indent="0">
              <a:buNone/>
            </a:pPr>
            <a:endParaRPr lang="en-US" dirty="0"/>
          </a:p>
          <a:p>
            <a:endParaRPr lang="en-US" dirty="0"/>
          </a:p>
          <a:p>
            <a:pPr marL="0" indent="0">
              <a:buNone/>
            </a:pPr>
            <a:r>
              <a:rPr lang="en-US" dirty="0"/>
              <a:t>The Diffie-Hellman key exchange algorithm, introduced by Whitfield Diffie and Martin Hellman in 1976, is a groundbreaking cryptographic protocol that addresses the challenge of secure key exchange over untrusted networks. Unlike traditional methods that require pre-shared keys, Diffie-Hellman enables two parties to establish a shared secret key over an insecure communication channel without prior knowledge of each other's keys. The brilliance of Diffie-Hellman lies in its ability to provide a secure means of key exchange, even in the presence of potential adversaries. By allowing parties to collaboratively generate a shared secret key without transmitting it directly, the algorithm ensures confidentiality and security in communication. This two-paragraph introduction sets the stage for exploring the key principles and significance of the Diffie-Hellman key exchange in the realm of contemporary cryptography.</a:t>
            </a:r>
            <a:endParaRPr lang="en-IN" dirty="0"/>
          </a:p>
        </p:txBody>
      </p:sp>
    </p:spTree>
    <p:extLst>
      <p:ext uri="{BB962C8B-B14F-4D97-AF65-F5344CB8AC3E}">
        <p14:creationId xmlns:p14="http://schemas.microsoft.com/office/powerpoint/2010/main" val="2060908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67998-AE4F-65E4-6CF6-C080B992FFCC}"/>
              </a:ext>
            </a:extLst>
          </p:cNvPr>
          <p:cNvSpPr>
            <a:spLocks noGrp="1"/>
          </p:cNvSpPr>
          <p:nvPr>
            <p:ph type="title"/>
          </p:nvPr>
        </p:nvSpPr>
        <p:spPr/>
        <p:txBody>
          <a:bodyPr/>
          <a:lstStyle/>
          <a:p>
            <a:r>
              <a:rPr lang="en-US" dirty="0"/>
              <a:t>ALGORITHM:</a:t>
            </a:r>
            <a:endParaRPr lang="en-IN" dirty="0"/>
          </a:p>
        </p:txBody>
      </p:sp>
      <p:pic>
        <p:nvPicPr>
          <p:cNvPr id="1026" name="Picture 2" descr="Diffie Hellman key exchange algorithm with example - YouTube">
            <a:extLst>
              <a:ext uri="{FF2B5EF4-FFF2-40B4-BE49-F238E27FC236}">
                <a16:creationId xmlns:a16="http://schemas.microsoft.com/office/drawing/2014/main" id="{009CAC29-EF98-CD6C-D1C4-8EAD4318FE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7115" y="1691922"/>
            <a:ext cx="7748851" cy="4358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03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96AD1C0-7A50-40A3-647E-B81EC95D53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2974" y="1794295"/>
            <a:ext cx="6672349" cy="43253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0B2D15F-BF92-22E8-1F8A-53380F6D977B}"/>
              </a:ext>
            </a:extLst>
          </p:cNvPr>
          <p:cNvSpPr txBox="1"/>
          <p:nvPr/>
        </p:nvSpPr>
        <p:spPr>
          <a:xfrm>
            <a:off x="1026542" y="1035170"/>
            <a:ext cx="5736567" cy="523220"/>
          </a:xfrm>
          <a:prstGeom prst="rect">
            <a:avLst/>
          </a:prstGeom>
          <a:noFill/>
        </p:spPr>
        <p:txBody>
          <a:bodyPr wrap="square" rtlCol="0">
            <a:spAutoFit/>
          </a:bodyPr>
          <a:lstStyle/>
          <a:p>
            <a:r>
              <a:rPr lang="en-US" dirty="0"/>
              <a:t> </a:t>
            </a:r>
            <a:r>
              <a:rPr lang="en-US" sz="2800" dirty="0">
                <a:solidFill>
                  <a:schemeClr val="accent2"/>
                </a:solidFill>
              </a:rPr>
              <a:t>A MAN-IN-THE–MIDDLE-ATTACK</a:t>
            </a:r>
            <a:endParaRPr lang="en-IN" dirty="0">
              <a:solidFill>
                <a:schemeClr val="accent2"/>
              </a:solidFill>
            </a:endParaRPr>
          </a:p>
        </p:txBody>
      </p:sp>
    </p:spTree>
    <p:extLst>
      <p:ext uri="{BB962C8B-B14F-4D97-AF65-F5344CB8AC3E}">
        <p14:creationId xmlns:p14="http://schemas.microsoft.com/office/powerpoint/2010/main" val="392121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DE8D2-31B5-E2E8-DE0C-97E303DA8E38}"/>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FAA3667F-FA33-5A35-FB94-77AB839AC27C}"/>
              </a:ext>
            </a:extLst>
          </p:cNvPr>
          <p:cNvSpPr>
            <a:spLocks noGrp="1"/>
          </p:cNvSpPr>
          <p:nvPr>
            <p:ph idx="1"/>
          </p:nvPr>
        </p:nvSpPr>
        <p:spPr>
          <a:xfrm>
            <a:off x="677334" y="1526875"/>
            <a:ext cx="8596668" cy="5331125"/>
          </a:xfrm>
        </p:spPr>
        <p:txBody>
          <a:bodyPr>
            <a:normAutofit fontScale="40000" lnSpcReduction="20000"/>
          </a:bodyPr>
          <a:lstStyle/>
          <a:p>
            <a:pPr marL="0" indent="0">
              <a:buNone/>
            </a:pPr>
            <a:endParaRPr lang="en-US" dirty="0"/>
          </a:p>
          <a:p>
            <a:endParaRPr lang="en-US" dirty="0"/>
          </a:p>
          <a:p>
            <a:r>
              <a:rPr lang="en-US" sz="3700" b="1" dirty="0"/>
              <a:t>1.Secure Key Generation:</a:t>
            </a:r>
          </a:p>
          <a:p>
            <a:pPr marL="0" indent="0">
              <a:buNone/>
            </a:pPr>
            <a:r>
              <a:rPr lang="en-US" sz="3700" dirty="0"/>
              <a:t>       	Facilitate the generation of a shared secret key between two parties in a way that is    	resistant to eavesdropping or interception.</a:t>
            </a:r>
          </a:p>
          <a:p>
            <a:r>
              <a:rPr lang="en-US" sz="3700" b="1" dirty="0"/>
              <a:t>2. Confidentiality Assurance:</a:t>
            </a:r>
          </a:p>
          <a:p>
            <a:pPr marL="0" indent="0">
              <a:buNone/>
            </a:pPr>
            <a:r>
              <a:rPr lang="en-US" sz="3700" dirty="0"/>
              <a:t>       Ensure that the exchanged secret remains confidential, even if intercepted, by using 	 	 	mathematical principles that make it challenging to reverse-engineer.</a:t>
            </a:r>
          </a:p>
          <a:p>
            <a:r>
              <a:rPr lang="en-US" sz="3700" b="1" dirty="0"/>
              <a:t>3. Elimination of Key Distribution Problem:</a:t>
            </a:r>
          </a:p>
          <a:p>
            <a:pPr marL="0" indent="0">
              <a:buNone/>
            </a:pPr>
            <a:r>
              <a:rPr lang="en-US" sz="3700" dirty="0"/>
              <a:t>    	Provide a solution for secure key exchange without the need for pre-shared secret keys, 	addressing the challenges associated with key distribution.</a:t>
            </a:r>
          </a:p>
          <a:p>
            <a:r>
              <a:rPr lang="en-US" sz="3700" b="1" dirty="0"/>
              <a:t>4. Eavesdropping Resistance:</a:t>
            </a:r>
          </a:p>
          <a:p>
            <a:pPr marL="0" indent="0">
              <a:buNone/>
            </a:pPr>
            <a:r>
              <a:rPr lang="en-US" sz="3700" dirty="0"/>
              <a:t> 	Guard against eavesdropping attacks by making it computationally infeasible for an 	unauthorized third party to deduce the shared secret or private keys.</a:t>
            </a:r>
          </a:p>
          <a:p>
            <a:r>
              <a:rPr lang="en-US" sz="3700" b="1" dirty="0"/>
              <a:t>5. Foundation for Secure Communication:</a:t>
            </a:r>
          </a:p>
          <a:p>
            <a:pPr marL="0" indent="0">
              <a:buNone/>
            </a:pPr>
            <a:r>
              <a:rPr lang="en-US" sz="3700" dirty="0"/>
              <a:t> 	Establish a foundation for secure communication by enabling the creation of a shared secret 	key that can be used for subsequent encryption and decryption, ensuring the confidentiality 	of messages.</a:t>
            </a:r>
            <a:endParaRPr lang="en-IN" sz="3700" dirty="0"/>
          </a:p>
        </p:txBody>
      </p:sp>
    </p:spTree>
    <p:extLst>
      <p:ext uri="{BB962C8B-B14F-4D97-AF65-F5344CB8AC3E}">
        <p14:creationId xmlns:p14="http://schemas.microsoft.com/office/powerpoint/2010/main" val="3791267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F839-D2B5-0EFA-7D95-99AD8C75DBCC}"/>
              </a:ext>
            </a:extLst>
          </p:cNvPr>
          <p:cNvSpPr>
            <a:spLocks noGrp="1"/>
          </p:cNvSpPr>
          <p:nvPr>
            <p:ph type="title"/>
          </p:nvPr>
        </p:nvSpPr>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B9969235-D56D-441D-4EFC-784982A6EDCA}"/>
              </a:ext>
            </a:extLst>
          </p:cNvPr>
          <p:cNvSpPr>
            <a:spLocks noGrp="1"/>
          </p:cNvSpPr>
          <p:nvPr>
            <p:ph idx="1"/>
          </p:nvPr>
        </p:nvSpPr>
        <p:spPr>
          <a:xfrm>
            <a:off x="677333" y="1645920"/>
            <a:ext cx="8928680" cy="4908884"/>
          </a:xfrm>
        </p:spPr>
        <p:txBody>
          <a:bodyPr>
            <a:normAutofit fontScale="25000" lnSpcReduction="20000"/>
          </a:bodyPr>
          <a:lstStyle/>
          <a:p>
            <a:pPr marL="0" indent="0">
              <a:buNone/>
            </a:pPr>
            <a:r>
              <a:rPr lang="en-US" sz="6000" b="1" dirty="0"/>
              <a:t>     1. Secure Key Exchange in Cryptography:</a:t>
            </a:r>
          </a:p>
          <a:p>
            <a:r>
              <a:rPr lang="en-US" sz="6000" dirty="0"/>
              <a:t>  Diffie-Hellman ensures a secure method for two parties to exchange cryptographic keys over 		insecure channels, addressing challenges 	associated with key exchange in cryptography.</a:t>
            </a:r>
          </a:p>
          <a:p>
            <a:r>
              <a:rPr lang="en-US" sz="6000" b="1" dirty="0"/>
              <a:t>2. Confidential Communication in Public Networks:</a:t>
            </a:r>
            <a:r>
              <a:rPr lang="en-US" sz="6000" dirty="0"/>
              <a:t>  </a:t>
            </a:r>
          </a:p>
          <a:p>
            <a:r>
              <a:rPr lang="en-US" sz="6000" dirty="0"/>
              <a:t> 	Applied in public networks, Diffie-Hellman guarantees confidential information exchange, 	making it ideal for securing communication over potentially   	vulnerable channels.</a:t>
            </a:r>
          </a:p>
          <a:p>
            <a:r>
              <a:rPr lang="en-US" sz="6000" b="1" dirty="0"/>
              <a:t>3. Foundation for Public-Key Cryptography:</a:t>
            </a:r>
          </a:p>
          <a:p>
            <a:r>
              <a:rPr lang="en-US" sz="6000" dirty="0"/>
              <a:t>  Serving as a cornerstone in public-key cryptography, Diffie-Hellman introduces the concept of 	independently generated public and private 	key pairs, influencing modern cryptographic 	protocols.</a:t>
            </a:r>
          </a:p>
          <a:p>
            <a:r>
              <a:rPr lang="en-US" sz="6000" b="1" dirty="0"/>
              <a:t>4. Key Establishment for Symmetric Encryption:</a:t>
            </a:r>
          </a:p>
          <a:p>
            <a:pPr marL="457200" lvl="1" indent="0">
              <a:buNone/>
            </a:pPr>
            <a:r>
              <a:rPr lang="en-US" sz="6000" dirty="0"/>
              <a:t>Diffie-Hellman facilitates the creation of shared secret keys, essential for symmetric encryption and ensuring the confidentiality and integrity of subsequent communication.</a:t>
            </a:r>
          </a:p>
          <a:p>
            <a:r>
              <a:rPr lang="en-US" sz="6000" b="1" dirty="0"/>
              <a:t>5. Influence on Cryptographic Protocols:</a:t>
            </a:r>
          </a:p>
          <a:p>
            <a:r>
              <a:rPr lang="en-US" sz="6000" dirty="0"/>
              <a:t>  Diffie-Hellman's principles have left a lasting impact on various cryptographic protocols, playing 	a foundational role in secure communication across diverse digital applications.</a:t>
            </a:r>
            <a:endParaRPr lang="en-IN" sz="6000" dirty="0"/>
          </a:p>
        </p:txBody>
      </p:sp>
    </p:spTree>
    <p:extLst>
      <p:ext uri="{BB962C8B-B14F-4D97-AF65-F5344CB8AC3E}">
        <p14:creationId xmlns:p14="http://schemas.microsoft.com/office/powerpoint/2010/main" val="649224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BC59F-1472-7F17-5126-8C577C87E701}"/>
              </a:ext>
            </a:extLst>
          </p:cNvPr>
          <p:cNvSpPr>
            <a:spLocks noGrp="1"/>
          </p:cNvSpPr>
          <p:nvPr>
            <p:ph type="title"/>
          </p:nvPr>
        </p:nvSpPr>
        <p:spPr/>
        <p:txBody>
          <a:bodyPr/>
          <a:lstStyle/>
          <a:p>
            <a:r>
              <a:rPr lang="en-US" dirty="0"/>
              <a:t>CODE</a:t>
            </a:r>
            <a:endParaRPr lang="en-IN" dirty="0"/>
          </a:p>
        </p:txBody>
      </p:sp>
      <p:pic>
        <p:nvPicPr>
          <p:cNvPr id="5" name="Content Placeholder 4">
            <a:extLst>
              <a:ext uri="{FF2B5EF4-FFF2-40B4-BE49-F238E27FC236}">
                <a16:creationId xmlns:a16="http://schemas.microsoft.com/office/drawing/2014/main" id="{4C97AEA3-217E-CAE0-EE3D-C3DF6D5501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488281"/>
            <a:ext cx="5255554" cy="3881437"/>
          </a:xfrm>
        </p:spPr>
      </p:pic>
      <p:pic>
        <p:nvPicPr>
          <p:cNvPr id="9" name="Picture 8">
            <a:extLst>
              <a:ext uri="{FF2B5EF4-FFF2-40B4-BE49-F238E27FC236}">
                <a16:creationId xmlns:a16="http://schemas.microsoft.com/office/drawing/2014/main" id="{230B8DEC-BC03-5853-5E44-E7F5B0B3F7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727" y="1540042"/>
            <a:ext cx="4855463" cy="3829676"/>
          </a:xfrm>
          <a:prstGeom prst="rect">
            <a:avLst/>
          </a:prstGeom>
        </p:spPr>
      </p:pic>
    </p:spTree>
    <p:extLst>
      <p:ext uri="{BB962C8B-B14F-4D97-AF65-F5344CB8AC3E}">
        <p14:creationId xmlns:p14="http://schemas.microsoft.com/office/powerpoint/2010/main" val="225695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EE05264-C09A-C8D7-DD47-6A44BE9AE0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358" y="1704181"/>
            <a:ext cx="5060900" cy="4167229"/>
          </a:xfrm>
          <a:prstGeom prst="rect">
            <a:avLst/>
          </a:prstGeom>
        </p:spPr>
      </p:pic>
      <p:sp>
        <p:nvSpPr>
          <p:cNvPr id="5" name="Title 1">
            <a:extLst>
              <a:ext uri="{FF2B5EF4-FFF2-40B4-BE49-F238E27FC236}">
                <a16:creationId xmlns:a16="http://schemas.microsoft.com/office/drawing/2014/main" id="{7127D11B-271C-1848-1713-8E1502920FDD}"/>
              </a:ext>
            </a:extLst>
          </p:cNvPr>
          <p:cNvSpPr>
            <a:spLocks noGrp="1"/>
          </p:cNvSpPr>
          <p:nvPr>
            <p:ph type="title"/>
          </p:nvPr>
        </p:nvSpPr>
        <p:spPr>
          <a:xfrm>
            <a:off x="677334" y="609600"/>
            <a:ext cx="8596668" cy="776438"/>
          </a:xfrm>
        </p:spPr>
        <p:txBody>
          <a:bodyPr/>
          <a:lstStyle/>
          <a:p>
            <a:r>
              <a:rPr lang="en-US" dirty="0"/>
              <a:t>Man In Middle Attack</a:t>
            </a:r>
            <a:endParaRPr lang="en-IN" dirty="0"/>
          </a:p>
        </p:txBody>
      </p:sp>
      <p:pic>
        <p:nvPicPr>
          <p:cNvPr id="7" name="Picture 6">
            <a:extLst>
              <a:ext uri="{FF2B5EF4-FFF2-40B4-BE49-F238E27FC236}">
                <a16:creationId xmlns:a16="http://schemas.microsoft.com/office/drawing/2014/main" id="{1F7B428C-7B03-612E-5436-19BD876EE3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361" y="1704181"/>
            <a:ext cx="4781550" cy="4333875"/>
          </a:xfrm>
          <a:prstGeom prst="rect">
            <a:avLst/>
          </a:prstGeom>
        </p:spPr>
      </p:pic>
    </p:spTree>
    <p:extLst>
      <p:ext uri="{BB962C8B-B14F-4D97-AF65-F5344CB8AC3E}">
        <p14:creationId xmlns:p14="http://schemas.microsoft.com/office/powerpoint/2010/main" val="633271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F57F-DAA6-5DF4-D267-33116E989F15}"/>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78E65EA3-3B42-B74E-63AF-2255222B61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381" y="1930401"/>
            <a:ext cx="5007932" cy="3623376"/>
          </a:xfrm>
          <a:ln w="25400">
            <a:solidFill>
              <a:schemeClr val="tx1"/>
            </a:solidFill>
          </a:ln>
        </p:spPr>
      </p:pic>
      <p:pic>
        <p:nvPicPr>
          <p:cNvPr id="7" name="Picture 6">
            <a:extLst>
              <a:ext uri="{FF2B5EF4-FFF2-40B4-BE49-F238E27FC236}">
                <a16:creationId xmlns:a16="http://schemas.microsoft.com/office/drawing/2014/main" id="{C30BCB73-21AF-C1BB-C6DA-151A95CF59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564" y="1930399"/>
            <a:ext cx="5334000" cy="3623375"/>
          </a:xfrm>
          <a:prstGeom prst="rect">
            <a:avLst/>
          </a:prstGeom>
          <a:ln w="25400">
            <a:solidFill>
              <a:schemeClr val="tx1"/>
            </a:solidFill>
          </a:ln>
        </p:spPr>
      </p:pic>
    </p:spTree>
    <p:extLst>
      <p:ext uri="{BB962C8B-B14F-4D97-AF65-F5344CB8AC3E}">
        <p14:creationId xmlns:p14="http://schemas.microsoft.com/office/powerpoint/2010/main" val="16215339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105</TotalTime>
  <Words>626</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Söhne</vt:lpstr>
      <vt:lpstr>Trebuchet MS</vt:lpstr>
      <vt:lpstr>Wingdings 3</vt:lpstr>
      <vt:lpstr>Facet</vt:lpstr>
      <vt:lpstr>DIFFIE-HELLMAN</vt:lpstr>
      <vt:lpstr>INTRODUCTION:</vt:lpstr>
      <vt:lpstr>ALGORITHM:</vt:lpstr>
      <vt:lpstr>PowerPoint Presentation</vt:lpstr>
      <vt:lpstr>OBJECTIVE:</vt:lpstr>
      <vt:lpstr>SCOPE:</vt:lpstr>
      <vt:lpstr>CODE</vt:lpstr>
      <vt:lpstr>Man In Middle Attack</vt:lpstr>
      <vt:lpstr>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DEFFIE-HELLMAN</dc:title>
  <dc:creator>Thanmayee T</dc:creator>
  <cp:lastModifiedBy>Vamshi Krishna Singam</cp:lastModifiedBy>
  <cp:revision>2</cp:revision>
  <dcterms:created xsi:type="dcterms:W3CDTF">2023-12-28T17:30:08Z</dcterms:created>
  <dcterms:modified xsi:type="dcterms:W3CDTF">2023-12-29T06:24:45Z</dcterms:modified>
</cp:coreProperties>
</file>