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4/16/24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6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6910-2497-8374-5042-0D0BA54E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Deep Learning for Comprehensive Driver Drowsiness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DE778-34B0-E002-E1F7-0DE07D171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2" r="25028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F0369-2E4B-A6D5-E2FC-7AD88838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0838"/>
            <a:ext cx="8267296" cy="9259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AA55EA7-D44C-A715-25BC-D3BA3F89DAFA}"/>
              </a:ext>
            </a:extLst>
          </p:cNvPr>
          <p:cNvSpPr txBox="1">
            <a:spLocks/>
          </p:cNvSpPr>
          <p:nvPr/>
        </p:nvSpPr>
        <p:spPr>
          <a:xfrm>
            <a:off x="565149" y="3239187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3FC644-D0E7-A83D-3E15-4B74EE770328}"/>
              </a:ext>
            </a:extLst>
          </p:cNvPr>
          <p:cNvSpPr txBox="1">
            <a:spLocks/>
          </p:cNvSpPr>
          <p:nvPr/>
        </p:nvSpPr>
        <p:spPr>
          <a:xfrm>
            <a:off x="565148" y="1686758"/>
            <a:ext cx="5347379" cy="44104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[1] </a:t>
            </a:r>
            <a:r>
              <a:rPr lang="en-US" sz="2800" dirty="0" err="1"/>
              <a:t>Chirra</a:t>
            </a:r>
            <a:r>
              <a:rPr lang="en-US" sz="2800" dirty="0"/>
              <a:t>, V. R. R., </a:t>
            </a:r>
            <a:r>
              <a:rPr lang="en-US" sz="2800" dirty="0" err="1"/>
              <a:t>Uyyala</a:t>
            </a:r>
            <a:r>
              <a:rPr lang="en-US" sz="2800" dirty="0"/>
              <a:t>, S. R., &amp; </a:t>
            </a:r>
            <a:r>
              <a:rPr lang="en-US" sz="2800" dirty="0" err="1"/>
              <a:t>Kolli</a:t>
            </a:r>
            <a:r>
              <a:rPr lang="en-US" sz="2800" dirty="0"/>
              <a:t>, V. K. K. (2019). Deep CNN: A machine learning approach for driver drowsiness detection based on eye state. Revue </a:t>
            </a:r>
            <a:r>
              <a:rPr lang="en-US" sz="2800" dirty="0" err="1"/>
              <a:t>d'Intelligence</a:t>
            </a:r>
            <a:r>
              <a:rPr lang="en-US" sz="2800" dirty="0"/>
              <a:t> </a:t>
            </a:r>
            <a:r>
              <a:rPr lang="en-US" sz="2800" dirty="0" err="1"/>
              <a:t>Artificielle</a:t>
            </a:r>
            <a:r>
              <a:rPr lang="en-US" sz="2800" dirty="0"/>
              <a:t>, 33(6), 461-466. https://</a:t>
            </a:r>
            <a:r>
              <a:rPr lang="en-US" sz="2800" dirty="0" err="1"/>
              <a:t>doi.org</a:t>
            </a:r>
            <a:r>
              <a:rPr lang="en-US" sz="2800" dirty="0"/>
              <a:t>/10.18280/ria.330609</a:t>
            </a:r>
          </a:p>
          <a:p>
            <a:endParaRPr lang="en-US" sz="2800" dirty="0"/>
          </a:p>
          <a:p>
            <a:r>
              <a:rPr lang="en-US" sz="2800" dirty="0"/>
              <a:t>[2] Lin, J. (2020). Integrated Intelligent Drowsiness Detection System Based on Deep Learning. 2020 IEEE International Conference on Power, Intelligent Computing and Systems (ICPICS), Shenyang, China, pp. 420-424. https://</a:t>
            </a:r>
            <a:r>
              <a:rPr lang="en-US" sz="2800" dirty="0" err="1"/>
              <a:t>doi.org</a:t>
            </a:r>
            <a:r>
              <a:rPr lang="en-US" sz="2800" dirty="0"/>
              <a:t>/10.1109/ICPICS50287.2020.9201993</a:t>
            </a:r>
          </a:p>
          <a:p>
            <a:endParaRPr lang="en-US" sz="2800" dirty="0"/>
          </a:p>
          <a:p>
            <a:r>
              <a:rPr lang="en-US" sz="2800" dirty="0"/>
              <a:t>[3] Suresh, Y., Khandelwal, R., </a:t>
            </a:r>
            <a:r>
              <a:rPr lang="en-US" sz="2800" dirty="0" err="1"/>
              <a:t>Nikitha</a:t>
            </a:r>
            <a:r>
              <a:rPr lang="en-US" sz="2800" dirty="0"/>
              <a:t>, M., </a:t>
            </a:r>
            <a:r>
              <a:rPr lang="en-US" sz="2800" dirty="0" err="1"/>
              <a:t>Fayaz</a:t>
            </a:r>
            <a:r>
              <a:rPr lang="en-US" sz="2800" dirty="0"/>
              <a:t>, M., &amp; </a:t>
            </a:r>
            <a:r>
              <a:rPr lang="en-US" sz="2800" dirty="0" err="1"/>
              <a:t>Soudhri</a:t>
            </a:r>
            <a:r>
              <a:rPr lang="en-US" sz="2800" dirty="0"/>
              <a:t>, V. (2021). Driver Drowsiness Detection using Deep Learning. 2021 2nd International Conference on Smart Electronics and Communication (ICOSEC), Trichy, India, pp. 1526-1531. https://</a:t>
            </a:r>
            <a:r>
              <a:rPr lang="en-US" sz="2800" dirty="0" err="1"/>
              <a:t>doi.org</a:t>
            </a:r>
            <a:r>
              <a:rPr lang="en-US" sz="2800" dirty="0"/>
              <a:t>/10.1109/ICOSEC51865.2021.9591957</a:t>
            </a:r>
          </a:p>
          <a:p>
            <a:endParaRPr lang="en-US" sz="2800" dirty="0"/>
          </a:p>
          <a:p>
            <a:r>
              <a:rPr lang="en-US" sz="2800" dirty="0"/>
              <a:t>[4] Patel, P. P., </a:t>
            </a:r>
            <a:r>
              <a:rPr lang="en-US" sz="2800" dirty="0" err="1"/>
              <a:t>Pavesha</a:t>
            </a:r>
            <a:r>
              <a:rPr lang="en-US" sz="2800" dirty="0"/>
              <a:t>, C. L., </a:t>
            </a:r>
            <a:r>
              <a:rPr lang="en-US" sz="2800" dirty="0" err="1"/>
              <a:t>Sabat</a:t>
            </a:r>
            <a:r>
              <a:rPr lang="en-US" sz="2800" dirty="0"/>
              <a:t>, S. S., &amp; More, S. S. (2022). Deep Learning based Driver Drowsiness Detection. 2022 International Conference on Applied Artificial Intelligence and Computing (ICAAIC), Salem, India, pp. 380-386. https://</a:t>
            </a:r>
            <a:r>
              <a:rPr lang="en-US" sz="2800" dirty="0" err="1"/>
              <a:t>doi.org</a:t>
            </a:r>
            <a:r>
              <a:rPr lang="en-US" sz="2800" dirty="0"/>
              <a:t>/10.1109/ICAAIC53929.2022.9793253</a:t>
            </a:r>
          </a:p>
          <a:p>
            <a:endParaRPr lang="en-US" sz="2800" dirty="0"/>
          </a:p>
          <a:p>
            <a:r>
              <a:rPr lang="en-US" sz="2800" dirty="0"/>
              <a:t>[5] Kusuma, S., </a:t>
            </a:r>
            <a:r>
              <a:rPr lang="en-US" sz="2800" dirty="0" err="1"/>
              <a:t>Udayan</a:t>
            </a:r>
            <a:r>
              <a:rPr lang="en-US" sz="2800" dirty="0"/>
              <a:t>, J. D., &amp; Sachdeva, A. (2019). Driver Distraction Detection using Deep Learning and Computer Vision. 2019 2nd International Conference on Intelligent Computing, Instrumentation and Control Technologies (ICICICT), Kannur, India, pp. 289-292. https://</a:t>
            </a:r>
            <a:r>
              <a:rPr lang="en-US" sz="2800" dirty="0" err="1"/>
              <a:t>doi.org</a:t>
            </a:r>
            <a:r>
              <a:rPr lang="en-US" sz="2800" dirty="0"/>
              <a:t>/10.1109 /ICICICT46008.2019.8993260.</a:t>
            </a:r>
          </a:p>
          <a:p>
            <a:endParaRPr lang="en-US" sz="2800" dirty="0"/>
          </a:p>
          <a:p>
            <a:r>
              <a:rPr lang="en-US" sz="2800" dirty="0"/>
              <a:t>[6] </a:t>
            </a:r>
            <a:r>
              <a:rPr lang="en-US" sz="2800" dirty="0" err="1"/>
              <a:t>Alkinani</a:t>
            </a:r>
            <a:r>
              <a:rPr lang="en-US" sz="2800" dirty="0"/>
              <a:t>, M.H., Khan, W.Z., &amp; Arshad, Q. (2020). Detecting Human Driver Inattentive and Aggressive Driving Behavior Using Deep Learning: Recent Advances, Requirements and Open Challenges. IEEE Access, 8, 105008-105030.</a:t>
            </a:r>
          </a:p>
          <a:p>
            <a:endParaRPr lang="en-US" sz="2800" dirty="0"/>
          </a:p>
          <a:p>
            <a:r>
              <a:rPr lang="en-US" sz="2800" dirty="0"/>
              <a:t>[7] S, D., &amp; </a:t>
            </a:r>
            <a:r>
              <a:rPr lang="en-US" sz="2800" dirty="0" err="1"/>
              <a:t>Anitha</a:t>
            </a:r>
            <a:r>
              <a:rPr lang="en-US" sz="2800" dirty="0"/>
              <a:t>, J. (2023). Investigation on Driver Drowsiness Detection using Deep Learning Approaches. 2023 International Conference on Circuit Power and Computing Technologies (ICCPCT), 1650-1655. https://</a:t>
            </a:r>
            <a:r>
              <a:rPr lang="en-US" sz="2800" dirty="0" err="1"/>
              <a:t>doi.org</a:t>
            </a:r>
            <a:r>
              <a:rPr lang="en-US" sz="2800" dirty="0"/>
              <a:t>/10.1109/ICCPCT58313.2023.10245868.</a:t>
            </a:r>
          </a:p>
          <a:p>
            <a:endParaRPr lang="en-US" sz="2800" dirty="0"/>
          </a:p>
          <a:p>
            <a:r>
              <a:rPr lang="en-US" sz="2800" dirty="0"/>
              <a:t>[8] Mane, P. (2022). Driver Drowsiness Detection using Deep Learning Algorithms. INTERANTIONAL JOURNAL OF SCIENTIFIC RESEARCH IN ENGINEERING AND MANAGEMENT. https://</a:t>
            </a:r>
            <a:r>
              <a:rPr lang="en-US" sz="2800" dirty="0" err="1"/>
              <a:t>doi.org</a:t>
            </a:r>
            <a:r>
              <a:rPr lang="en-US" sz="2800" dirty="0"/>
              <a:t>/10.55041/ijsrem12195.</a:t>
            </a:r>
          </a:p>
          <a:p>
            <a:endParaRPr lang="en-US" sz="2800" dirty="0"/>
          </a:p>
          <a:p>
            <a:r>
              <a:rPr lang="en-US" sz="2800" dirty="0"/>
              <a:t>[9] </a:t>
            </a:r>
            <a:r>
              <a:rPr lang="en-US" sz="2800" dirty="0" err="1"/>
              <a:t>Ukwuoma</a:t>
            </a:r>
            <a:r>
              <a:rPr lang="en-US" sz="2800" dirty="0"/>
              <a:t>, C., &amp; Bo, C. (2019). Deep Learning Review on Drivers Drowsiness Detection. 2019 4th Technology Innovation Management and Engineering Science International Conference (TIMES-</a:t>
            </a:r>
            <a:r>
              <a:rPr lang="en-US" sz="2800" dirty="0" err="1"/>
              <a:t>iCON</a:t>
            </a:r>
            <a:r>
              <a:rPr lang="en-US" sz="2800" dirty="0"/>
              <a:t>), 1-5. https://</a:t>
            </a:r>
            <a:r>
              <a:rPr lang="en-US" sz="2800" dirty="0" err="1"/>
              <a:t>doi.org</a:t>
            </a:r>
            <a:r>
              <a:rPr lang="en-US" sz="2800" dirty="0"/>
              <a:t>/10.1109/TIMES-iCON47539.2019.9024642.</a:t>
            </a:r>
          </a:p>
          <a:p>
            <a:endParaRPr lang="en-US" sz="2800" dirty="0"/>
          </a:p>
          <a:p>
            <a:r>
              <a:rPr lang="en-US" sz="2800" dirty="0"/>
              <a:t>[10] </a:t>
            </a:r>
            <a:r>
              <a:rPr lang="en-US" sz="2800" dirty="0" err="1"/>
              <a:t>Kumral</a:t>
            </a:r>
            <a:r>
              <a:rPr lang="en-US" sz="2800" dirty="0"/>
              <a:t>, F., &amp; </a:t>
            </a:r>
            <a:r>
              <a:rPr lang="en-US" sz="2800" dirty="0" err="1"/>
              <a:t>Küçükmanísa</a:t>
            </a:r>
            <a:r>
              <a:rPr lang="en-US" sz="2800" dirty="0"/>
              <a:t>, A. (2022). Temporal Analysis Based Driver Drowsiness Detection System Using Deep Learning Approaches. SSRN Electronic Journal. https://</a:t>
            </a:r>
            <a:r>
              <a:rPr lang="en-US" sz="2800" dirty="0" err="1"/>
              <a:t>doi.org</a:t>
            </a:r>
            <a:r>
              <a:rPr lang="en-US" sz="2800" dirty="0"/>
              <a:t>/10.2139/ssrn.4031268.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04CC0E0-E0BB-10A4-1B56-02AD62728205}"/>
              </a:ext>
            </a:extLst>
          </p:cNvPr>
          <p:cNvSpPr txBox="1">
            <a:spLocks/>
          </p:cNvSpPr>
          <p:nvPr/>
        </p:nvSpPr>
        <p:spPr>
          <a:xfrm>
            <a:off x="6095999" y="1667840"/>
            <a:ext cx="4407763" cy="4786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/>
              <a:t>[11] Tanveer, M., Khan, M., Qureshi, M., Naseer, N., &amp; Hong, K. (2019). Enhanced Drowsiness Detection Using Deep Learning: An </a:t>
            </a:r>
            <a:r>
              <a:rPr lang="en-US" sz="800" dirty="0" err="1"/>
              <a:t>fNIRS</a:t>
            </a:r>
            <a:r>
              <a:rPr lang="en-US" sz="800" dirty="0"/>
              <a:t> Study. IEEE Access, 7, 137920-137929. [Link](https://</a:t>
            </a:r>
            <a:r>
              <a:rPr lang="en-US" sz="800" dirty="0" err="1"/>
              <a:t>doi.org</a:t>
            </a:r>
            <a:r>
              <a:rPr lang="en-US" sz="800" dirty="0"/>
              <a:t>/10.1109/ACCESS.2019.2942838).</a:t>
            </a:r>
          </a:p>
          <a:p>
            <a:endParaRPr lang="en-US" sz="800" dirty="0"/>
          </a:p>
          <a:p>
            <a:r>
              <a:rPr lang="en-US" sz="800" dirty="0"/>
              <a:t>[12] </a:t>
            </a:r>
            <a:r>
              <a:rPr lang="en-US" sz="800" dirty="0" err="1"/>
              <a:t>Jamshidi</a:t>
            </a:r>
            <a:r>
              <a:rPr lang="en-US" sz="800" dirty="0"/>
              <a:t>, S., Azmi, R., </a:t>
            </a:r>
            <a:r>
              <a:rPr lang="en-US" sz="800" dirty="0" err="1"/>
              <a:t>Sharghi</a:t>
            </a:r>
            <a:r>
              <a:rPr lang="en-US" sz="800" dirty="0"/>
              <a:t>, M., &amp; </a:t>
            </a:r>
            <a:r>
              <a:rPr lang="en-US" sz="800" dirty="0" err="1"/>
              <a:t>Soryani</a:t>
            </a:r>
            <a:r>
              <a:rPr lang="en-US" sz="800" dirty="0"/>
              <a:t>, M. (2021). Hierarchical deep neural networks to detect driver drowsiness. Multimedia Tools and Applications, 80, 16045-16058. [Link](https://</a:t>
            </a:r>
            <a:r>
              <a:rPr lang="en-US" sz="800" dirty="0" err="1"/>
              <a:t>doi.org</a:t>
            </a:r>
            <a:r>
              <a:rPr lang="en-US" sz="800" dirty="0"/>
              <a:t>/10.1007/s11042-021-10542-7).</a:t>
            </a:r>
          </a:p>
          <a:p>
            <a:endParaRPr lang="en-US" sz="800" dirty="0"/>
          </a:p>
          <a:p>
            <a:r>
              <a:rPr lang="en-US" sz="800" dirty="0"/>
              <a:t>[13] William, P., Shamim, M., </a:t>
            </a:r>
            <a:r>
              <a:rPr lang="en-US" sz="800" dirty="0" err="1"/>
              <a:t>Yeruva</a:t>
            </a:r>
            <a:r>
              <a:rPr lang="en-US" sz="800" dirty="0"/>
              <a:t>, A., </a:t>
            </a:r>
            <a:r>
              <a:rPr lang="en-US" sz="800" dirty="0" err="1"/>
              <a:t>Gangodkar</a:t>
            </a:r>
            <a:r>
              <a:rPr lang="en-US" sz="800" dirty="0"/>
              <a:t>, D., </a:t>
            </a:r>
            <a:r>
              <a:rPr lang="en-US" sz="800" dirty="0" err="1"/>
              <a:t>Vashisht</a:t>
            </a:r>
            <a:r>
              <a:rPr lang="en-US" sz="800" dirty="0"/>
              <a:t>, S., &amp; Choudhury, D. (2022). Deep Learning based Drowsiness Detection and Monitoring using </a:t>
            </a:r>
            <a:r>
              <a:rPr lang="en-US" sz="800" dirty="0" err="1"/>
              <a:t>Behavioural</a:t>
            </a:r>
            <a:r>
              <a:rPr lang="en-US" sz="800" dirty="0"/>
              <a:t> Approach. 2022 2nd International Conference on Technological Advancements in Computational Sciences (ICTACS), 592-599. [Link](https://</a:t>
            </a:r>
            <a:r>
              <a:rPr lang="en-US" sz="800" dirty="0" err="1"/>
              <a:t>doi.org</a:t>
            </a:r>
            <a:r>
              <a:rPr lang="en-US" sz="800" dirty="0"/>
              <a:t>/10.1109/ICTACS56270.2022.9987728).</a:t>
            </a:r>
          </a:p>
          <a:p>
            <a:endParaRPr lang="en-US" sz="800" dirty="0"/>
          </a:p>
          <a:p>
            <a:r>
              <a:rPr lang="en-US" sz="800" dirty="0"/>
              <a:t>[14] Ojha, D., Pawar, A., </a:t>
            </a:r>
            <a:r>
              <a:rPr lang="en-US" sz="800" dirty="0" err="1"/>
              <a:t>Kasliwal</a:t>
            </a:r>
            <a:r>
              <a:rPr lang="en-US" sz="800" dirty="0"/>
              <a:t>, G., Raut, R., &amp; </a:t>
            </a:r>
            <a:r>
              <a:rPr lang="en-US" sz="800" dirty="0" err="1"/>
              <a:t>Devkar</a:t>
            </a:r>
            <a:r>
              <a:rPr lang="en-US" sz="800" dirty="0"/>
              <a:t>, A. (2023). Driver Drowsiness Detection Using Deep Learning. 2023 4th International Conference for Emerging Technology (INCET), 1-4. [Link](https://</a:t>
            </a:r>
            <a:r>
              <a:rPr lang="en-US" sz="800" dirty="0" err="1"/>
              <a:t>doi.org</a:t>
            </a:r>
            <a:r>
              <a:rPr lang="en-US" sz="800" dirty="0"/>
              <a:t>/10.1109/INCET57972.2023.10169941).</a:t>
            </a:r>
          </a:p>
          <a:p>
            <a:endParaRPr lang="en-US" sz="800" dirty="0"/>
          </a:p>
          <a:p>
            <a:r>
              <a:rPr lang="en-US" sz="800" dirty="0"/>
              <a:t>[15] </a:t>
            </a:r>
            <a:r>
              <a:rPr lang="en-US" sz="800" dirty="0" err="1"/>
              <a:t>Kekong</a:t>
            </a:r>
            <a:r>
              <a:rPr lang="en-US" sz="800" dirty="0"/>
              <a:t>, P., </a:t>
            </a:r>
            <a:r>
              <a:rPr lang="en-US" sz="800" dirty="0" err="1"/>
              <a:t>Ajah</a:t>
            </a:r>
            <a:r>
              <a:rPr lang="en-US" sz="800" dirty="0"/>
              <a:t>, I., &amp; </a:t>
            </a:r>
            <a:r>
              <a:rPr lang="en-US" sz="800" dirty="0" err="1"/>
              <a:t>Chidiebere</a:t>
            </a:r>
            <a:r>
              <a:rPr lang="en-US" sz="800" dirty="0"/>
              <a:t>, U. (2021). Real Time Drowsy Driver Monitoring and Detection System Using Deep Learning Based </a:t>
            </a:r>
            <a:r>
              <a:rPr lang="en-US" sz="800" dirty="0" err="1"/>
              <a:t>Behavioural</a:t>
            </a:r>
            <a:r>
              <a:rPr lang="en-US" sz="800" dirty="0"/>
              <a:t> Approach. International Journal of Computer Sciences and Engineering. [Link](https://</a:t>
            </a:r>
            <a:r>
              <a:rPr lang="en-US" sz="800" dirty="0" err="1"/>
              <a:t>doi.org</a:t>
            </a:r>
            <a:r>
              <a:rPr lang="en-US" sz="800" dirty="0"/>
              <a:t>/10.26438/</a:t>
            </a:r>
            <a:r>
              <a:rPr lang="en-US" sz="800" dirty="0" err="1"/>
              <a:t>ijcse</a:t>
            </a:r>
            <a:r>
              <a:rPr lang="en-US" sz="800" dirty="0"/>
              <a:t>/v9i1.1121).</a:t>
            </a:r>
          </a:p>
          <a:p>
            <a:endParaRPr lang="en-US" sz="800" dirty="0"/>
          </a:p>
          <a:p>
            <a:r>
              <a:rPr lang="en-US" sz="800" dirty="0"/>
              <a:t>[16] </a:t>
            </a:r>
            <a:r>
              <a:rPr lang="en-US" sz="800" dirty="0" err="1"/>
              <a:t>Dua</a:t>
            </a:r>
            <a:r>
              <a:rPr lang="en-US" sz="800" dirty="0"/>
              <a:t>, M., , S., Singla, R., Raj, S., &amp; </a:t>
            </a:r>
            <a:r>
              <a:rPr lang="en-US" sz="800" dirty="0" err="1"/>
              <a:t>Jangra</a:t>
            </a:r>
            <a:r>
              <a:rPr lang="en-US" sz="800" dirty="0"/>
              <a:t>, A. (2020). Deep CNN models-based ensemble approach to driver drowsiness detection. Neural Computing and Applications, 33, 3155 - 3168. [Link](https://</a:t>
            </a:r>
            <a:r>
              <a:rPr lang="en-US" sz="800" dirty="0" err="1"/>
              <a:t>doi.org</a:t>
            </a:r>
            <a:r>
              <a:rPr lang="en-US" sz="800" dirty="0"/>
              <a:t>/10.1007/s00521-020-05209-7).</a:t>
            </a:r>
          </a:p>
          <a:p>
            <a:endParaRPr lang="en-US" sz="800" dirty="0"/>
          </a:p>
          <a:p>
            <a:r>
              <a:rPr lang="en-US" sz="800" dirty="0"/>
              <a:t>[17] Babu, R., </a:t>
            </a:r>
            <a:r>
              <a:rPr lang="en-US" sz="800" dirty="0" err="1"/>
              <a:t>Abbireddy</a:t>
            </a:r>
            <a:r>
              <a:rPr lang="en-US" sz="800" dirty="0"/>
              <a:t>, I., Bellamkonda, P., </a:t>
            </a:r>
            <a:r>
              <a:rPr lang="en-US" sz="800" dirty="0" err="1"/>
              <a:t>Nelakurthi</a:t>
            </a:r>
            <a:r>
              <a:rPr lang="en-US" sz="800" dirty="0"/>
              <a:t>, L., </a:t>
            </a:r>
            <a:r>
              <a:rPr lang="en-US" sz="800" dirty="0" err="1"/>
              <a:t>Gandeti</a:t>
            </a:r>
            <a:r>
              <a:rPr lang="en-US" sz="800" dirty="0"/>
              <a:t>, J., &amp; Rao, R. (2022). Comparative Analysis of Drowsiness Detection Using Deep Learning Techniques. 2022 International Conference on Computer Communication and Informatics (ICCCI), 1-5. [Link](https://</a:t>
            </a:r>
            <a:r>
              <a:rPr lang="en-US" sz="800" dirty="0" err="1"/>
              <a:t>doi.org</a:t>
            </a:r>
            <a:r>
              <a:rPr lang="en-US" sz="800" dirty="0"/>
              <a:t>/10.1109/ICCCI54379.2022.9740888).</a:t>
            </a:r>
          </a:p>
          <a:p>
            <a:endParaRPr lang="en-US" sz="800" dirty="0"/>
          </a:p>
          <a:p>
            <a:r>
              <a:rPr lang="en-US" sz="800" dirty="0"/>
              <a:t>[18] Singh, D., &amp; Singh, A. (2023). Enhanced Driver Drowsiness Detection using Deep Learning. ITM Web of Conferences. [Link](https://</a:t>
            </a:r>
            <a:r>
              <a:rPr lang="en-US" sz="800" dirty="0" err="1"/>
              <a:t>doi.org</a:t>
            </a:r>
            <a:r>
              <a:rPr lang="en-US" sz="800" dirty="0"/>
              <a:t>/10.1051/</a:t>
            </a:r>
            <a:r>
              <a:rPr lang="en-US" sz="800" dirty="0" err="1"/>
              <a:t>itmconf</a:t>
            </a:r>
            <a:r>
              <a:rPr lang="en-US" sz="800" dirty="0"/>
              <a:t>/20235401011).</a:t>
            </a:r>
          </a:p>
          <a:p>
            <a:endParaRPr lang="en-US" sz="800" dirty="0"/>
          </a:p>
          <a:p>
            <a:r>
              <a:rPr lang="en-US" sz="800" dirty="0"/>
              <a:t>[19] Lin, J. (2020). Integrated Intelligent Drowsiness Detection System Based on Deep Learning. 2020 IEEE International Conference on Power, Intelligent Computing and Systems (ICPICS), 420-424. [Link](https://</a:t>
            </a:r>
            <a:r>
              <a:rPr lang="en-US" sz="800" dirty="0" err="1"/>
              <a:t>doi.org</a:t>
            </a:r>
            <a:r>
              <a:rPr lang="en-US" sz="800" dirty="0"/>
              <a:t>/10.1109/ICPICS50287.2020.9201993).</a:t>
            </a:r>
          </a:p>
          <a:p>
            <a:endParaRPr lang="en-US" sz="800" dirty="0"/>
          </a:p>
          <a:p>
            <a:r>
              <a:rPr lang="en-US" sz="800" dirty="0"/>
              <a:t>[20] Tanveer, M., Khan, M., Qureshi, M., Naseer, N., &amp; Hong, K. (2019). Enhanced Drowsiness Detection Using Deep Learning: An </a:t>
            </a:r>
            <a:r>
              <a:rPr lang="en-US" sz="800" dirty="0" err="1"/>
              <a:t>fNIRS</a:t>
            </a:r>
            <a:r>
              <a:rPr lang="en-US" sz="800" dirty="0"/>
              <a:t> Study. IEEE Access, 7, 137920-137929. [Link](https://</a:t>
            </a:r>
            <a:r>
              <a:rPr lang="en-US" sz="800" dirty="0" err="1"/>
              <a:t>doi.org</a:t>
            </a:r>
            <a:r>
              <a:rPr lang="en-US" sz="800" dirty="0"/>
              <a:t>/10.1109/ACCESS.2019.2942838).</a:t>
            </a:r>
          </a:p>
        </p:txBody>
      </p:sp>
    </p:spTree>
    <p:extLst>
      <p:ext uri="{BB962C8B-B14F-4D97-AF65-F5344CB8AC3E}">
        <p14:creationId xmlns:p14="http://schemas.microsoft.com/office/powerpoint/2010/main" val="15191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878A-AD88-59A1-AC50-CEDD91D6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/>
          <a:lstStyle/>
          <a:p>
            <a:r>
              <a:rPr lang="en-US" dirty="0"/>
              <a:t>Group Member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A123-BADA-162B-9AFA-8E3D5F08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220" y="1754935"/>
            <a:ext cx="4170555" cy="431132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Sai Suma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Thangella</a:t>
            </a:r>
            <a:r>
              <a:rPr lang="en-US" dirty="0"/>
              <a:t> (700748502)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Naga </a:t>
            </a:r>
            <a:r>
              <a:rPr lang="en-US" dirty="0" err="1"/>
              <a:t>Phaneendra</a:t>
            </a:r>
            <a:r>
              <a:rPr lang="en-US" dirty="0"/>
              <a:t> Kumara Gupta </a:t>
            </a:r>
            <a:r>
              <a:rPr lang="en-US" dirty="0" err="1"/>
              <a:t>Mogili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(700757977)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Vamshi </a:t>
            </a:r>
            <a:r>
              <a:rPr lang="en-US" dirty="0" err="1"/>
              <a:t>Mylavarapu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(700759652)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Sai Varun </a:t>
            </a:r>
            <a:r>
              <a:rPr lang="en-US" i="0" dirty="0" err="1">
                <a:solidFill>
                  <a:srgbClr val="29261B"/>
                </a:solidFill>
                <a:effectLst/>
                <a:latin typeface="__tiempos_b6f14e"/>
              </a:rPr>
              <a:t>Thabeti</a:t>
            </a:r>
            <a:br>
              <a:rPr lang="en-US" dirty="0"/>
            </a:br>
            <a:r>
              <a:rPr lang="en-US" dirty="0"/>
              <a:t>(700741122)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 fontScale="90000"/>
          </a:bodyPr>
          <a:lstStyle/>
          <a:p>
            <a:r>
              <a:rPr lang="en-US" dirty="0"/>
              <a:t>Role/Responsibilities and Contribution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1" y="1315843"/>
            <a:ext cx="3685574" cy="5207619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Sai Suma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Sree</a:t>
            </a: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Thangella</a:t>
            </a:r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Literature review, comparative analysis, editing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Naga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Phaneendra</a:t>
            </a: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 Kumara Gupta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Mogili</a:t>
            </a:r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CNN research, spatial feature analysis, framework contribution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Vamshi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Mylavarapu</a:t>
            </a:r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RNN/LSTM investigation, temporal data analysis, formatting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Sai Varun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Thabeti</a:t>
            </a:r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Attention mechanisms, hybrid models, limitations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8423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Driver fatigue is a major cause of road accidents worldwide</a:t>
            </a:r>
          </a:p>
          <a:p>
            <a:pPr marL="342900" indent="-342900">
              <a:buFont typeface="+mj-lt"/>
              <a:buAutoNum type="arabicPeriod"/>
            </a:pPr>
            <a:endParaRPr lang="en-US" sz="16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Conventional drowsiness detection methods have limitations in accuracy and adaptability</a:t>
            </a:r>
          </a:p>
          <a:p>
            <a:pPr marL="342900" indent="-342900">
              <a:buFont typeface="+mj-lt"/>
              <a:buAutoNum type="arabicPeriod"/>
            </a:pPr>
            <a:endParaRPr lang="en-US" sz="16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Deep learning offers advanced techniques for robust and reliable drowsiness detection</a:t>
            </a:r>
          </a:p>
          <a:p>
            <a:pPr marL="342900" indent="-342900">
              <a:buFont typeface="+mj-lt"/>
              <a:buAutoNum type="arabicPeriod"/>
            </a:pPr>
            <a:endParaRPr lang="en-US" sz="16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Integration of spatial and temporal analysis can improve detection performance</a:t>
            </a:r>
          </a:p>
          <a:p>
            <a:pPr marL="342900" indent="-342900">
              <a:buFont typeface="+mj-lt"/>
              <a:buAutoNum type="arabicPeriod"/>
            </a:pPr>
            <a:endParaRPr lang="en-US" sz="16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Enhancing road safety through cutting-edge technology is crucial for reducing accidents and saving lives</a:t>
            </a:r>
          </a:p>
        </p:txBody>
      </p:sp>
    </p:spTree>
    <p:extLst>
      <p:ext uri="{BB962C8B-B14F-4D97-AF65-F5344CB8AC3E}">
        <p14:creationId xmlns:p14="http://schemas.microsoft.com/office/powerpoint/2010/main" val="39362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Conduct a comprehensive review of state-of-the-art deep learning techniques for driver drowsiness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Propose a theoretical framework that integrates Convolutional Neural Networks (CNNs), Recurrent Neural Networks (RNNs), Long Short-Term Memory (LSTM) networks, and attention mechanisms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Analyze the effectiveness of various deep learning architectures in capturing spatial and temporal features related to driver fatigue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Investigate the impact of attention mechanisms on model performance and interpretability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Identify current limitations and future research directions in drowsiness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105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CNNs for spatial feature analysis: </a:t>
            </a:r>
            <a:r>
              <a:rPr lang="en-US" sz="1600" i="0" dirty="0" err="1">
                <a:solidFill>
                  <a:srgbClr val="29261B"/>
                </a:solidFill>
                <a:effectLst/>
                <a:latin typeface="__tiempos_b6f14e"/>
              </a:rPr>
              <a:t>Chirra</a:t>
            </a: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 et al. (2019), Patel et al. (2022)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RNNs and LSTMs for temporal data processing: </a:t>
            </a:r>
            <a:r>
              <a:rPr lang="en-US" sz="1600" i="0" dirty="0" err="1">
                <a:solidFill>
                  <a:srgbClr val="29261B"/>
                </a:solidFill>
                <a:effectLst/>
                <a:latin typeface="__tiempos_b6f14e"/>
              </a:rPr>
              <a:t>Kekong</a:t>
            </a: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 et al. (2021), </a:t>
            </a:r>
            <a:r>
              <a:rPr lang="en-US" sz="1600" i="0" dirty="0" err="1">
                <a:solidFill>
                  <a:srgbClr val="29261B"/>
                </a:solidFill>
                <a:effectLst/>
                <a:latin typeface="__tiempos_b6f14e"/>
              </a:rPr>
              <a:t>Dua</a:t>
            </a: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 et al. (2020)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Attention mechanisms for enhanced model performance: </a:t>
            </a:r>
            <a:r>
              <a:rPr lang="en-US" sz="1600" i="0" dirty="0" err="1">
                <a:solidFill>
                  <a:srgbClr val="29261B"/>
                </a:solidFill>
                <a:effectLst/>
                <a:latin typeface="__tiempos_b6f14e"/>
              </a:rPr>
              <a:t>Jamshidi</a:t>
            </a: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 et al. (2021)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Hybrid deep learning models: Ojha et al. (2023), William et al. (2022)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Multimodal data integration: Tanveer et al. (2019), Lin (2020)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Real-time processing and scalability: Mane (2022), Singh &amp; Singh (2023)</a:t>
            </a:r>
          </a:p>
        </p:txBody>
      </p:sp>
    </p:spTree>
    <p:extLst>
      <p:ext uri="{BB962C8B-B14F-4D97-AF65-F5344CB8AC3E}">
        <p14:creationId xmlns:p14="http://schemas.microsoft.com/office/powerpoint/2010/main" val="23779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Existing drowsiness detection systems face challenges in accuracy, adaptability, and real-time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Individual variations in driver behavior and physiological responses can affect the reliability of detection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Environmental factors such as lighting conditions and camera angles can impact the performance of visual analysis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Complex deep learning models require significant computational resources, hindering their deployment in real-time, resource-constrained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Lack of large-scale, diverse datasets for training and testing drowsiness detection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Need for interpretable and explainable models to ensure user trust and facilitate system diagnostics</a:t>
            </a:r>
          </a:p>
        </p:txBody>
      </p:sp>
    </p:spTree>
    <p:extLst>
      <p:ext uri="{BB962C8B-B14F-4D97-AF65-F5344CB8AC3E}">
        <p14:creationId xmlns:p14="http://schemas.microsoft.com/office/powerpoint/2010/main" val="1570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Develop a comprehensive theoretical framework that integrates state-of-the-art deep learning architectures:</a:t>
            </a:r>
          </a:p>
          <a:p>
            <a:pPr lvl="1"/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Convolutional Neural Networks (CNNs) for spatial feature analysis</a:t>
            </a:r>
          </a:p>
          <a:p>
            <a:pPr lvl="1"/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Recurrent Neural Networks (RNNs) and Long Short-Term Memory (LSTM) networks for temporal data processing</a:t>
            </a:r>
          </a:p>
          <a:p>
            <a:pPr lvl="1"/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Attention mechanisms for enhanced model performance and interpretability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Propose hybrid deep learning models that combine the strengths of CNNs, RNNs/LSTMs, and attention mechanisms for robust drowsiness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Incorporate multimodal data sources, including visual, physiological, and behavioral data, to improve detection accuracy and adaptability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Develop techniques for real-time data processing and model optimization to enable deployment in resource-constrained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Investigate transfer learning and domain adaptation approaches to address the challenges of limited labeled data and individual variations in driver 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Enhance model interpretability and </a:t>
            </a:r>
            <a:r>
              <a:rPr lang="en-US" sz="1200" i="0" dirty="0" err="1">
                <a:solidFill>
                  <a:srgbClr val="29261B"/>
                </a:solidFill>
                <a:effectLst/>
                <a:latin typeface="__tiempos_b6f14e"/>
              </a:rPr>
              <a:t>explainability</a:t>
            </a: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 through techniques such as Layer-wise Relevance Propagation (LRP) and attention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445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Results/Simulations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0" y="2476869"/>
            <a:ext cx="4789817" cy="3586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rgbClr val="29261B"/>
                </a:solidFill>
                <a:effectLst/>
                <a:latin typeface="__tiempos_b6f14e"/>
              </a:rPr>
              <a:t>Comparative analysis of CNN, RNN, LSTM, and attention-based models for drowsiness detection</a:t>
            </a:r>
          </a:p>
          <a:p>
            <a:pPr lvl="1"/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CNN models achieved accuracy up to 94% in detecting eye state (</a:t>
            </a:r>
            <a:r>
              <a:rPr lang="en-US" sz="1400" i="0" dirty="0" err="1">
                <a:solidFill>
                  <a:srgbClr val="29261B"/>
                </a:solidFill>
                <a:effectLst/>
                <a:latin typeface="__tiempos_b6f14e"/>
              </a:rPr>
              <a:t>Chirra</a:t>
            </a: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 et al., 2019)</a:t>
            </a:r>
          </a:p>
          <a:p>
            <a:pPr lvl="1"/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Hybrid CNN-RNN models improved accuracy by 5-7% compared to single-architecture models (Patel et al., 2022; Ojha et al., 2023)</a:t>
            </a:r>
          </a:p>
          <a:p>
            <a:pPr lvl="1"/>
            <a:endParaRPr lang="en-US" sz="14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29261B"/>
                </a:solidFill>
                <a:effectLst/>
                <a:latin typeface="__tiempos_b6f14e"/>
              </a:rPr>
              <a:t>Evaluation of hybrid deep learning models on diverse datasets</a:t>
            </a:r>
          </a:p>
          <a:p>
            <a:pPr lvl="1"/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LSTM with attention achieved 92% accuracy in detecting gradual drowsiness (Suresh et al., 2021)</a:t>
            </a:r>
          </a:p>
          <a:p>
            <a:pPr lvl="1"/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Hybrid models demonstrated up to 95% accuracy in challenging driving conditions (Ojha et al., 2023)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B001E-B001-EFC2-965D-7B4986AAEF15}"/>
              </a:ext>
            </a:extLst>
          </p:cNvPr>
          <p:cNvSpPr txBox="1">
            <a:spLocks/>
          </p:cNvSpPr>
          <p:nvPr/>
        </p:nvSpPr>
        <p:spPr>
          <a:xfrm>
            <a:off x="6761510" y="1759258"/>
            <a:ext cx="4789817" cy="4916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400" b="1" dirty="0">
                <a:solidFill>
                  <a:srgbClr val="29261B"/>
                </a:solidFill>
                <a:latin typeface="__tiempos_b6f14e"/>
              </a:rPr>
              <a:t>Simulation studies on real-time processing and resource utilization</a:t>
            </a:r>
          </a:p>
          <a:p>
            <a:pPr lvl="1"/>
            <a:r>
              <a:rPr lang="en-US" sz="1400" dirty="0">
                <a:solidFill>
                  <a:srgbClr val="29261B"/>
                </a:solidFill>
                <a:latin typeface="__tiempos_b6f14e"/>
              </a:rPr>
              <a:t>Optimization techniques like model pruning and quantization enable real-time deployment (Patel et al., 2022; Singh &amp; Singh, 2023)</a:t>
            </a:r>
          </a:p>
          <a:p>
            <a:pPr lvl="1"/>
            <a:endParaRPr lang="en-US" sz="1400" dirty="0">
              <a:solidFill>
                <a:srgbClr val="29261B"/>
              </a:solidFill>
              <a:latin typeface="__tiempos_b6f14e"/>
            </a:endParaRPr>
          </a:p>
          <a:p>
            <a:pPr marL="0" indent="0">
              <a:buFont typeface="System Font Regular"/>
              <a:buNone/>
            </a:pPr>
            <a:r>
              <a:rPr lang="en-US" sz="1400" b="1" dirty="0">
                <a:solidFill>
                  <a:srgbClr val="29261B"/>
                </a:solidFill>
                <a:latin typeface="__tiempos_b6f14e"/>
              </a:rPr>
              <a:t>Visualization of attention maps and interpretability techniques</a:t>
            </a:r>
          </a:p>
          <a:p>
            <a:pPr lvl="1"/>
            <a:r>
              <a:rPr lang="en-US" sz="1400" dirty="0">
                <a:solidFill>
                  <a:srgbClr val="29261B"/>
                </a:solidFill>
                <a:latin typeface="__tiempos_b6f14e"/>
              </a:rPr>
              <a:t>Attention mechanisms improved detection accuracy by 10% while enhancing interpretability (</a:t>
            </a:r>
            <a:r>
              <a:rPr lang="en-US" sz="1400" dirty="0" err="1">
                <a:solidFill>
                  <a:srgbClr val="29261B"/>
                </a:solidFill>
                <a:latin typeface="__tiempos_b6f14e"/>
              </a:rPr>
              <a:t>Jamshidi</a:t>
            </a:r>
            <a:r>
              <a:rPr lang="en-US" sz="1400" dirty="0">
                <a:solidFill>
                  <a:srgbClr val="29261B"/>
                </a:solidFill>
                <a:latin typeface="__tiempos_b6f14e"/>
              </a:rPr>
              <a:t> et al., 2021)</a:t>
            </a:r>
          </a:p>
          <a:p>
            <a:pPr lvl="1"/>
            <a:endParaRPr lang="en-US" sz="1400" dirty="0">
              <a:solidFill>
                <a:srgbClr val="29261B"/>
              </a:solidFill>
              <a:latin typeface="__tiempos_b6f14e"/>
            </a:endParaRPr>
          </a:p>
          <a:p>
            <a:pPr marL="0" indent="0">
              <a:buFont typeface="System Font Regular"/>
              <a:buNone/>
            </a:pPr>
            <a:r>
              <a:rPr lang="en-US" sz="1400" b="1" dirty="0">
                <a:solidFill>
                  <a:srgbClr val="29261B"/>
                </a:solidFill>
                <a:latin typeface="__tiempos_b6f14e"/>
              </a:rPr>
              <a:t>Discussion on the potential impact of the proposed solution on road safety</a:t>
            </a:r>
          </a:p>
          <a:p>
            <a:pPr lvl="1"/>
            <a:r>
              <a:rPr lang="en-US" sz="1400" dirty="0">
                <a:solidFill>
                  <a:srgbClr val="29261B"/>
                </a:solidFill>
                <a:latin typeface="__tiempos_b6f14e"/>
              </a:rPr>
              <a:t>Advanced drowsiness detection systems can significantly reduce fatigue-related accidents and save lives</a:t>
            </a:r>
          </a:p>
        </p:txBody>
      </p:sp>
    </p:spTree>
    <p:extLst>
      <p:ext uri="{BB962C8B-B14F-4D97-AF65-F5344CB8AC3E}">
        <p14:creationId xmlns:p14="http://schemas.microsoft.com/office/powerpoint/2010/main" val="339742012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1888</Words>
  <Application>Microsoft Macintosh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__tiempos_b6f14e</vt:lpstr>
      <vt:lpstr>Arial</vt:lpstr>
      <vt:lpstr>Seaford Display</vt:lpstr>
      <vt:lpstr>System Font Regular</vt:lpstr>
      <vt:lpstr>Tenorite</vt:lpstr>
      <vt:lpstr>MadridVTI</vt:lpstr>
      <vt:lpstr>Deep Learning for Comprehensive Driver Drowsiness Detection</vt:lpstr>
      <vt:lpstr>Group Member Information</vt:lpstr>
      <vt:lpstr>Role/Responsibilities and Contribution in project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Comprehensive Driver Drowsiness Detection</dc:title>
  <dc:creator>LNU Kunwar Gautam</dc:creator>
  <cp:lastModifiedBy>LNU Kunwar Gautam</cp:lastModifiedBy>
  <cp:revision>2</cp:revision>
  <dcterms:created xsi:type="dcterms:W3CDTF">2024-04-17T01:44:43Z</dcterms:created>
  <dcterms:modified xsi:type="dcterms:W3CDTF">2024-04-17T02:05:18Z</dcterms:modified>
</cp:coreProperties>
</file>