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545" autoAdjust="0"/>
  </p:normalViewPr>
  <p:slideViewPr>
    <p:cSldViewPr snapToGrid="0">
      <p:cViewPr varScale="1">
        <p:scale>
          <a:sx n="73" d="100"/>
          <a:sy n="73" d="100"/>
        </p:scale>
        <p:origin x="102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9C754-0388-4FEF-83FD-DC11492EDA0B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D2105-AA10-45C3-A685-A6F9D3F9E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48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D2105-AA10-45C3-A685-A6F9D3F9E7B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086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D2105-AA10-45C3-A685-A6F9D3F9E7B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190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D2105-AA10-45C3-A685-A6F9D3F9E7B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843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D2105-AA10-45C3-A685-A6F9D3F9E7B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779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C08A-96A1-149C-72D6-2080A2E95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013C5-54DF-E7F2-1D04-637B3610C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63161-53CC-3287-AA7C-1A36BA18D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4436-475B-4F6E-A556-B65012128E70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008D7-87C1-175F-D91F-0CD02134A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B3253-B051-29CD-48CA-021DC2F3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4E8-4CF8-4FEF-92CA-DA76A2B1CC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92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1C69-E97A-D277-FEC0-6EBB80BCF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796B0-23D9-DF50-9897-EA37EACB9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4FA6A-0187-33A2-DF1C-130C0BA2E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4436-475B-4F6E-A556-B65012128E70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8DFA9-3C7E-762F-10D5-E962F2798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4B5BC-A5D6-F3F6-A358-2BBCBF5C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4E8-4CF8-4FEF-92CA-DA76A2B1CC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67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75B76-E790-FD92-AF4D-90B2C1080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C6D26-1067-040A-0353-BEA0233A9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B3B99-DF4D-FBED-C2BA-AF7116D8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4436-475B-4F6E-A556-B65012128E70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EAAA3-CD05-B00A-6D66-633C9196B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A6816-0EB1-1F76-975A-785CE92B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4E8-4CF8-4FEF-92CA-DA76A2B1CC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21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0BD4-7DC7-F9FB-92C8-5D3BD0FB9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D8467-94C7-9C28-9B3A-F58198096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6F121-E0D8-98C1-9421-3ADAA1DA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4436-475B-4F6E-A556-B65012128E70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825E7-8AE2-C16E-FE39-991F607E7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E039F-46B8-6B2C-21BB-826F2864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4E8-4CF8-4FEF-92CA-DA76A2B1CC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12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AEA9-E178-9F0F-98EF-1EBEF86A6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65F75-68B4-26B1-E51E-73326B0A2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457E5-A81C-81E7-4EA6-545004D3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4436-475B-4F6E-A556-B65012128E70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D4354-BC3B-D01D-4DA6-5C8CA446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E6DFE-F7F2-DE73-39EC-ECDF9E9C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4E8-4CF8-4FEF-92CA-DA76A2B1CC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02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3167A-AD95-7022-2FAF-AFB5D4802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BFE6-1383-74BF-905B-5FEB47A51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66C72-49ED-4AEF-546A-04FBF67AB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D6101-2678-00D3-49D3-E118BBBFA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4436-475B-4F6E-A556-B65012128E70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91ED5-3939-942D-A2B5-725320A2B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DD6EF-F4D1-8707-C09A-51B749BB5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4E8-4CF8-4FEF-92CA-DA76A2B1CC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28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60EB-8F3E-496D-87CA-2A6D608C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0831D-D9B7-763C-5549-63412779C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2F3B6-D481-2BD9-468A-7C2127569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529C9E-86D4-D551-727B-48D041F59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10A611-798A-5035-ED13-3981F9BA9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15722B-1BB7-18CD-8A29-A0164DD4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4436-475B-4F6E-A556-B65012128E70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4A564-4599-000F-7215-B79D66897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AFA2E0-BC37-6EA5-833E-4E0F4668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4E8-4CF8-4FEF-92CA-DA76A2B1CC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36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BBB9-A364-EAB4-B7DA-966108373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481D90-94B3-1CA5-E4B7-BFBBD6C0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4436-475B-4F6E-A556-B65012128E70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DCDB7-69CF-46C0-0673-186F9557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ABF92-50E7-0686-C7C9-60BDB7DA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4E8-4CF8-4FEF-92CA-DA76A2B1CC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567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849E63-EFE6-4ACA-FCC2-B1BF26125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4436-475B-4F6E-A556-B65012128E70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D0BDA5-052D-7913-940B-402F520F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4421B-CE00-B09B-FDCD-0B6DE336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4E8-4CF8-4FEF-92CA-DA76A2B1CC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97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ED6C-D75A-1343-C318-23B151EB8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6B5C4-768A-7017-429D-1C44C2132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97BB5-B0A3-1954-C359-49D4B2543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61583-0E6A-3A7C-6BEC-C220A26E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4436-475B-4F6E-A556-B65012128E70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65575-E3F7-E266-63E6-0B3716213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E6BDD-C786-B063-F2CF-FD29504C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4E8-4CF8-4FEF-92CA-DA76A2B1CC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38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AF2C9-B93A-6380-B14C-D4E064CD9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74F838-9A37-937C-C244-5C137DC4F6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14096-6C86-1C55-99F0-9A032EE72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A54EB-BAB8-20FF-E201-867FCD5D1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4436-475B-4F6E-A556-B65012128E70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42749-3430-6804-9E63-BDA46755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71E39-414B-D3FC-0FE3-8896A8AD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74E8-4CF8-4FEF-92CA-DA76A2B1CC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41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5D6F87-2324-FCF3-E976-0CB120E1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E56AA-0DE0-B227-3349-31E318A49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7EC5C-1054-A87F-7963-49A32A7BF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B4436-475B-4F6E-A556-B65012128E70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20B46-B56A-8137-737D-1B09BA7DD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F7896-E1D8-A2DD-024E-DB286616B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D74E8-4CF8-4FEF-92CA-DA76A2B1CC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45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FDBE7-21BF-B067-F428-95B254232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87167"/>
            <a:ext cx="12192000" cy="1362457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ja-JP" altLang="en-US" sz="5000" b="1" u="none" strike="noStrike" dirty="0">
                <a:effectLst/>
                <a:latin typeface="+mn-ea"/>
                <a:ea typeface="+mn-ea"/>
              </a:rPr>
              <a:t>ディープフェイク検出</a:t>
            </a:r>
            <a:endParaRPr lang="en-IN" sz="5000" b="1" dirty="0">
              <a:latin typeface="+mn-ea"/>
              <a:ea typeface="+mn-e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E4FCD-4E6C-0011-C96F-F09D83110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0848" y="3950207"/>
            <a:ext cx="9144000" cy="841946"/>
          </a:xfrm>
        </p:spPr>
        <p:txBody>
          <a:bodyPr>
            <a:normAutofit/>
          </a:bodyPr>
          <a:lstStyle/>
          <a:p>
            <a:r>
              <a:rPr lang="en-IN" altLang="ja-JP" sz="3200" b="1" dirty="0"/>
              <a:t>N.</a:t>
            </a:r>
            <a:r>
              <a:rPr lang="ja-JP" altLang="en-US" sz="3200" b="1" dirty="0"/>
              <a:t>ヴァムシ </a:t>
            </a:r>
            <a:r>
              <a:rPr lang="en-IN" sz="3200" b="1" dirty="0"/>
              <a:t>SRM</a:t>
            </a:r>
            <a:r>
              <a:rPr lang="ja-JP" altLang="en-US" sz="3200" b="1" dirty="0">
                <a:ea typeface="+mn-lt"/>
                <a:cs typeface="+mn-lt"/>
              </a:rPr>
              <a:t>大学 </a:t>
            </a:r>
            <a:r>
              <a:rPr lang="en-IN" sz="3200" b="1" dirty="0"/>
              <a:t>2024</a:t>
            </a:r>
            <a:r>
              <a:rPr lang="ja-JP" altLang="en-US" sz="3200" b="1" dirty="0">
                <a:ea typeface="+mn-lt"/>
                <a:cs typeface="+mn-lt"/>
              </a:rPr>
              <a:t>年</a:t>
            </a:r>
            <a:endParaRPr lang="en-IN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DF598-364D-53D0-9988-8A7954ECD751}"/>
              </a:ext>
            </a:extLst>
          </p:cNvPr>
          <p:cNvSpPr txBox="1"/>
          <p:nvPr/>
        </p:nvSpPr>
        <p:spPr>
          <a:xfrm>
            <a:off x="0" y="1779281"/>
            <a:ext cx="12192000" cy="70788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                           </a:t>
            </a:r>
            <a:r>
              <a:rPr lang="ja-JP" altLang="en-US" sz="4000" b="1" dirty="0"/>
              <a:t>そつぎょうプロジェクト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99573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6CF8-0E8A-CC52-49D9-A7D1554E4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8980" y="273685"/>
            <a:ext cx="5654040" cy="1070483"/>
          </a:xfrm>
        </p:spPr>
        <p:txBody>
          <a:bodyPr>
            <a:normAutofit/>
          </a:bodyPr>
          <a:lstStyle/>
          <a:p>
            <a:r>
              <a:rPr lang="ja-JP" altLang="en-US" sz="4000" b="1" dirty="0">
                <a:latin typeface="+mn-ea"/>
                <a:ea typeface="+mn-ea"/>
              </a:rPr>
              <a:t>イントロダクション</a:t>
            </a:r>
            <a:endParaRPr lang="en-IN" sz="4000" b="1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08EAF-C982-FDBA-8CA9-48042ED73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128"/>
            <a:ext cx="10515600" cy="4632835"/>
          </a:xfrm>
        </p:spPr>
        <p:txBody>
          <a:bodyPr>
            <a:normAutofit/>
          </a:bodyPr>
          <a:lstStyle/>
          <a:p>
            <a:r>
              <a:rPr lang="ja-JP" altLang="en-US" sz="3000" u="none" strike="noStrike" dirty="0">
                <a:effectLst/>
                <a:latin typeface="+mn-ea"/>
              </a:rPr>
              <a:t>私のプロジェクトの名前は「ディープフェイク検出」です。このプロジェクトの目的はインターネット上のにせ動画を　検出することです。</a:t>
            </a:r>
            <a:r>
              <a:rPr lang="ja-JP" altLang="en-US" sz="3200" dirty="0"/>
              <a:t>マシーンラーニング・</a:t>
            </a:r>
            <a:r>
              <a:rPr lang="ja-JP" altLang="en-US" sz="3000" u="none" strike="noStrike" dirty="0">
                <a:effectLst/>
                <a:latin typeface="+mn-ea"/>
              </a:rPr>
              <a:t>モデルを使って、ビデオがにせ物か本物かを分類します。</a:t>
            </a:r>
            <a:endParaRPr lang="en-US" altLang="ja-JP" sz="3000" u="none" strike="noStrike" dirty="0">
              <a:effectLst/>
              <a:latin typeface="+mn-ea"/>
            </a:endParaRPr>
          </a:p>
          <a:p>
            <a:r>
              <a:rPr lang="ja-JP" altLang="en-US" dirty="0"/>
              <a:t>マシーンラーニング モデルは、顔の ウィークポイントにフォーカスして、トレーニング・データセット の ビデオと        比較ます。そして、フェイスパターンでフェイクビデオを検出します。</a:t>
            </a:r>
            <a:endParaRPr lang="en-IN" altLang="ja-JP" u="none" strike="noStrike" dirty="0">
              <a:effectLst/>
              <a:latin typeface="+mn-ea"/>
            </a:endParaRPr>
          </a:p>
          <a:p>
            <a:r>
              <a:rPr lang="ja-JP" altLang="en-US" sz="2800" dirty="0"/>
              <a:t>このプロジェクトでは、</a:t>
            </a:r>
            <a:r>
              <a:rPr lang="ja-JP" altLang="en-US" b="0" i="0" dirty="0">
                <a:solidFill>
                  <a:srgbClr val="2B2C30"/>
                </a:solidFill>
                <a:effectLst/>
              </a:rPr>
              <a:t>マシーンラーニング</a:t>
            </a:r>
            <a:r>
              <a:rPr lang="ja-JP" altLang="en-US" sz="2800" dirty="0"/>
              <a:t>と</a:t>
            </a:r>
            <a:r>
              <a:rPr lang="ja-JP" altLang="en-US" b="0" i="0" dirty="0">
                <a:solidFill>
                  <a:srgbClr val="2B2C30"/>
                </a:solidFill>
                <a:effectLst/>
              </a:rPr>
              <a:t>ディープラーニングのアルゴリズム</a:t>
            </a:r>
            <a:r>
              <a:rPr lang="ja-JP" altLang="en-US" sz="2800" dirty="0"/>
              <a:t>を使っています。</a:t>
            </a:r>
            <a:endParaRPr lang="en-IN" altLang="ja-JP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671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3712-0F17-6508-AB03-EC213A739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979" y="310686"/>
            <a:ext cx="2551981" cy="1325563"/>
          </a:xfrm>
        </p:spPr>
        <p:txBody>
          <a:bodyPr>
            <a:normAutofit/>
          </a:bodyPr>
          <a:lstStyle/>
          <a:p>
            <a:r>
              <a:rPr lang="ja-JP" altLang="en-US" sz="4000" b="1" dirty="0">
                <a:latin typeface="+mn-ea"/>
                <a:ea typeface="+mn-ea"/>
              </a:rPr>
              <a:t>プロセス</a:t>
            </a:r>
            <a:endParaRPr lang="en-IN" sz="4000" b="1" dirty="0">
              <a:latin typeface="+mn-ea"/>
              <a:ea typeface="+mn-ea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7F25C5-96B4-66E6-55C4-1C7907C151F2}"/>
              </a:ext>
            </a:extLst>
          </p:cNvPr>
          <p:cNvSpPr/>
          <p:nvPr/>
        </p:nvSpPr>
        <p:spPr>
          <a:xfrm>
            <a:off x="930944" y="2402458"/>
            <a:ext cx="2107715" cy="1043796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i="0" dirty="0">
                <a:solidFill>
                  <a:srgbClr val="000000"/>
                </a:solidFill>
                <a:effectLst/>
              </a:rPr>
              <a:t>データ収集</a:t>
            </a:r>
            <a:endParaRPr lang="en-IN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8066956-7651-E467-FD49-A5015709D454}"/>
              </a:ext>
            </a:extLst>
          </p:cNvPr>
          <p:cNvSpPr/>
          <p:nvPr/>
        </p:nvSpPr>
        <p:spPr>
          <a:xfrm>
            <a:off x="3045142" y="2898478"/>
            <a:ext cx="698739" cy="92301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93DE89A-1D91-F57C-396A-4EC4D5E1DE03}"/>
              </a:ext>
            </a:extLst>
          </p:cNvPr>
          <p:cNvSpPr/>
          <p:nvPr/>
        </p:nvSpPr>
        <p:spPr>
          <a:xfrm>
            <a:off x="3743881" y="2402458"/>
            <a:ext cx="2107715" cy="104379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altLang="ja-JP" b="0" i="0" dirty="0">
              <a:solidFill>
                <a:srgbClr val="000000"/>
              </a:solidFill>
              <a:effectLst/>
              <a:latin typeface="YAFdJj8NdaU 0"/>
            </a:endParaRPr>
          </a:p>
          <a:p>
            <a:pPr algn="ctr"/>
            <a:r>
              <a:rPr lang="ja-JP" altLang="en-US" b="1" i="0" dirty="0">
                <a:solidFill>
                  <a:srgbClr val="000000"/>
                </a:solidFill>
                <a:effectLst/>
                <a:latin typeface="YAFdJj8NdaU 0"/>
              </a:rPr>
              <a:t>データの前処理</a:t>
            </a:r>
            <a:endParaRPr lang="ja-JP" altLang="en-US" b="1" dirty="0">
              <a:solidFill>
                <a:srgbClr val="000000"/>
              </a:solidFill>
              <a:effectLst/>
              <a:latin typeface="YAFdJj8NdaU 0"/>
            </a:endParaRPr>
          </a:p>
          <a:p>
            <a:pPr algn="ctr"/>
            <a:endParaRPr lang="en-IN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8143A4D-4512-C636-D4B4-6FAEB2AC51D9}"/>
              </a:ext>
            </a:extLst>
          </p:cNvPr>
          <p:cNvSpPr/>
          <p:nvPr/>
        </p:nvSpPr>
        <p:spPr>
          <a:xfrm>
            <a:off x="5851596" y="2898478"/>
            <a:ext cx="698739" cy="92301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40287D2-DC4A-5A9C-BFBE-73A518843023}"/>
              </a:ext>
            </a:extLst>
          </p:cNvPr>
          <p:cNvSpPr/>
          <p:nvPr/>
        </p:nvSpPr>
        <p:spPr>
          <a:xfrm>
            <a:off x="6550335" y="2402458"/>
            <a:ext cx="2107715" cy="104379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i="0" dirty="0">
                <a:solidFill>
                  <a:srgbClr val="000000"/>
                </a:solidFill>
                <a:effectLst/>
              </a:rPr>
              <a:t>特徴の抽出</a:t>
            </a:r>
            <a:endParaRPr lang="en-IN" b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9F48627-5123-BBE7-0B5A-3BAC86D7D910}"/>
              </a:ext>
            </a:extLst>
          </p:cNvPr>
          <p:cNvSpPr/>
          <p:nvPr/>
        </p:nvSpPr>
        <p:spPr>
          <a:xfrm>
            <a:off x="9356789" y="2402458"/>
            <a:ext cx="2211234" cy="104379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i="0" dirty="0">
                <a:solidFill>
                  <a:srgbClr val="000000"/>
                </a:solidFill>
                <a:effectLst/>
              </a:rPr>
              <a:t>特徴の選択</a:t>
            </a:r>
            <a:endParaRPr lang="en-IN" b="1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172BC20-2CDA-A676-55E4-344D28EA5944}"/>
              </a:ext>
            </a:extLst>
          </p:cNvPr>
          <p:cNvSpPr/>
          <p:nvPr/>
        </p:nvSpPr>
        <p:spPr>
          <a:xfrm rot="5400000">
            <a:off x="10036251" y="3764940"/>
            <a:ext cx="698739" cy="8743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85A3BEE-197E-66CC-9600-E2E61C9285D6}"/>
              </a:ext>
            </a:extLst>
          </p:cNvPr>
          <p:cNvSpPr/>
          <p:nvPr/>
        </p:nvSpPr>
        <p:spPr>
          <a:xfrm>
            <a:off x="9447368" y="4155005"/>
            <a:ext cx="2211234" cy="104379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i="0" dirty="0">
                <a:solidFill>
                  <a:srgbClr val="000000"/>
                </a:solidFill>
                <a:effectLst/>
              </a:rPr>
              <a:t>CNN</a:t>
            </a:r>
            <a:r>
              <a:rPr lang="ja-JP" altLang="en-US" b="1" i="0" dirty="0">
                <a:solidFill>
                  <a:srgbClr val="000000"/>
                </a:solidFill>
                <a:effectLst/>
              </a:rPr>
              <a:t>モデルの</a:t>
            </a:r>
            <a:endParaRPr lang="en-IN" altLang="ja-JP" b="1" i="0" dirty="0">
              <a:solidFill>
                <a:srgbClr val="000000"/>
              </a:solidFill>
              <a:effectLst/>
            </a:endParaRPr>
          </a:p>
          <a:p>
            <a:pPr algn="ctr"/>
            <a:r>
              <a:rPr lang="ja-JP" altLang="en-US" b="1" i="0" dirty="0">
                <a:solidFill>
                  <a:srgbClr val="000000"/>
                </a:solidFill>
                <a:effectLst/>
              </a:rPr>
              <a:t>作成</a:t>
            </a:r>
            <a:endParaRPr lang="en-IN" b="1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2F97251-7D67-31E5-2F96-E1B52ACC9989}"/>
              </a:ext>
            </a:extLst>
          </p:cNvPr>
          <p:cNvSpPr/>
          <p:nvPr/>
        </p:nvSpPr>
        <p:spPr>
          <a:xfrm rot="10800000">
            <a:off x="8735684" y="4607460"/>
            <a:ext cx="698739" cy="92302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76EFB7B-F960-7E18-D105-2303A2BE5932}"/>
              </a:ext>
            </a:extLst>
          </p:cNvPr>
          <p:cNvSpPr/>
          <p:nvPr/>
        </p:nvSpPr>
        <p:spPr>
          <a:xfrm>
            <a:off x="6544584" y="4059936"/>
            <a:ext cx="2178155" cy="113886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i="0" dirty="0">
                <a:solidFill>
                  <a:srgbClr val="000000"/>
                </a:solidFill>
                <a:effectLst/>
              </a:rPr>
              <a:t>モデルのトレーニング（トレーニング：８０％、テスト：２０％）</a:t>
            </a:r>
            <a:endParaRPr lang="en-IN" b="1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D73BD0AD-8561-CC45-D81B-6E2B3631B894}"/>
              </a:ext>
            </a:extLst>
          </p:cNvPr>
          <p:cNvSpPr/>
          <p:nvPr/>
        </p:nvSpPr>
        <p:spPr>
          <a:xfrm rot="10800000">
            <a:off x="5848712" y="4607459"/>
            <a:ext cx="698739" cy="95979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5BE751A-050D-C87D-31B8-F38B19A542A5}"/>
              </a:ext>
            </a:extLst>
          </p:cNvPr>
          <p:cNvSpPr/>
          <p:nvPr/>
        </p:nvSpPr>
        <p:spPr>
          <a:xfrm>
            <a:off x="3735255" y="4155005"/>
            <a:ext cx="2107715" cy="104379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altLang="ja-JP" dirty="0">
              <a:solidFill>
                <a:srgbClr val="000000"/>
              </a:solidFill>
              <a:latin typeface="YAFdJj8NdaU 0"/>
            </a:endParaRPr>
          </a:p>
          <a:p>
            <a:r>
              <a:rPr lang="ja-JP" altLang="en-US" b="0" i="0" dirty="0">
                <a:solidFill>
                  <a:srgbClr val="000000"/>
                </a:solidFill>
                <a:effectLst/>
                <a:latin typeface="YAFdJj8NdaU 0"/>
              </a:rPr>
              <a:t>　　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YAFdJj8NdaU 0"/>
              </a:rPr>
              <a:t>分類</a:t>
            </a:r>
            <a:endParaRPr lang="ja-JP" altLang="en-US" b="1" dirty="0">
              <a:solidFill>
                <a:srgbClr val="000000"/>
              </a:solidFill>
              <a:effectLst/>
              <a:latin typeface="YAFdJj8NdaU 0"/>
            </a:endParaRPr>
          </a:p>
          <a:p>
            <a:pPr algn="ctr"/>
            <a:endParaRPr lang="en-IN" dirty="0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7F1EA381-D401-9C33-421E-83FA53894B55}"/>
              </a:ext>
            </a:extLst>
          </p:cNvPr>
          <p:cNvSpPr/>
          <p:nvPr/>
        </p:nvSpPr>
        <p:spPr>
          <a:xfrm rot="10800000">
            <a:off x="3024997" y="4607459"/>
            <a:ext cx="698739" cy="9230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987FF70-51A3-F671-F65C-33F0CEE4A7A4}"/>
              </a:ext>
            </a:extLst>
          </p:cNvPr>
          <p:cNvSpPr/>
          <p:nvPr/>
        </p:nvSpPr>
        <p:spPr>
          <a:xfrm>
            <a:off x="923051" y="4155005"/>
            <a:ext cx="2107715" cy="104379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i="0" dirty="0">
                <a:solidFill>
                  <a:srgbClr val="000000"/>
                </a:solidFill>
                <a:effectLst/>
              </a:rPr>
              <a:t>にせ物／本物</a:t>
            </a:r>
            <a:endParaRPr lang="en-IN" b="1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BC952CA-922C-1BCE-2FA6-F0D962E96BB2}"/>
              </a:ext>
            </a:extLst>
          </p:cNvPr>
          <p:cNvSpPr/>
          <p:nvPr/>
        </p:nvSpPr>
        <p:spPr>
          <a:xfrm>
            <a:off x="8658049" y="2893015"/>
            <a:ext cx="698739" cy="92301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EC3D19-10A7-0BD7-2603-F3A77AA7B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5848" cy="435133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349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9EE8-54E3-37D6-6B21-3E88E7EEE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887" y="354279"/>
            <a:ext cx="6502642" cy="969265"/>
          </a:xfrm>
        </p:spPr>
        <p:txBody>
          <a:bodyPr>
            <a:normAutofit fontScale="90000"/>
          </a:bodyPr>
          <a:lstStyle/>
          <a:p>
            <a:r>
              <a:rPr lang="ja-JP" altLang="en-US" b="1" dirty="0">
                <a:latin typeface="+mn-ea"/>
                <a:ea typeface="+mn-ea"/>
              </a:rPr>
              <a:t>モデル・インターフェース</a:t>
            </a:r>
            <a:endParaRPr lang="en-IN" b="1" dirty="0"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D8460-508A-46E1-7040-5E140626612E}"/>
              </a:ext>
            </a:extLst>
          </p:cNvPr>
          <p:cNvSpPr txBox="1"/>
          <p:nvPr/>
        </p:nvSpPr>
        <p:spPr>
          <a:xfrm>
            <a:off x="851140" y="1337095"/>
            <a:ext cx="107160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>
                <a:solidFill>
                  <a:srgbClr val="2B2C30"/>
                </a:solidFill>
              </a:rPr>
              <a:t>私</a:t>
            </a:r>
            <a:r>
              <a:rPr lang="ja-JP" altLang="en-US" sz="3200" b="0" i="0" dirty="0">
                <a:solidFill>
                  <a:srgbClr val="2B2C30"/>
                </a:solidFill>
                <a:effectLst/>
              </a:rPr>
              <a:t>は</a:t>
            </a:r>
            <a:r>
              <a:rPr lang="en-US" altLang="ja-JP" sz="3200" b="0" i="0" dirty="0" err="1">
                <a:solidFill>
                  <a:srgbClr val="2B2C30"/>
                </a:solidFill>
                <a:effectLst/>
              </a:rPr>
              <a:t>Streamlit</a:t>
            </a:r>
            <a:r>
              <a:rPr lang="ja-JP" altLang="en-US" sz="3200" b="0" i="0" dirty="0">
                <a:solidFill>
                  <a:srgbClr val="2B2C30"/>
                </a:solidFill>
                <a:effectLst/>
              </a:rPr>
              <a:t>を使って、ユーザー・インターフェースを作成しました。</a:t>
            </a:r>
            <a:r>
              <a:rPr lang="en-US" altLang="ja-JP" sz="3200" b="0" i="0" dirty="0" err="1">
                <a:solidFill>
                  <a:srgbClr val="2B2C30"/>
                </a:solidFill>
                <a:effectLst/>
              </a:rPr>
              <a:t>Streamlit</a:t>
            </a:r>
            <a:r>
              <a:rPr lang="en-US" altLang="ja-JP" sz="3200" b="0" i="0" dirty="0">
                <a:solidFill>
                  <a:srgbClr val="2B2C30"/>
                </a:solidFill>
                <a:effectLst/>
              </a:rPr>
              <a:t> </a:t>
            </a:r>
            <a:r>
              <a:rPr lang="ja-JP" altLang="en-US" sz="3200" b="0" i="0" dirty="0">
                <a:solidFill>
                  <a:srgbClr val="2B2C30"/>
                </a:solidFill>
                <a:effectLst/>
              </a:rPr>
              <a:t>は、</a:t>
            </a:r>
            <a:r>
              <a:rPr kumimoji="0" lang="ja-JP" altLang="en-US" sz="32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+mn-ea"/>
              </a:rPr>
              <a:t>パイソン</a:t>
            </a:r>
            <a:r>
              <a:rPr lang="ja-JP" altLang="en-US" sz="3200" b="0" i="0" dirty="0">
                <a:solidFill>
                  <a:srgbClr val="2B2C30"/>
                </a:solidFill>
                <a:effectLst/>
              </a:rPr>
              <a:t>で</a:t>
            </a:r>
            <a:r>
              <a:rPr lang="ja-JP" altLang="en-US" sz="3200" dirty="0">
                <a:solidFill>
                  <a:srgbClr val="2B2C30"/>
                </a:solidFill>
              </a:rPr>
              <a:t>ウエブ・</a:t>
            </a:r>
            <a:r>
              <a:rPr lang="ja-JP" altLang="en-US" sz="3200" b="0" i="0" dirty="0">
                <a:solidFill>
                  <a:srgbClr val="2B2C30"/>
                </a:solidFill>
                <a:effectLst/>
              </a:rPr>
              <a:t>アプリを簡単に作成できるフレームワークです。</a:t>
            </a:r>
            <a:endParaRPr lang="en-IN" sz="32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83DA5C3-1488-66FC-5F35-D08A0CF5A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0E7659-1DD3-7A99-F7FC-BAEA457B2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337" y="3167194"/>
            <a:ext cx="3721607" cy="3583415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EE3C0E-CC04-F3BD-65C0-4FFBF81DA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150" y="2825495"/>
            <a:ext cx="4022986" cy="39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7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6201-4FA2-5945-0D59-8D67BFD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0586" y="393593"/>
            <a:ext cx="2630827" cy="987151"/>
          </a:xfrm>
        </p:spPr>
        <p:txBody>
          <a:bodyPr>
            <a:normAutofit/>
          </a:bodyPr>
          <a:lstStyle/>
          <a:p>
            <a:r>
              <a:rPr lang="ja-JP" altLang="en-US" sz="4000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チャレンジ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A8074-9029-03B2-C9C4-927B8043C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193"/>
            <a:ext cx="10515600" cy="43891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ja-JP" altLang="en-US" sz="3200" b="0" i="0" dirty="0">
                <a:solidFill>
                  <a:srgbClr val="2B2C30"/>
                </a:solidFill>
                <a:effectLst/>
              </a:rPr>
              <a:t>わたしたちの　モデルは　けいさんじかんが　ながく、１８じかんぐらい　かかりました。</a:t>
            </a:r>
            <a:endParaRPr lang="ja-JP" alt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3200" b="0" i="0" dirty="0">
                <a:solidFill>
                  <a:srgbClr val="2B2C30"/>
                </a:solidFill>
                <a:effectLst/>
              </a:rPr>
              <a:t>リアルタイムで　せいかくな　モデルを　つくるためには、ほかの　データーセットなどを　トレーニングする　ひつようが　あります。それは　とても　たいへんで　じかんが　かかります。</a:t>
            </a:r>
            <a:endParaRPr lang="ja-JP" alt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3200" b="0" i="0" dirty="0">
                <a:solidFill>
                  <a:srgbClr val="2B2C30"/>
                </a:solidFill>
                <a:effectLst/>
              </a:rPr>
              <a:t>わたしたちの　モデルは　より　おおくの　</a:t>
            </a:r>
            <a:r>
              <a:rPr lang="en-US" altLang="ja-JP" sz="3200" b="0" i="0" dirty="0">
                <a:solidFill>
                  <a:srgbClr val="2B2C30"/>
                </a:solidFill>
                <a:effectLst/>
              </a:rPr>
              <a:t>RAM, </a:t>
            </a:r>
            <a:r>
              <a:rPr lang="ja-JP" altLang="en-US" sz="3200" b="0" i="0" dirty="0">
                <a:solidFill>
                  <a:srgbClr val="2B2C30"/>
                </a:solidFill>
                <a:effectLst/>
              </a:rPr>
              <a:t>メモリー、 </a:t>
            </a:r>
            <a:r>
              <a:rPr lang="en-US" altLang="ja-JP" sz="3200" b="0" i="0" dirty="0">
                <a:solidFill>
                  <a:srgbClr val="2B2C30"/>
                </a:solidFill>
                <a:effectLst/>
              </a:rPr>
              <a:t>GPU </a:t>
            </a:r>
            <a:r>
              <a:rPr lang="ja-JP" altLang="en-US" sz="3200" b="0" i="0" dirty="0">
                <a:solidFill>
                  <a:srgbClr val="2B2C30"/>
                </a:solidFill>
                <a:effectLst/>
              </a:rPr>
              <a:t>を　しようしました。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5372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DC56-F1F6-8F22-AAE8-E3EC40181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8364" y="284714"/>
            <a:ext cx="1795272" cy="1280795"/>
          </a:xfrm>
        </p:spPr>
        <p:txBody>
          <a:bodyPr>
            <a:normAutofit fontScale="90000"/>
          </a:bodyPr>
          <a:lstStyle/>
          <a:p>
            <a:r>
              <a:rPr lang="en-IN" sz="4400" b="1" dirty="0" err="1"/>
              <a:t>結果</a:t>
            </a:r>
            <a:br>
              <a:rPr lang="en-IN" sz="4400" b="1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127533-2042-1E0B-7EE7-308661767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436" y="1757627"/>
            <a:ext cx="6783324" cy="20890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3F7242-38FB-7084-F9DF-D5CC1653B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351" y="4230885"/>
            <a:ext cx="6510529" cy="20890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4E0A69-D244-CE0E-0337-1EB028BE07B5}"/>
              </a:ext>
            </a:extLst>
          </p:cNvPr>
          <p:cNvSpPr txBox="1"/>
          <p:nvPr/>
        </p:nvSpPr>
        <p:spPr>
          <a:xfrm>
            <a:off x="932688" y="2635127"/>
            <a:ext cx="1938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rgbClr val="2B2C30"/>
                </a:solidFill>
              </a:rPr>
              <a:t>予測</a:t>
            </a:r>
            <a:r>
              <a:rPr lang="ja-JP" altLang="en-US" sz="2800" b="0" i="0" dirty="0">
                <a:solidFill>
                  <a:srgbClr val="2B2C30"/>
                </a:solidFill>
                <a:effectLst/>
              </a:rPr>
              <a:t>ー１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700E4C-A8C4-2902-7E9C-3C8353F9584F}"/>
              </a:ext>
            </a:extLst>
          </p:cNvPr>
          <p:cNvSpPr txBox="1"/>
          <p:nvPr/>
        </p:nvSpPr>
        <p:spPr>
          <a:xfrm>
            <a:off x="932688" y="5090730"/>
            <a:ext cx="1938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0" i="0" dirty="0">
                <a:solidFill>
                  <a:srgbClr val="2B2C30"/>
                </a:solidFill>
                <a:effectLst/>
              </a:rPr>
              <a:t>予測ー２</a:t>
            </a:r>
            <a:endParaRPr lang="en-IN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895547-0DB5-2206-8EC1-6438A55DF9F9}"/>
              </a:ext>
            </a:extLst>
          </p:cNvPr>
          <p:cNvSpPr txBox="1"/>
          <p:nvPr/>
        </p:nvSpPr>
        <p:spPr>
          <a:xfrm>
            <a:off x="850391" y="1152144"/>
            <a:ext cx="105338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b="0" i="0" dirty="0">
                <a:solidFill>
                  <a:srgbClr val="2B2C30"/>
                </a:solidFill>
                <a:effectLst/>
                <a:latin typeface="YAFdJjTk5UU 0"/>
              </a:rPr>
              <a:t>私たちのモデルの制度は</a:t>
            </a:r>
            <a:r>
              <a:rPr lang="en-IN" altLang="ja-JP" sz="3200" dirty="0">
                <a:solidFill>
                  <a:srgbClr val="2B2C30"/>
                </a:solidFill>
                <a:latin typeface="+mn-ea"/>
              </a:rPr>
              <a:t>99.87</a:t>
            </a:r>
            <a:r>
              <a:rPr lang="ja-JP" altLang="en-US" sz="3200" b="0" i="0" dirty="0">
                <a:solidFill>
                  <a:srgbClr val="2B2C30"/>
                </a:solidFill>
                <a:effectLst/>
                <a:latin typeface="YAFdJjTk5UU 0"/>
              </a:rPr>
              <a:t>％でした。</a:t>
            </a:r>
            <a:endParaRPr lang="ja-JP" altLang="en-US" sz="3200" dirty="0">
              <a:solidFill>
                <a:srgbClr val="2B2C30"/>
              </a:solidFill>
              <a:effectLst/>
              <a:latin typeface="YAFdJjTk5UU 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755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597</Words>
  <Application>Microsoft Office PowerPoint</Application>
  <PresentationFormat>Widescreen</PresentationFormat>
  <Paragraphs>33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YAFdJj8NdaU 0</vt:lpstr>
      <vt:lpstr>YAFdJjTk5UU 0</vt:lpstr>
      <vt:lpstr>Yu Gothic UI</vt:lpstr>
      <vt:lpstr>Arial</vt:lpstr>
      <vt:lpstr>Calibri</vt:lpstr>
      <vt:lpstr>Calibri Light</vt:lpstr>
      <vt:lpstr>Office Theme</vt:lpstr>
      <vt:lpstr>ディープフェイク検出</vt:lpstr>
      <vt:lpstr>イントロダクション</vt:lpstr>
      <vt:lpstr>プロセス</vt:lpstr>
      <vt:lpstr>モデル・インターフェース</vt:lpstr>
      <vt:lpstr>チャレンジ</vt:lpstr>
      <vt:lpstr>結果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Fake Detection</dc:title>
  <dc:creator>Triveni M</dc:creator>
  <cp:lastModifiedBy>vamshi nanduri</cp:lastModifiedBy>
  <cp:revision>17</cp:revision>
  <dcterms:created xsi:type="dcterms:W3CDTF">2024-05-27T06:38:55Z</dcterms:created>
  <dcterms:modified xsi:type="dcterms:W3CDTF">2024-07-31T17:48:22Z</dcterms:modified>
</cp:coreProperties>
</file>