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9918" y="915934"/>
            <a:ext cx="1850263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27489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35569"/>
            <a:ext cx="4356735" cy="229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5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44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46.png"/><Relationship Id="rId4" Type="http://schemas.openxmlformats.org/officeDocument/2006/relationships/image" Target="../media/image6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24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hyperlink" Target="https://github.com/several27/FakeNewsCorpus/" TargetMode="External"/><Relationship Id="rId10" Type="http://schemas.openxmlformats.org/officeDocument/2006/relationships/image" Target="../media/image2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.png"/><Relationship Id="rId6" Type="http://schemas.openxmlformats.org/officeDocument/2006/relationships/image" Target="../media/image3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Fake</a:t>
            </a:r>
            <a:r>
              <a:rPr dirty="0" spc="135"/>
              <a:t> </a:t>
            </a:r>
            <a:r>
              <a:rPr dirty="0"/>
              <a:t>News</a:t>
            </a:r>
            <a:r>
              <a:rPr dirty="0" spc="140"/>
              <a:t> </a:t>
            </a:r>
            <a:r>
              <a:rPr dirty="0" spc="-10"/>
              <a:t>Classification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84694" y="1433676"/>
            <a:ext cx="2485390" cy="9423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065" marR="5080" indent="-635">
              <a:lnSpc>
                <a:spcPct val="102600"/>
              </a:lnSpc>
              <a:spcBef>
                <a:spcPts val="55"/>
              </a:spcBef>
              <a:tabLst>
                <a:tab pos="1984375" algn="l"/>
              </a:tabLst>
            </a:pPr>
            <a:r>
              <a:rPr dirty="0" sz="1100" spc="-40">
                <a:latin typeface="Tahoma"/>
                <a:cs typeface="Tahoma"/>
              </a:rPr>
              <a:t>Shasank</a:t>
            </a:r>
            <a:r>
              <a:rPr dirty="0" sz="1100" spc="-35">
                <a:latin typeface="Tahoma"/>
                <a:cs typeface="Tahoma"/>
              </a:rPr>
              <a:t> Reddy </a:t>
            </a:r>
            <a:r>
              <a:rPr dirty="0" sz="1100" spc="-20">
                <a:latin typeface="Tahoma"/>
                <a:cs typeface="Tahoma"/>
              </a:rPr>
              <a:t>Pinnu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65">
                <a:latin typeface="Tahoma"/>
                <a:cs typeface="Tahoma"/>
              </a:rPr>
              <a:t>23b1015 </a:t>
            </a:r>
            <a:r>
              <a:rPr dirty="0" sz="1100" spc="-50">
                <a:latin typeface="Tahoma"/>
                <a:cs typeface="Tahoma"/>
              </a:rPr>
              <a:t>Sree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Vamshi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Madhav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Nenavath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65">
                <a:latin typeface="Tahoma"/>
                <a:cs typeface="Tahoma"/>
              </a:rPr>
              <a:t>23b1039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100">
              <a:latin typeface="Tahoma"/>
              <a:cs typeface="Tahoma"/>
            </a:endParaRPr>
          </a:p>
          <a:p>
            <a:pPr algn="ctr" marR="38100">
              <a:lnSpc>
                <a:spcPct val="100000"/>
              </a:lnSpc>
            </a:pPr>
            <a:r>
              <a:rPr dirty="0" sz="1100">
                <a:latin typeface="Tahoma"/>
                <a:cs typeface="Tahoma"/>
              </a:rPr>
              <a:t>May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3,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Implementation</a:t>
            </a:r>
            <a:r>
              <a:rPr dirty="0" spc="145"/>
              <a:t> </a:t>
            </a:r>
            <a:r>
              <a:rPr dirty="0"/>
              <a:t>Details</a:t>
            </a:r>
            <a:r>
              <a:rPr dirty="0" spc="145"/>
              <a:t> </a:t>
            </a:r>
            <a:r>
              <a:rPr dirty="0"/>
              <a:t>and</a:t>
            </a:r>
            <a:r>
              <a:rPr dirty="0" spc="150"/>
              <a:t> </a:t>
            </a:r>
            <a:r>
              <a:rPr dirty="0" spc="-10"/>
              <a:t>Libraries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14387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24419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43445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26589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23662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2446655"/>
            <a:ext cx="65265" cy="65265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2277973" y="2511920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 h="0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656687"/>
            <a:ext cx="65265" cy="65265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79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pc="-10"/>
              <a:t>Libraries: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torch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,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60" b="0">
                <a:solidFill>
                  <a:srgbClr val="000000"/>
                </a:solidFill>
                <a:latin typeface="Cambria"/>
                <a:cs typeface="Cambria"/>
              </a:rPr>
              <a:t>torch.nn</a:t>
            </a:r>
            <a:r>
              <a:rPr dirty="0" spc="60" b="0">
                <a:solidFill>
                  <a:srgbClr val="000000"/>
                </a:solidFill>
                <a:latin typeface="Tahoma"/>
                <a:cs typeface="Tahoma"/>
              </a:rPr>
              <a:t>,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85" b="0">
                <a:solidFill>
                  <a:srgbClr val="000000"/>
                </a:solidFill>
                <a:latin typeface="Cambria"/>
                <a:cs typeface="Cambria"/>
              </a:rPr>
              <a:t>torchtext</a:t>
            </a:r>
            <a:r>
              <a:rPr dirty="0" spc="12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dirty="0" spc="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model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vocab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handling</a:t>
            </a: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GloVe</a:t>
            </a:r>
            <a:r>
              <a:rPr dirty="0" spc="27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pc="85" b="0">
                <a:solidFill>
                  <a:srgbClr val="000000"/>
                </a:solidFill>
                <a:latin typeface="Cambria"/>
                <a:cs typeface="Cambria"/>
              </a:rPr>
              <a:t>(6B,</a:t>
            </a:r>
            <a:r>
              <a:rPr dirty="0" spc="28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100d)</a:t>
            </a:r>
            <a:r>
              <a:rPr dirty="0" spc="8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static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55" b="0">
                <a:solidFill>
                  <a:srgbClr val="000000"/>
                </a:solidFill>
                <a:latin typeface="Tahoma"/>
                <a:cs typeface="Tahoma"/>
              </a:rPr>
              <a:t>embeddings</a:t>
            </a: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via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70" b="0">
                <a:solidFill>
                  <a:srgbClr val="000000"/>
                </a:solidFill>
                <a:latin typeface="Cambria"/>
                <a:cs typeface="Cambria"/>
              </a:rPr>
              <a:t>torchtext.vocab</a:t>
            </a:r>
          </a:p>
          <a:p>
            <a:pPr marL="289560" marR="316230">
              <a:lnSpc>
                <a:spcPct val="102699"/>
              </a:lnSpc>
              <a:spcBef>
                <a:spcPts val="300"/>
              </a:spcBef>
            </a:pPr>
            <a:r>
              <a:rPr dirty="0" spc="135" b="0">
                <a:solidFill>
                  <a:srgbClr val="000000"/>
                </a:solidFill>
                <a:latin typeface="Cambria"/>
                <a:cs typeface="Cambria"/>
              </a:rPr>
              <a:t>scikit-</a:t>
            </a:r>
            <a:r>
              <a:rPr dirty="0" spc="150" b="0">
                <a:solidFill>
                  <a:srgbClr val="000000"/>
                </a:solidFill>
                <a:latin typeface="Cambria"/>
                <a:cs typeface="Cambria"/>
              </a:rPr>
              <a:t>learn,</a:t>
            </a:r>
            <a:r>
              <a:rPr dirty="0" spc="33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seaborn</a:t>
            </a:r>
            <a:r>
              <a:rPr dirty="0" spc="12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evaluation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metrics</a:t>
            </a:r>
            <a:r>
              <a:rPr dirty="0" spc="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(accuracy,</a:t>
            </a:r>
            <a:r>
              <a:rPr dirty="0" spc="3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F1,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confusion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matrix)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Model</a:t>
            </a:r>
            <a:r>
              <a:rPr dirty="0" spc="15"/>
              <a:t> </a:t>
            </a:r>
            <a:r>
              <a:rPr dirty="0" spc="-40"/>
              <a:t>Design</a:t>
            </a:r>
            <a:r>
              <a:rPr dirty="0" spc="20"/>
              <a:t> </a:t>
            </a:r>
            <a:r>
              <a:rPr dirty="0" spc="-10"/>
              <a:t>(Shared):</a:t>
            </a: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Embedding:</a:t>
            </a:r>
            <a:r>
              <a:rPr dirty="0" spc="29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GloVe-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initialized,</a:t>
            </a:r>
            <a:r>
              <a:rPr dirty="0" spc="6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frozen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pc="-10" b="0">
                <a:solidFill>
                  <a:srgbClr val="000000"/>
                </a:solidFill>
                <a:latin typeface="Cambria"/>
                <a:cs typeface="Cambria"/>
              </a:rPr>
              <a:t>CNN:</a:t>
            </a:r>
            <a:r>
              <a:rPr dirty="0" spc="3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Three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1D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conv</a:t>
            </a:r>
            <a:r>
              <a:rPr dirty="0" spc="-50" b="0">
                <a:solidFill>
                  <a:srgbClr val="000000"/>
                </a:solidFill>
                <a:latin typeface="Tahoma"/>
                <a:cs typeface="Tahoma"/>
              </a:rPr>
              <a:t> layers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(kernel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 sizes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3,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5,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7),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 100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filters</a:t>
            </a:r>
            <a:r>
              <a:rPr dirty="0" spc="-5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each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BiLSTM:</a:t>
            </a:r>
            <a:r>
              <a:rPr dirty="0" spc="11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Hidden</a:t>
            </a:r>
            <a:r>
              <a:rPr dirty="0" spc="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size</a:t>
            </a:r>
            <a:r>
              <a:rPr dirty="0" spc="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=</a:t>
            </a:r>
            <a:r>
              <a:rPr dirty="0" spc="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Cambria"/>
                <a:cs typeface="Cambria"/>
              </a:rPr>
              <a:t>hidden</a:t>
            </a:r>
            <a:r>
              <a:rPr dirty="0" spc="16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Cambria"/>
                <a:cs typeface="Cambria"/>
              </a:rPr>
              <a:t>dim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,</a:t>
            </a:r>
            <a:r>
              <a:rPr dirty="0" spc="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bidirectional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pc="50" b="0">
                <a:solidFill>
                  <a:srgbClr val="000000"/>
                </a:solidFill>
                <a:latin typeface="Cambria"/>
                <a:cs typeface="Cambria"/>
              </a:rPr>
              <a:t>Feature</a:t>
            </a:r>
            <a:r>
              <a:rPr dirty="0" spc="335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pc="85" b="0">
                <a:solidFill>
                  <a:srgbClr val="000000"/>
                </a:solidFill>
                <a:latin typeface="Cambria"/>
                <a:cs typeface="Cambria"/>
              </a:rPr>
              <a:t>Vector:</a:t>
            </a:r>
            <a:r>
              <a:rPr dirty="0" spc="250" b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Concatenated</a:t>
            </a:r>
            <a:r>
              <a:rPr dirty="0" spc="3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CNN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+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55" b="0">
                <a:solidFill>
                  <a:srgbClr val="000000"/>
                </a:solidFill>
                <a:latin typeface="Tahoma"/>
                <a:cs typeface="Tahoma"/>
              </a:rPr>
              <a:t>LSTM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outputs</a:t>
            </a:r>
            <a:r>
              <a:rPr dirty="0" spc="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 i="1">
                <a:solidFill>
                  <a:srgbClr val="000000"/>
                </a:solidFill>
                <a:latin typeface="Meiryo UI"/>
                <a:cs typeface="Meiryo UI"/>
              </a:rPr>
              <a:t>→</a:t>
            </a:r>
            <a:r>
              <a:rPr dirty="0" spc="-5" b="0" i="1">
                <a:solidFill>
                  <a:srgbClr val="000000"/>
                </a:solidFill>
                <a:latin typeface="Meiryo UI"/>
                <a:cs typeface="Meiryo UI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400-</a:t>
            </a:r>
            <a:r>
              <a:rPr dirty="0" spc="-50" b="0">
                <a:solidFill>
                  <a:srgbClr val="000000"/>
                </a:solidFill>
                <a:latin typeface="Tahoma"/>
                <a:cs typeface="Tahoma"/>
              </a:rPr>
              <a:t>D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Results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84376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94409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56270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997913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149741"/>
            <a:ext cx="52590" cy="5259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02932" y="957145"/>
            <a:ext cx="4079875" cy="14376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solidFill>
                  <a:srgbClr val="3333B2"/>
                </a:solidFill>
                <a:latin typeface="Arial"/>
                <a:cs typeface="Arial"/>
              </a:rPr>
              <a:t>Primary</a:t>
            </a:r>
            <a:r>
              <a:rPr dirty="0" sz="1100" spc="1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3333B2"/>
                </a:solidFill>
                <a:latin typeface="Arial"/>
                <a:cs typeface="Arial"/>
              </a:rPr>
              <a:t>Classifier:</a:t>
            </a:r>
            <a:r>
              <a:rPr dirty="0" sz="1100" spc="8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Achieved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high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accuracy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 b="1">
                <a:latin typeface="Arial"/>
                <a:cs typeface="Arial"/>
              </a:rPr>
              <a:t>98%</a:t>
            </a:r>
            <a:r>
              <a:rPr dirty="0" sz="1100" spc="-2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88900">
              <a:lnSpc>
                <a:spcPct val="102699"/>
              </a:lnSpc>
              <a:spcBef>
                <a:spcPts val="295"/>
              </a:spcBef>
            </a:pPr>
            <a:r>
              <a:rPr dirty="0" sz="1100" spc="-60" b="1">
                <a:solidFill>
                  <a:srgbClr val="3333B2"/>
                </a:solidFill>
                <a:latin typeface="Arial"/>
                <a:cs typeface="Arial"/>
              </a:rPr>
              <a:t>Secondary</a:t>
            </a:r>
            <a:r>
              <a:rPr dirty="0" sz="1100" spc="60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3333B2"/>
                </a:solidFill>
                <a:latin typeface="Arial"/>
                <a:cs typeface="Arial"/>
              </a:rPr>
              <a:t>Classifier:</a:t>
            </a:r>
            <a:r>
              <a:rPr dirty="0" sz="1100" spc="13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Achieved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b="1">
                <a:latin typeface="Arial"/>
                <a:cs typeface="Arial"/>
              </a:rPr>
              <a:t>86%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accuracy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identifying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one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10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fake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news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types.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ts val="1200"/>
              </a:lnSpc>
              <a:spcBef>
                <a:spcPts val="315"/>
              </a:spcBef>
            </a:pPr>
            <a:r>
              <a:rPr dirty="0" sz="1100" spc="-40" b="1">
                <a:solidFill>
                  <a:srgbClr val="3333B2"/>
                </a:solidFill>
                <a:latin typeface="Arial"/>
                <a:cs typeface="Arial"/>
              </a:rPr>
              <a:t>Single</a:t>
            </a:r>
            <a:r>
              <a:rPr dirty="0" sz="1100" spc="1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3333B2"/>
                </a:solidFill>
                <a:latin typeface="Arial"/>
                <a:cs typeface="Arial"/>
              </a:rPr>
              <a:t>Unified</a:t>
            </a:r>
            <a:r>
              <a:rPr dirty="0" sz="1100" spc="2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333B2"/>
                </a:solidFill>
                <a:latin typeface="Arial"/>
                <a:cs typeface="Arial"/>
              </a:rPr>
              <a:t>Model</a:t>
            </a:r>
            <a:r>
              <a:rPr dirty="0" sz="1100" spc="2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333B2"/>
                </a:solidFill>
                <a:latin typeface="Arial"/>
                <a:cs typeface="Arial"/>
              </a:rPr>
              <a:t>Attempt:</a:t>
            </a:r>
            <a:r>
              <a:rPr dirty="0" sz="1100" spc="100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We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also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experimented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single </a:t>
            </a:r>
            <a:r>
              <a:rPr dirty="0" sz="1100" spc="-35">
                <a:latin typeface="Tahoma"/>
                <a:cs typeface="Tahoma"/>
              </a:rPr>
              <a:t>model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trained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jointly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perform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both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tasks.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dirty="0" sz="1000" spc="-45">
                <a:latin typeface="Tahoma"/>
                <a:cs typeface="Tahoma"/>
              </a:rPr>
              <a:t>However,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could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only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reach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around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b="1">
                <a:latin typeface="Arial"/>
                <a:cs typeface="Arial"/>
              </a:rPr>
              <a:t>80%</a:t>
            </a:r>
            <a:r>
              <a:rPr dirty="0" sz="1000" spc="40" b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accuracy.</a:t>
            </a:r>
            <a:endParaRPr sz="1000">
              <a:latin typeface="Tahoma"/>
              <a:cs typeface="Tahoma"/>
            </a:endParaRPr>
          </a:p>
          <a:p>
            <a:pPr marL="289560" marR="32384">
              <a:lnSpc>
                <a:spcPts val="1200"/>
              </a:lnSpc>
              <a:spcBef>
                <a:spcPts val="40"/>
              </a:spcBef>
            </a:pP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underperformance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highlights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difficulty</a:t>
            </a:r>
            <a:r>
              <a:rPr dirty="0" sz="1000">
                <a:latin typeface="Tahoma"/>
                <a:cs typeface="Tahoma"/>
              </a:rPr>
              <a:t> in </a:t>
            </a:r>
            <a:r>
              <a:rPr dirty="0" sz="1000" spc="-10">
                <a:latin typeface="Tahoma"/>
                <a:cs typeface="Tahoma"/>
              </a:rPr>
              <a:t>jointly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optimizing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for </a:t>
            </a:r>
            <a:r>
              <a:rPr dirty="0" sz="1000">
                <a:latin typeface="Tahoma"/>
                <a:cs typeface="Tahoma"/>
              </a:rPr>
              <a:t>both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coarse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(real/fake)</a:t>
            </a:r>
            <a:r>
              <a:rPr dirty="0" sz="1000" spc="-25">
                <a:latin typeface="Tahoma"/>
                <a:cs typeface="Tahoma"/>
              </a:rPr>
              <a:t> and </a:t>
            </a:r>
            <a:r>
              <a:rPr dirty="0" sz="1000" spc="-45">
                <a:latin typeface="Tahoma"/>
                <a:cs typeface="Tahoma"/>
              </a:rPr>
              <a:t>fine-</a:t>
            </a:r>
            <a:r>
              <a:rPr dirty="0" sz="1000" spc="-35">
                <a:latin typeface="Tahoma"/>
                <a:cs typeface="Tahoma"/>
              </a:rPr>
              <a:t>grained</a:t>
            </a:r>
            <a:r>
              <a:rPr dirty="0" sz="1000" spc="-20">
                <a:latin typeface="Tahoma"/>
                <a:cs typeface="Tahoma"/>
              </a:rPr>
              <a:t> (type)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classification.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72527"/>
            <a:ext cx="14509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Calibri"/>
                <a:cs typeface="Calibri"/>
              </a:rPr>
              <a:t>Confusion</a:t>
            </a:r>
            <a:r>
              <a:rPr dirty="0" sz="1400" spc="15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Calibri"/>
                <a:cs typeface="Calibri"/>
              </a:rPr>
              <a:t>Matrices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9667" y="509319"/>
            <a:ext cx="10350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Primary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Classifier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8" y="719085"/>
            <a:ext cx="2134739" cy="183247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337485" y="465745"/>
            <a:ext cx="1169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Secondary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Classifier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0686" y="677099"/>
            <a:ext cx="2132088" cy="1906578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55"/>
              <a:t> </a:t>
            </a:r>
            <a:r>
              <a:rPr dirty="0" spc="-10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33285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23099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74928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226756"/>
            <a:ext cx="52590" cy="525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2932" y="624777"/>
            <a:ext cx="3352800" cy="6953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30" b="1">
                <a:latin typeface="Arial"/>
                <a:cs typeface="Arial"/>
              </a:rPr>
              <a:t>Justification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Two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Separate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Models: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10">
                <a:latin typeface="Tahoma"/>
                <a:cs typeface="Tahoma"/>
              </a:rPr>
              <a:t>Primary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Model: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97%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accuracy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dirty="0" sz="1000" spc="-40">
                <a:latin typeface="Tahoma"/>
                <a:cs typeface="Tahoma"/>
              </a:rPr>
              <a:t>Secondary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Model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(Subclass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Classification):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86%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accuracy </a:t>
            </a:r>
            <a:r>
              <a:rPr dirty="0" sz="1000" spc="-30">
                <a:latin typeface="Tahoma"/>
                <a:cs typeface="Tahoma"/>
              </a:rPr>
              <a:t>Combined accuracy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two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models: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44993" y="1489905"/>
            <a:ext cx="6229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Tahoma"/>
                <a:cs typeface="Tahoma"/>
              </a:rPr>
              <a:t>100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40" i="1">
                <a:latin typeface="Meiryo UI"/>
                <a:cs typeface="Meiryo UI"/>
              </a:rPr>
              <a:t>−</a:t>
            </a:r>
            <a:r>
              <a:rPr dirty="0" sz="1000" spc="-114" i="1">
                <a:latin typeface="Meiryo UI"/>
                <a:cs typeface="Meiryo UI"/>
              </a:rPr>
              <a:t> </a:t>
            </a:r>
            <a:r>
              <a:rPr dirty="0" sz="1000" spc="-55">
                <a:latin typeface="Tahoma"/>
                <a:cs typeface="Tahoma"/>
              </a:rPr>
              <a:t>12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-50" i="1">
                <a:latin typeface="Meiryo UI"/>
                <a:cs typeface="Meiryo UI"/>
              </a:rPr>
              <a:t>×</a:t>
            </a:r>
            <a:endParaRPr sz="1000">
              <a:latin typeface="Meiryo UI"/>
              <a:cs typeface="Meiryo U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191600" y="159749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5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210536" y="1404307"/>
            <a:ext cx="89979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9460" algn="l"/>
              </a:tabLst>
            </a:pPr>
            <a:r>
              <a:rPr dirty="0" sz="1000" spc="-50">
                <a:latin typeface="Tahoma"/>
                <a:cs typeface="Tahoma"/>
              </a:rPr>
              <a:t>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10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970580" y="159749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653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178900" y="1576697"/>
            <a:ext cx="930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1210" algn="l"/>
              </a:tabLst>
            </a:pPr>
            <a:r>
              <a:rPr dirty="0" sz="1000" spc="-25">
                <a:latin typeface="Tahoma"/>
                <a:cs typeface="Tahoma"/>
              </a:rPr>
              <a:t>11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11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70582" y="1311496"/>
            <a:ext cx="1148080" cy="177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62255" algn="l"/>
                <a:tab pos="791210" algn="l"/>
                <a:tab pos="1041400" algn="l"/>
              </a:tabLst>
            </a:pPr>
            <a:r>
              <a:rPr dirty="0" sz="1000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	</a:t>
            </a:r>
            <a:r>
              <a:rPr dirty="0" sz="1000">
                <a:latin typeface="Arial"/>
                <a:cs typeface="Arial"/>
              </a:rPr>
              <a:t>	 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1867" y="1489905"/>
            <a:ext cx="1275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8195" algn="l"/>
              </a:tabLst>
            </a:pPr>
            <a:r>
              <a:rPr dirty="0" sz="1000" spc="-40" i="1">
                <a:latin typeface="Meiryo UI"/>
                <a:cs typeface="Meiryo UI"/>
              </a:rPr>
              <a:t>−</a:t>
            </a:r>
            <a:r>
              <a:rPr dirty="0" sz="1000" spc="-120" i="1">
                <a:latin typeface="Meiryo UI"/>
                <a:cs typeface="Meiryo UI"/>
              </a:rPr>
              <a:t> </a:t>
            </a:r>
            <a:r>
              <a:rPr dirty="0" sz="1000" spc="-55">
                <a:latin typeface="Tahoma"/>
                <a:cs typeface="Tahoma"/>
              </a:rPr>
              <a:t>14</a:t>
            </a:r>
            <a:r>
              <a:rPr dirty="0" sz="1000" spc="-90">
                <a:latin typeface="Tahoma"/>
                <a:cs typeface="Tahoma"/>
              </a:rPr>
              <a:t> </a:t>
            </a:r>
            <a:r>
              <a:rPr dirty="0" sz="1000" spc="-50" i="1">
                <a:latin typeface="Meiryo UI"/>
                <a:cs typeface="Meiryo UI"/>
              </a:rPr>
              <a:t>×</a:t>
            </a:r>
            <a:r>
              <a:rPr dirty="0" sz="1000" i="1">
                <a:latin typeface="Meiryo UI"/>
                <a:cs typeface="Meiryo UI"/>
              </a:rPr>
              <a:t>	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86</a:t>
            </a:r>
            <a:r>
              <a:rPr dirty="0" sz="1000" spc="-55" i="1">
                <a:latin typeface="Arial"/>
                <a:cs typeface="Arial"/>
              </a:rPr>
              <a:t>.</a:t>
            </a:r>
            <a:r>
              <a:rPr dirty="0" sz="1000" spc="-55">
                <a:latin typeface="Tahoma"/>
                <a:cs typeface="Tahoma"/>
              </a:rPr>
              <a:t>7%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5844" y="1844172"/>
            <a:ext cx="4316730" cy="1114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642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which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higher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80%.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justifies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need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separate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models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features</a:t>
            </a:r>
            <a:r>
              <a:rPr dirty="0" sz="1000" spc="-35">
                <a:latin typeface="Tahoma"/>
                <a:cs typeface="Tahoma"/>
              </a:rPr>
              <a:t> required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primary </a:t>
            </a:r>
            <a:r>
              <a:rPr dirty="0" sz="1000" spc="-30">
                <a:latin typeface="Tahoma"/>
                <a:cs typeface="Tahoma"/>
              </a:rPr>
              <a:t>classifier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(real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vs</a:t>
            </a:r>
            <a:r>
              <a:rPr dirty="0" sz="1000" spc="-30">
                <a:latin typeface="Tahoma"/>
                <a:cs typeface="Tahoma"/>
              </a:rPr>
              <a:t> fake)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50">
                <a:latin typeface="Tahoma"/>
                <a:cs typeface="Tahoma"/>
              </a:rPr>
              <a:t>secondary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classifier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(subcategories)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may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differ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LSTM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part.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</a:pPr>
            <a:r>
              <a:rPr dirty="0" sz="900" i="1">
                <a:latin typeface="Cambria"/>
                <a:cs typeface="Cambria"/>
              </a:rPr>
              <a:t>Note:</a:t>
            </a:r>
            <a:r>
              <a:rPr dirty="0" sz="900" spc="254" i="1">
                <a:latin typeface="Cambria"/>
                <a:cs typeface="Cambria"/>
              </a:rPr>
              <a:t> </a:t>
            </a:r>
            <a:r>
              <a:rPr dirty="0" sz="900">
                <a:latin typeface="Calibri"/>
                <a:cs typeface="Calibri"/>
              </a:rPr>
              <a:t>1</a:t>
            </a:r>
            <a:r>
              <a:rPr dirty="0" sz="900" i="1">
                <a:latin typeface="Comic Sans MS"/>
                <a:cs typeface="Comic Sans MS"/>
              </a:rPr>
              <a:t>/</a:t>
            </a:r>
            <a:r>
              <a:rPr dirty="0" sz="900">
                <a:latin typeface="Calibri"/>
                <a:cs typeface="Calibri"/>
              </a:rPr>
              <a:t>11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10</a:t>
            </a:r>
            <a:r>
              <a:rPr dirty="0" sz="900" i="1">
                <a:latin typeface="Comic Sans MS"/>
                <a:cs typeface="Comic Sans MS"/>
              </a:rPr>
              <a:t>/</a:t>
            </a:r>
            <a:r>
              <a:rPr dirty="0" sz="900">
                <a:latin typeface="Calibri"/>
                <a:cs typeface="Calibri"/>
              </a:rPr>
              <a:t>11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represent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fraction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real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fake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data</a:t>
            </a:r>
            <a:r>
              <a:rPr dirty="0" sz="900" spc="11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respectively.</a:t>
            </a:r>
            <a:r>
              <a:rPr dirty="0" sz="900" spc="2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12%</a:t>
            </a:r>
            <a:r>
              <a:rPr dirty="0" sz="900" spc="120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is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false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negative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accuracy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primary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classsifer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14%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is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inaccuracy</a:t>
            </a:r>
            <a:r>
              <a:rPr dirty="0" sz="900" spc="1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1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secondary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model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55"/>
              <a:t> </a:t>
            </a:r>
            <a:r>
              <a:rPr dirty="0" spc="-10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53376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43178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346847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498676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650504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1979447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169261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472918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2932" y="744841"/>
            <a:ext cx="4074160" cy="19735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20" b="1">
                <a:latin typeface="Arial"/>
                <a:cs typeface="Arial"/>
              </a:rPr>
              <a:t>Primary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Classifier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Confusion</a:t>
            </a:r>
            <a:r>
              <a:rPr dirty="0" sz="1100" spc="6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Matrix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Analysis:</a:t>
            </a:r>
            <a:endParaRPr sz="1100">
              <a:latin typeface="Arial"/>
              <a:cs typeface="Arial"/>
            </a:endParaRPr>
          </a:p>
          <a:p>
            <a:pPr marL="289560" marR="50419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Tahoma"/>
                <a:cs typeface="Tahoma"/>
              </a:rPr>
              <a:t>Some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 </a:t>
            </a:r>
            <a:r>
              <a:rPr dirty="0" sz="1000" spc="-65">
                <a:latin typeface="Tahoma"/>
                <a:cs typeface="Tahoma"/>
              </a:rPr>
              <a:t>news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articles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misclassified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fake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(12%)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(False Negative).</a:t>
            </a:r>
            <a:endParaRPr sz="1000">
              <a:latin typeface="Tahoma"/>
              <a:cs typeface="Tahoma"/>
            </a:endParaRPr>
          </a:p>
          <a:p>
            <a:pPr marL="289560" marR="661670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could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skewed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ratio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training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data. </a:t>
            </a:r>
            <a:r>
              <a:rPr dirty="0" sz="1000">
                <a:latin typeface="Tahoma"/>
                <a:cs typeface="Tahoma"/>
              </a:rPr>
              <a:t>No</a:t>
            </a:r>
            <a:r>
              <a:rPr dirty="0" sz="1000" spc="-30">
                <a:latin typeface="Tahoma"/>
                <a:cs typeface="Tahoma"/>
              </a:rPr>
              <a:t> false</a:t>
            </a:r>
            <a:r>
              <a:rPr dirty="0" sz="1000" spc="-25">
                <a:latin typeface="Tahoma"/>
                <a:cs typeface="Tahoma"/>
              </a:rPr>
              <a:t> articles </a:t>
            </a:r>
            <a:r>
              <a:rPr dirty="0" sz="1000" spc="-45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classified</a:t>
            </a:r>
            <a:r>
              <a:rPr dirty="0" sz="1000" spc="-20">
                <a:latin typeface="Tahoma"/>
                <a:cs typeface="Tahoma"/>
              </a:rPr>
              <a:t> as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(True </a:t>
            </a:r>
            <a:r>
              <a:rPr dirty="0" sz="1000" spc="-10">
                <a:latin typeface="Tahoma"/>
                <a:cs typeface="Tahoma"/>
              </a:rPr>
              <a:t>Negatives).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behavior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intentional,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designed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 i="1">
                <a:latin typeface="Arial"/>
                <a:cs typeface="Arial"/>
              </a:rPr>
              <a:t>cynical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20">
                <a:latin typeface="Tahoma"/>
                <a:cs typeface="Tahoma"/>
              </a:rPr>
              <a:t>err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side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tagging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content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fake.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60" b="1">
                <a:latin typeface="Arial"/>
                <a:cs typeface="Arial"/>
              </a:rPr>
              <a:t>Secondary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Classifier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spc="-55" b="1">
                <a:latin typeface="Arial"/>
                <a:cs typeface="Arial"/>
              </a:rPr>
              <a:t>Confusion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Matrix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Analysis:</a:t>
            </a:r>
            <a:endParaRPr sz="1100">
              <a:latin typeface="Arial"/>
              <a:cs typeface="Arial"/>
            </a:endParaRPr>
          </a:p>
          <a:p>
            <a:pPr marL="289560" marR="50990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main </a:t>
            </a:r>
            <a:r>
              <a:rPr dirty="0" sz="1000" spc="-40">
                <a:latin typeface="Tahoma"/>
                <a:cs typeface="Tahoma"/>
              </a:rPr>
              <a:t>source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inaccuracy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secondary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classifier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 </a:t>
            </a:r>
            <a:r>
              <a:rPr dirty="0" sz="1000" spc="-30">
                <a:latin typeface="Tahoma"/>
                <a:cs typeface="Tahoma"/>
              </a:rPr>
              <a:t>classifying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articles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political,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bias,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satire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categories.</a:t>
            </a:r>
            <a:endParaRPr sz="1000">
              <a:latin typeface="Tahoma"/>
              <a:cs typeface="Tahoma"/>
            </a:endParaRPr>
          </a:p>
          <a:p>
            <a:pPr marL="289560" marR="251460">
              <a:lnSpc>
                <a:spcPts val="1200"/>
              </a:lnSpc>
              <a:spcBef>
                <a:spcPts val="35"/>
              </a:spcBef>
            </a:pPr>
            <a:r>
              <a:rPr dirty="0" sz="1000" spc="-30">
                <a:latin typeface="Tahoma"/>
                <a:cs typeface="Tahoma"/>
              </a:rPr>
              <a:t>These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categories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challenging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they</a:t>
            </a:r>
            <a:r>
              <a:rPr dirty="0" sz="1000" spc="-35">
                <a:latin typeface="Tahoma"/>
                <a:cs typeface="Tahoma"/>
              </a:rPr>
              <a:t> share overlapping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features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often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involve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subjective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interpretation.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55"/>
              <a:t> </a:t>
            </a:r>
            <a:r>
              <a:rPr dirty="0" spc="-10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62380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135149"/>
            <a:ext cx="3997325" cy="10001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Primary</a:t>
            </a:r>
            <a:r>
              <a:rPr dirty="0" sz="1100" spc="-35">
                <a:latin typeface="Tahoma"/>
                <a:cs typeface="Tahoma"/>
              </a:rPr>
              <a:t> classifier </a:t>
            </a:r>
            <a:r>
              <a:rPr dirty="0" sz="1100" spc="-50">
                <a:latin typeface="Tahoma"/>
                <a:cs typeface="Tahoma"/>
              </a:rPr>
              <a:t>achieves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</a:t>
            </a:r>
            <a:r>
              <a:rPr dirty="0" sz="1100" spc="-35">
                <a:latin typeface="Tahoma"/>
                <a:cs typeface="Tahoma"/>
              </a:rPr>
              <a:t> accuracy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 i="1">
                <a:latin typeface="Meiryo UI"/>
                <a:cs typeface="Meiryo UI"/>
              </a:rPr>
              <a:t>∼</a:t>
            </a:r>
            <a:r>
              <a:rPr dirty="0" sz="1100" spc="-10">
                <a:latin typeface="Tahoma"/>
                <a:cs typeface="Tahoma"/>
              </a:rPr>
              <a:t>97%.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35">
                <a:latin typeface="Tahoma"/>
                <a:cs typeface="Tahoma"/>
              </a:rPr>
              <a:t> roughly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matches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performance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reported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original </a:t>
            </a:r>
            <a:r>
              <a:rPr dirty="0" sz="1100" spc="-40">
                <a:latin typeface="Tahoma"/>
                <a:cs typeface="Tahoma"/>
              </a:rPr>
              <a:t>paper </a:t>
            </a:r>
            <a:r>
              <a:rPr dirty="0" sz="1100" spc="-10">
                <a:latin typeface="Tahoma"/>
                <a:cs typeface="Tahoma"/>
              </a:rPr>
              <a:t>(on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45">
                <a:latin typeface="Cambria"/>
                <a:cs typeface="Cambria"/>
              </a:rPr>
              <a:t>WeLFake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10">
                <a:latin typeface="Tahoma"/>
                <a:cs typeface="Tahoma"/>
              </a:rPr>
              <a:t>dataset).</a:t>
            </a:r>
            <a:endParaRPr sz="1100">
              <a:latin typeface="Tahoma"/>
              <a:cs typeface="Tahoma"/>
            </a:endParaRPr>
          </a:p>
          <a:p>
            <a:pPr marL="12700" marR="324485">
              <a:lnSpc>
                <a:spcPct val="102699"/>
              </a:lnSpc>
              <a:spcBef>
                <a:spcPts val="295"/>
              </a:spcBef>
            </a:pPr>
            <a:r>
              <a:rPr dirty="0" sz="1100" spc="-30">
                <a:latin typeface="Tahoma"/>
                <a:cs typeface="Tahoma"/>
              </a:rPr>
              <a:t>Despite </a:t>
            </a:r>
            <a:r>
              <a:rPr dirty="0" sz="1100" spc="-40">
                <a:latin typeface="Tahoma"/>
                <a:cs typeface="Tahoma"/>
              </a:rPr>
              <a:t>using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different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dataset,</a:t>
            </a:r>
            <a:r>
              <a:rPr dirty="0" sz="1100" spc="-25">
                <a:latin typeface="Tahoma"/>
                <a:cs typeface="Tahoma"/>
              </a:rPr>
              <a:t> similar </a:t>
            </a:r>
            <a:r>
              <a:rPr dirty="0" sz="1100" spc="-35">
                <a:latin typeface="Tahoma"/>
                <a:cs typeface="Tahoma"/>
              </a:rPr>
              <a:t>results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indicate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strong </a:t>
            </a:r>
            <a:r>
              <a:rPr dirty="0" sz="1100" spc="-40">
                <a:latin typeface="Tahoma"/>
                <a:cs typeface="Tahoma"/>
              </a:rPr>
              <a:t>generalization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ability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7241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54517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Improvements</a:t>
            </a:r>
            <a:r>
              <a:rPr dirty="0" spc="160"/>
              <a:t> </a:t>
            </a:r>
            <a:r>
              <a:rPr dirty="0"/>
              <a:t>Over</a:t>
            </a:r>
            <a:r>
              <a:rPr dirty="0" spc="165"/>
              <a:t> </a:t>
            </a:r>
            <a:r>
              <a:rPr dirty="0"/>
              <a:t>Original</a:t>
            </a:r>
            <a:r>
              <a:rPr dirty="0" spc="165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13130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002944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54773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426464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616278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768106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191626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381440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533269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685097"/>
            <a:ext cx="52590" cy="5259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02932" y="704622"/>
            <a:ext cx="4015740" cy="207391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45" b="1">
                <a:latin typeface="Arial"/>
                <a:cs typeface="Arial"/>
              </a:rPr>
              <a:t>Baseline</a:t>
            </a:r>
            <a:r>
              <a:rPr dirty="0" sz="1100" spc="-10" b="1">
                <a:latin typeface="Arial"/>
                <a:cs typeface="Arial"/>
              </a:rPr>
              <a:t> (Paper’s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Model):</a:t>
            </a:r>
            <a:endParaRPr sz="1100">
              <a:latin typeface="Arial"/>
              <a:cs typeface="Arial"/>
            </a:endParaRPr>
          </a:p>
          <a:p>
            <a:pPr marL="289560" marR="61849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Tahoma"/>
                <a:cs typeface="Tahoma"/>
              </a:rPr>
              <a:t>Performs</a:t>
            </a:r>
            <a:r>
              <a:rPr dirty="0" sz="1000" spc="-20">
                <a:latin typeface="Tahoma"/>
                <a:cs typeface="Tahoma"/>
              </a:rPr>
              <a:t> only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binary</a:t>
            </a:r>
            <a:r>
              <a:rPr dirty="0" sz="1000" spc="-25">
                <a:latin typeface="Tahoma"/>
                <a:cs typeface="Tahoma"/>
              </a:rPr>
              <a:t> classification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–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detecting</a:t>
            </a:r>
            <a:r>
              <a:rPr dirty="0" sz="1000" spc="-20">
                <a:latin typeface="Tahoma"/>
                <a:cs typeface="Tahoma"/>
              </a:rPr>
              <a:t> real </a:t>
            </a:r>
            <a:r>
              <a:rPr dirty="0" sz="1000" spc="-30">
                <a:latin typeface="Tahoma"/>
                <a:cs typeface="Tahoma"/>
              </a:rPr>
              <a:t>vs</a:t>
            </a:r>
            <a:r>
              <a:rPr dirty="0" sz="1000" spc="-25">
                <a:latin typeface="Tahoma"/>
                <a:cs typeface="Tahoma"/>
              </a:rPr>
              <a:t> fake. </a:t>
            </a:r>
            <a:r>
              <a:rPr dirty="0" sz="1000">
                <a:latin typeface="Tahoma"/>
                <a:cs typeface="Tahoma"/>
              </a:rPr>
              <a:t>No</a:t>
            </a:r>
            <a:r>
              <a:rPr dirty="0" sz="1000" spc="-20">
                <a:latin typeface="Tahoma"/>
                <a:cs typeface="Tahoma"/>
              </a:rPr>
              <a:t> capability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classify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different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types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fake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 b="1">
                <a:latin typeface="Arial"/>
                <a:cs typeface="Arial"/>
              </a:rPr>
              <a:t>Our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Two-Stage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Architecture: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10" b="1">
                <a:latin typeface="Arial"/>
                <a:cs typeface="Arial"/>
              </a:rPr>
              <a:t>Stage</a:t>
            </a:r>
            <a:r>
              <a:rPr dirty="0" sz="1000" spc="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1:</a:t>
            </a:r>
            <a:r>
              <a:rPr dirty="0" sz="1000" spc="90" b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Binary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classifier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(Primary)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detects</a:t>
            </a:r>
            <a:r>
              <a:rPr dirty="0" sz="1000" spc="-35">
                <a:latin typeface="Tahoma"/>
                <a:cs typeface="Tahoma"/>
              </a:rPr>
              <a:t> fake </a:t>
            </a:r>
            <a:r>
              <a:rPr dirty="0" sz="1000" spc="-20">
                <a:latin typeface="Tahoma"/>
                <a:cs typeface="Tahoma"/>
              </a:rPr>
              <a:t>vs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real.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dirty="0" sz="1000" spc="-10" b="1">
                <a:latin typeface="Arial"/>
                <a:cs typeface="Arial"/>
              </a:rPr>
              <a:t>Stage</a:t>
            </a:r>
            <a:r>
              <a:rPr dirty="0" sz="1000" spc="4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2:</a:t>
            </a:r>
            <a:r>
              <a:rPr dirty="0" sz="1000" spc="110" b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Multi-</a:t>
            </a:r>
            <a:r>
              <a:rPr dirty="0" sz="1000">
                <a:latin typeface="Tahoma"/>
                <a:cs typeface="Tahoma"/>
              </a:rPr>
              <a:t>class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classifier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(Secondary)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classifies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fake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samples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into </a:t>
            </a:r>
            <a:r>
              <a:rPr dirty="0" sz="1000" spc="-10">
                <a:latin typeface="Tahoma"/>
                <a:cs typeface="Tahoma"/>
              </a:rPr>
              <a:t>subcategories.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100" spc="-10" b="1">
                <a:latin typeface="Arial"/>
                <a:cs typeface="Arial"/>
              </a:rPr>
              <a:t>Advantages:</a:t>
            </a:r>
            <a:endParaRPr sz="1100">
              <a:latin typeface="Arial"/>
              <a:cs typeface="Arial"/>
            </a:endParaRPr>
          </a:p>
          <a:p>
            <a:pPr marL="289560" marR="45212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latin typeface="Tahoma"/>
                <a:cs typeface="Tahoma"/>
              </a:rPr>
              <a:t>Specialized </a:t>
            </a:r>
            <a:r>
              <a:rPr dirty="0" sz="1000" spc="-35">
                <a:latin typeface="Tahoma"/>
                <a:cs typeface="Tahoma"/>
              </a:rPr>
              <a:t>models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improve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precision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generalization. </a:t>
            </a:r>
            <a:r>
              <a:rPr dirty="0" sz="1000">
                <a:latin typeface="Tahoma"/>
                <a:cs typeface="Tahoma"/>
              </a:rPr>
              <a:t>Better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handling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fake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subcategories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focused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training. </a:t>
            </a:r>
            <a:r>
              <a:rPr dirty="0" sz="1000" spc="-25">
                <a:latin typeface="Tahoma"/>
                <a:cs typeface="Tahoma"/>
              </a:rPr>
              <a:t>Achieved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65" i="1">
                <a:latin typeface="Meiryo UI"/>
                <a:cs typeface="Meiryo UI"/>
              </a:rPr>
              <a:t>∼</a:t>
            </a:r>
            <a:r>
              <a:rPr dirty="0" sz="1000" spc="-65">
                <a:latin typeface="Tahoma"/>
                <a:cs typeface="Tahoma"/>
              </a:rPr>
              <a:t>97%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accuracy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Stage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5" i="1">
                <a:latin typeface="Meiryo UI"/>
                <a:cs typeface="Meiryo UI"/>
              </a:rPr>
              <a:t>∼</a:t>
            </a:r>
            <a:r>
              <a:rPr dirty="0" sz="1000" spc="-65">
                <a:latin typeface="Tahoma"/>
                <a:cs typeface="Tahoma"/>
              </a:rPr>
              <a:t>86%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Stage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2.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dirty="0" spc="150"/>
              <a:t> </a:t>
            </a:r>
            <a:r>
              <a:rPr dirty="0"/>
              <a:t>We</a:t>
            </a:r>
            <a:r>
              <a:rPr dirty="0" spc="155"/>
              <a:t> </a:t>
            </a:r>
            <a:r>
              <a:rPr dirty="0" spc="-10"/>
              <a:t>Learned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87056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7684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18488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670316"/>
            <a:ext cx="52590" cy="525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2932" y="880069"/>
            <a:ext cx="4079240" cy="166814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35">
                <a:latin typeface="Tahoma"/>
                <a:cs typeface="Tahoma"/>
              </a:rPr>
              <a:t>Understood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theory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behind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LSTMs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CNNs.</a:t>
            </a:r>
            <a:endParaRPr sz="1100">
              <a:latin typeface="Tahoma"/>
              <a:cs typeface="Tahoma"/>
            </a:endParaRPr>
          </a:p>
          <a:p>
            <a:pPr marL="12700" marR="236854">
              <a:lnSpc>
                <a:spcPts val="1200"/>
              </a:lnSpc>
              <a:spcBef>
                <a:spcPts val="315"/>
              </a:spcBef>
            </a:pPr>
            <a:r>
              <a:rPr dirty="0" sz="1100" spc="-35">
                <a:latin typeface="Tahoma"/>
                <a:cs typeface="Tahoma"/>
              </a:rPr>
              <a:t>Gained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experience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how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improve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performance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through </a:t>
            </a:r>
            <a:r>
              <a:rPr dirty="0" sz="1100">
                <a:latin typeface="Tahoma"/>
                <a:cs typeface="Tahoma"/>
              </a:rPr>
              <a:t>trial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error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analysis,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like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dirty="0" sz="1000" spc="-25">
                <a:latin typeface="Tahoma"/>
                <a:cs typeface="Tahoma"/>
              </a:rPr>
              <a:t>testing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SVM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features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from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LSTM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outputs,</a:t>
            </a:r>
            <a:endParaRPr sz="1000">
              <a:latin typeface="Tahoma"/>
              <a:cs typeface="Tahoma"/>
            </a:endParaRPr>
          </a:p>
          <a:p>
            <a:pPr marL="289560" marR="314325">
              <a:lnSpc>
                <a:spcPts val="1200"/>
              </a:lnSpc>
              <a:spcBef>
                <a:spcPts val="35"/>
              </a:spcBef>
            </a:pPr>
            <a:r>
              <a:rPr dirty="0" sz="1000" spc="-20">
                <a:latin typeface="Tahoma"/>
                <a:cs typeface="Tahoma"/>
              </a:rPr>
              <a:t>trying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single </a:t>
            </a:r>
            <a:r>
              <a:rPr dirty="0" sz="1000" spc="-25">
                <a:latin typeface="Tahoma"/>
                <a:cs typeface="Tahoma"/>
              </a:rPr>
              <a:t>model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11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classes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(fake </a:t>
            </a:r>
            <a:r>
              <a:rPr dirty="0" sz="1000">
                <a:latin typeface="Tahoma"/>
                <a:cs typeface="Tahoma"/>
              </a:rPr>
              <a:t>+</a:t>
            </a:r>
            <a:r>
              <a:rPr dirty="0" sz="1000" spc="-20">
                <a:latin typeface="Tahoma"/>
                <a:cs typeface="Tahoma"/>
              </a:rPr>
              <a:t> real),</a:t>
            </a:r>
            <a:r>
              <a:rPr dirty="0" sz="1000" spc="-25">
                <a:latin typeface="Tahoma"/>
                <a:cs typeface="Tahoma"/>
              </a:rPr>
              <a:t> which </a:t>
            </a:r>
            <a:r>
              <a:rPr dirty="0" sz="1000" spc="-10">
                <a:latin typeface="Tahoma"/>
                <a:cs typeface="Tahoma"/>
              </a:rPr>
              <a:t>led</a:t>
            </a:r>
            <a:r>
              <a:rPr dirty="0" sz="1000" spc="-25">
                <a:latin typeface="Tahoma"/>
                <a:cs typeface="Tahoma"/>
              </a:rPr>
              <a:t> to inferior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accuracy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compared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45">
                <a:latin typeface="Tahoma"/>
                <a:cs typeface="Tahoma"/>
              </a:rPr>
              <a:t>stage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approach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ts val="165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Got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comfortable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PyTorch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torchtext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building </a:t>
            </a:r>
            <a:r>
              <a:rPr dirty="0" sz="1100" spc="50">
                <a:latin typeface="Tahoma"/>
                <a:cs typeface="Tahoma"/>
              </a:rPr>
              <a:t>NLP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models. </a:t>
            </a:r>
            <a:r>
              <a:rPr dirty="0" sz="1100" spc="-30">
                <a:latin typeface="Tahoma"/>
                <a:cs typeface="Tahoma"/>
              </a:rPr>
              <a:t>Used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scikit-</a:t>
            </a:r>
            <a:r>
              <a:rPr dirty="0" sz="1100" spc="-45">
                <a:latin typeface="Tahoma"/>
                <a:cs typeface="Tahoma"/>
              </a:rPr>
              <a:t>learn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evaluation;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accuracy,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F1,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confusion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matrix.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Tahoma"/>
                <a:cs typeface="Tahoma"/>
              </a:rPr>
              <a:t>Built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simple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UI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Streamlit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live.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019503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2229535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43956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</a:t>
            </a:r>
            <a:r>
              <a:rPr dirty="0" spc="135"/>
              <a:t> </a:t>
            </a:r>
            <a:r>
              <a:rPr dirty="0" spc="100"/>
              <a:t>&amp;</a:t>
            </a:r>
            <a:r>
              <a:rPr dirty="0" spc="140"/>
              <a:t> </a:t>
            </a:r>
            <a:r>
              <a:rPr dirty="0"/>
              <a:t>Problem</a:t>
            </a:r>
            <a:r>
              <a:rPr dirty="0" spc="140"/>
              <a:t> </a:t>
            </a:r>
            <a:r>
              <a:rPr dirty="0" spc="-1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977034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187067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397099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5844" y="779245"/>
            <a:ext cx="4332605" cy="1898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Project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Fake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news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detection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involves</a:t>
            </a:r>
            <a:r>
              <a:rPr dirty="0" sz="1100" spc="-35">
                <a:latin typeface="Tahoma"/>
                <a:cs typeface="Tahoma"/>
              </a:rPr>
              <a:t> classifying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articles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 b="1">
                <a:latin typeface="Arial"/>
                <a:cs typeface="Arial"/>
              </a:rPr>
              <a:t>Real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5" b="1">
                <a:latin typeface="Arial"/>
                <a:cs typeface="Arial"/>
              </a:rPr>
              <a:t>Fake </a:t>
            </a:r>
            <a:r>
              <a:rPr dirty="0" sz="1100" spc="-60">
                <a:latin typeface="Tahoma"/>
                <a:cs typeface="Tahoma"/>
              </a:rPr>
              <a:t>based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their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content.</a:t>
            </a:r>
            <a:endParaRPr sz="1100">
              <a:latin typeface="Tahoma"/>
              <a:cs typeface="Tahoma"/>
            </a:endParaRPr>
          </a:p>
          <a:p>
            <a:pPr marL="12700" marR="299720">
              <a:lnSpc>
                <a:spcPct val="102600"/>
              </a:lnSpc>
              <a:spcBef>
                <a:spcPts val="850"/>
              </a:spcBef>
            </a:pPr>
            <a:r>
              <a:rPr dirty="0" sz="1100" b="1">
                <a:latin typeface="Arial"/>
                <a:cs typeface="Arial"/>
              </a:rPr>
              <a:t>Input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Format: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20">
                <a:latin typeface="Tahoma"/>
                <a:cs typeface="Tahoma"/>
              </a:rPr>
              <a:t>Textual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content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including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b="1">
                <a:latin typeface="Arial"/>
                <a:cs typeface="Arial"/>
              </a:rPr>
              <a:t>Title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25" b="1">
                <a:latin typeface="Arial"/>
                <a:cs typeface="Arial"/>
              </a:rPr>
              <a:t>Body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article.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Output: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Real: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Verified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true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news.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5" b="1">
                <a:latin typeface="Arial"/>
                <a:cs typeface="Arial"/>
              </a:rPr>
              <a:t>Fake: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False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misleading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news.</a:t>
            </a:r>
            <a:endParaRPr sz="1100">
              <a:latin typeface="Tahoma"/>
              <a:cs typeface="Tahoma"/>
            </a:endParaRPr>
          </a:p>
          <a:p>
            <a:pPr marL="289560" marR="189865">
              <a:lnSpc>
                <a:spcPct val="102600"/>
              </a:lnSpc>
              <a:spcBef>
                <a:spcPts val="300"/>
              </a:spcBef>
            </a:pPr>
            <a:r>
              <a:rPr dirty="0" sz="1100" spc="-30" b="1">
                <a:latin typeface="Arial"/>
                <a:cs typeface="Arial"/>
              </a:rPr>
              <a:t>Fake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News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Subclassification: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Further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classification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fake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news </a:t>
            </a:r>
            <a:r>
              <a:rPr dirty="0" sz="1100">
                <a:latin typeface="Tahoma"/>
                <a:cs typeface="Tahoma"/>
              </a:rPr>
              <a:t>into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categories.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5844" y="764919"/>
            <a:ext cx="4032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Input: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18910" y="1012277"/>
            <a:ext cx="3486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Cambria"/>
                <a:cs typeface="Cambria"/>
              </a:rPr>
              <a:t>So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-90">
                <a:latin typeface="Cambria"/>
                <a:cs typeface="Cambria"/>
              </a:rPr>
              <a:t>Why</a:t>
            </a:r>
            <a:endParaRPr sz="800">
              <a:latin typeface="Cambria"/>
              <a:cs typeface="Cambri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237679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586825"/>
            <a:ext cx="65265" cy="652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5844" y="915900"/>
            <a:ext cx="4256405" cy="177927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555"/>
              </a:spcBef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Title:</a:t>
            </a:r>
            <a:r>
              <a:rPr dirty="0" sz="1100" spc="19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800">
                <a:latin typeface="Cambria"/>
                <a:cs typeface="Cambria"/>
              </a:rPr>
              <a:t>The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9/11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Commission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Didn’t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65">
                <a:latin typeface="Cambria"/>
                <a:cs typeface="Cambria"/>
              </a:rPr>
              <a:t>Believe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the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45">
                <a:latin typeface="Cambria"/>
                <a:cs typeface="Cambria"/>
              </a:rPr>
              <a:t>Government...</a:t>
            </a:r>
            <a:endParaRPr sz="800">
              <a:latin typeface="Cambria"/>
              <a:cs typeface="Cambria"/>
            </a:endParaRPr>
          </a:p>
          <a:p>
            <a:pPr marL="801370">
              <a:lnSpc>
                <a:spcPct val="100000"/>
              </a:lnSpc>
              <a:spcBef>
                <a:spcPts val="335"/>
              </a:spcBef>
            </a:pPr>
            <a:r>
              <a:rPr dirty="0" sz="800">
                <a:latin typeface="Cambria"/>
                <a:cs typeface="Cambria"/>
              </a:rPr>
              <a:t>Should</a:t>
            </a:r>
            <a:r>
              <a:rPr dirty="0" sz="800" spc="409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We?</a:t>
            </a:r>
            <a:endParaRPr sz="800">
              <a:latin typeface="Cambria"/>
              <a:cs typeface="Cambria"/>
            </a:endParaRPr>
          </a:p>
          <a:p>
            <a:pPr marL="801370" marR="5080" indent="-408940">
              <a:lnSpc>
                <a:spcPts val="1350"/>
              </a:lnSpc>
              <a:spcBef>
                <a:spcPts val="414"/>
              </a:spcBef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Body:</a:t>
            </a:r>
            <a:r>
              <a:rPr dirty="0" sz="1100" spc="155">
                <a:solidFill>
                  <a:srgbClr val="3333B2"/>
                </a:solidFill>
                <a:latin typeface="Tahoma"/>
                <a:cs typeface="Tahoma"/>
              </a:rPr>
              <a:t>  </a:t>
            </a:r>
            <a:r>
              <a:rPr dirty="0" sz="800">
                <a:latin typeface="Cambria"/>
                <a:cs typeface="Cambria"/>
              </a:rPr>
              <a:t>9/11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Commissioners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Admit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They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Never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Got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the</a:t>
            </a:r>
            <a:r>
              <a:rPr dirty="0" sz="800" spc="254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Full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50">
                <a:latin typeface="Cambria"/>
                <a:cs typeface="Cambria"/>
              </a:rPr>
              <a:t>Story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The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9/11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Commissioners</a:t>
            </a:r>
            <a:r>
              <a:rPr dirty="0" sz="800" spc="370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publicly</a:t>
            </a:r>
            <a:r>
              <a:rPr dirty="0" sz="800" spc="3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expressed</a:t>
            </a:r>
            <a:r>
              <a:rPr dirty="0" sz="800" spc="37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anger</a:t>
            </a:r>
            <a:r>
              <a:rPr dirty="0" sz="800" spc="37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at</a:t>
            </a:r>
            <a:r>
              <a:rPr dirty="0" sz="800" spc="37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cover</a:t>
            </a:r>
            <a:r>
              <a:rPr dirty="0" sz="800" spc="37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ups</a:t>
            </a:r>
            <a:r>
              <a:rPr dirty="0" sz="800" spc="37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and</a:t>
            </a:r>
            <a:r>
              <a:rPr dirty="0" sz="800" spc="60">
                <a:latin typeface="Cambria"/>
                <a:cs typeface="Cambria"/>
              </a:rPr>
              <a:t> obstructions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100">
                <a:latin typeface="Cambria"/>
                <a:cs typeface="Cambria"/>
              </a:rPr>
              <a:t>justice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by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the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government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into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a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real</a:t>
            </a:r>
            <a:r>
              <a:rPr dirty="0" sz="800" spc="260">
                <a:latin typeface="Cambria"/>
                <a:cs typeface="Cambria"/>
              </a:rPr>
              <a:t> </a:t>
            </a:r>
            <a:r>
              <a:rPr dirty="0" sz="800" spc="-20">
                <a:latin typeface="Cambria"/>
                <a:cs typeface="Cambria"/>
              </a:rPr>
              <a:t>9/11</a:t>
            </a:r>
            <a:r>
              <a:rPr dirty="0" sz="800" spc="85">
                <a:latin typeface="Cambria"/>
                <a:cs typeface="Cambria"/>
              </a:rPr>
              <a:t> investigation:</a:t>
            </a:r>
            <a:r>
              <a:rPr dirty="0" sz="800" spc="254">
                <a:latin typeface="Cambria"/>
                <a:cs typeface="Cambria"/>
              </a:rPr>
              <a:t>  </a:t>
            </a:r>
            <a:r>
              <a:rPr dirty="0" sz="800" spc="235">
                <a:latin typeface="Cambria"/>
                <a:cs typeface="Cambria"/>
              </a:rPr>
              <a:t>...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100" spc="-10" b="1">
                <a:latin typeface="Arial"/>
                <a:cs typeface="Arial"/>
              </a:rPr>
              <a:t>Output: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45" b="1">
                <a:latin typeface="Arial"/>
                <a:cs typeface="Arial"/>
              </a:rPr>
              <a:t>Classification: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20">
                <a:latin typeface="Cambria"/>
                <a:cs typeface="Cambria"/>
              </a:rPr>
              <a:t>Fake</a:t>
            </a:r>
            <a:endParaRPr sz="1100">
              <a:latin typeface="Cambria"/>
              <a:cs typeface="Cambria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30" b="1">
                <a:latin typeface="Arial"/>
                <a:cs typeface="Arial"/>
              </a:rPr>
              <a:t>Fake</a:t>
            </a:r>
            <a:r>
              <a:rPr dirty="0" sz="1100" spc="14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News</a:t>
            </a:r>
            <a:r>
              <a:rPr dirty="0" sz="1100" spc="14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Subclassification:</a:t>
            </a:r>
            <a:r>
              <a:rPr dirty="0" sz="1100" spc="229" b="1">
                <a:latin typeface="Arial"/>
                <a:cs typeface="Arial"/>
              </a:rPr>
              <a:t> </a:t>
            </a:r>
            <a:r>
              <a:rPr dirty="0" sz="1100">
                <a:latin typeface="Cambria"/>
                <a:cs typeface="Cambria"/>
              </a:rPr>
              <a:t>Conspiracy</a:t>
            </a:r>
            <a:r>
              <a:rPr dirty="0" sz="1100" spc="4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Theory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Motivation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72819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03514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1354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402878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612910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2822943"/>
            <a:ext cx="65265" cy="6526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pc="-10">
                <a:solidFill>
                  <a:srgbClr val="000000"/>
                </a:solidFill>
              </a:rPr>
              <a:t>Relevance:</a:t>
            </a:r>
          </a:p>
          <a:p>
            <a:pPr marL="289560" marR="401320">
              <a:lnSpc>
                <a:spcPct val="102600"/>
              </a:lnSpc>
              <a:spcBef>
                <a:spcPts val="300"/>
              </a:spcBef>
            </a:pP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65" b="0">
                <a:solidFill>
                  <a:srgbClr val="000000"/>
                </a:solidFill>
                <a:latin typeface="Tahoma"/>
                <a:cs typeface="Tahoma"/>
              </a:rPr>
              <a:t>widespread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growth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online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misinformation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fake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60" b="0">
                <a:solidFill>
                  <a:srgbClr val="000000"/>
                </a:solidFill>
                <a:latin typeface="Tahoma"/>
                <a:cs typeface="Tahoma"/>
              </a:rPr>
              <a:t>news </a:t>
            </a:r>
            <a:r>
              <a:rPr dirty="0" spc="-55" b="0">
                <a:solidFill>
                  <a:srgbClr val="000000"/>
                </a:solidFill>
                <a:latin typeface="Tahoma"/>
                <a:cs typeface="Tahoma"/>
              </a:rPr>
              <a:t>undermines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public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trust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informed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decision-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making.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Why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This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Problem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is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Interesting:</a:t>
            </a:r>
          </a:p>
          <a:p>
            <a:pPr marL="289560" marR="5080">
              <a:lnSpc>
                <a:spcPct val="125299"/>
              </a:lnSpc>
            </a:pPr>
            <a:r>
              <a:rPr dirty="0" spc="-60" b="0">
                <a:solidFill>
                  <a:srgbClr val="000000"/>
                </a:solidFill>
                <a:latin typeface="Tahoma"/>
                <a:cs typeface="Tahoma"/>
              </a:rPr>
              <a:t>Involves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real-</a:t>
            </a:r>
            <a:r>
              <a:rPr dirty="0" spc="-55" b="0">
                <a:solidFill>
                  <a:srgbClr val="000000"/>
                </a:solidFill>
                <a:latin typeface="Tahoma"/>
                <a:cs typeface="Tahoma"/>
              </a:rPr>
              <a:t>world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impact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combined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with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natural </a:t>
            </a:r>
            <a:r>
              <a:rPr dirty="0" spc="-55" b="0">
                <a:solidFill>
                  <a:srgbClr val="000000"/>
                </a:solidFill>
                <a:latin typeface="Tahoma"/>
                <a:cs typeface="Tahoma"/>
              </a:rPr>
              <a:t>language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ahoma"/>
                <a:cs typeface="Tahoma"/>
              </a:rPr>
              <a:t>processing. Addresses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societal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ahoma"/>
                <a:cs typeface="Tahoma"/>
              </a:rPr>
              <a:t>challenges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using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machine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learning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techniques.</a:t>
            </a: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pc="-10">
                <a:solidFill>
                  <a:srgbClr val="000000"/>
                </a:solidFill>
              </a:rPr>
              <a:t>Applications:</a:t>
            </a:r>
          </a:p>
          <a:p>
            <a:pPr marL="289560" marR="440690">
              <a:lnSpc>
                <a:spcPct val="125299"/>
              </a:lnSpc>
            </a:pP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Fake</a:t>
            </a:r>
            <a:r>
              <a:rPr dirty="0" spc="-5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70" b="0">
                <a:solidFill>
                  <a:srgbClr val="000000"/>
                </a:solidFill>
                <a:latin typeface="Tahoma"/>
                <a:cs typeface="Tahoma"/>
              </a:rPr>
              <a:t>news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detection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tools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to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assist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media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platforms and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users. 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Automated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fact-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checking</a:t>
            </a: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systems.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Educational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platforms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for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promoting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media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literacy.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Prior</a:t>
            </a:r>
            <a:r>
              <a:rPr dirty="0" spc="140"/>
              <a:t> </a:t>
            </a:r>
            <a:r>
              <a:rPr dirty="0"/>
              <a:t>Work</a:t>
            </a:r>
            <a:r>
              <a:rPr dirty="0" spc="145"/>
              <a:t> </a:t>
            </a:r>
            <a:r>
              <a:rPr dirty="0"/>
              <a:t>and</a:t>
            </a:r>
            <a:r>
              <a:rPr dirty="0" spc="145"/>
              <a:t> </a:t>
            </a:r>
            <a:r>
              <a:rPr dirty="0" spc="-10"/>
              <a:t>Inspiration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03464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1349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23529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415603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625636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17780">
              <a:lnSpc>
                <a:spcPct val="102600"/>
              </a:lnSpc>
              <a:spcBef>
                <a:spcPts val="55"/>
              </a:spcBef>
            </a:pPr>
            <a:r>
              <a:rPr dirty="0" spc="-10">
                <a:solidFill>
                  <a:srgbClr val="000000"/>
                </a:solidFill>
              </a:rPr>
              <a:t>Paper:</a:t>
            </a:r>
            <a:r>
              <a:rPr dirty="0" spc="60">
                <a:solidFill>
                  <a:srgbClr val="000000"/>
                </a:solidFill>
              </a:rPr>
              <a:t> </a:t>
            </a:r>
            <a:r>
              <a:rPr dirty="0" b="0" i="1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dirty="0" spc="-80" b="0" i="1">
                <a:solidFill>
                  <a:srgbClr val="000000"/>
                </a:solidFill>
                <a:latin typeface="Arial"/>
                <a:cs typeface="Arial"/>
              </a:rPr>
              <a:t>Fake</a:t>
            </a:r>
            <a:r>
              <a:rPr dirty="0" spc="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80" b="0" i="1">
                <a:solidFill>
                  <a:srgbClr val="000000"/>
                </a:solidFill>
                <a:latin typeface="Arial"/>
                <a:cs typeface="Arial"/>
              </a:rPr>
              <a:t>News</a:t>
            </a:r>
            <a:r>
              <a:rPr dirty="0" spc="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5" b="0" i="1">
                <a:solidFill>
                  <a:srgbClr val="000000"/>
                </a:solidFill>
                <a:latin typeface="Arial"/>
                <a:cs typeface="Arial"/>
              </a:rPr>
              <a:t>Detection</a:t>
            </a:r>
            <a:r>
              <a:rPr dirty="0" spc="-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5" b="0" i="1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85" b="0" i="1">
                <a:solidFill>
                  <a:srgbClr val="000000"/>
                </a:solidFill>
                <a:latin typeface="Arial"/>
                <a:cs typeface="Arial"/>
              </a:rPr>
              <a:t>based</a:t>
            </a:r>
            <a:r>
              <a:rPr dirty="0" spc="10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dirty="0" spc="-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35" b="0" i="1">
                <a:solidFill>
                  <a:srgbClr val="000000"/>
                </a:solidFill>
                <a:latin typeface="Arial"/>
                <a:cs typeface="Arial"/>
              </a:rPr>
              <a:t>Combination</a:t>
            </a:r>
            <a:r>
              <a:rPr dirty="0" spc="-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0" i="1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dirty="0" spc="-20" b="0" i="1">
                <a:solidFill>
                  <a:srgbClr val="000000"/>
                </a:solidFill>
                <a:latin typeface="Arial"/>
                <a:cs typeface="Arial"/>
              </a:rPr>
              <a:t>Word</a:t>
            </a:r>
            <a:r>
              <a:rPr dirty="0" spc="-20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75" b="0" i="1">
                <a:solidFill>
                  <a:srgbClr val="000000"/>
                </a:solidFill>
                <a:latin typeface="Arial"/>
                <a:cs typeface="Arial"/>
              </a:rPr>
              <a:t>Embedded</a:t>
            </a:r>
            <a:r>
              <a:rPr dirty="0" spc="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65" b="0" i="1">
                <a:solidFill>
                  <a:srgbClr val="000000"/>
                </a:solidFill>
                <a:latin typeface="Arial"/>
                <a:cs typeface="Arial"/>
              </a:rPr>
              <a:t>Techniques</a:t>
            </a:r>
            <a:r>
              <a:rPr dirty="0" spc="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45" b="0" i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pc="10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0" b="0" i="1">
                <a:solidFill>
                  <a:srgbClr val="000000"/>
                </a:solidFill>
                <a:latin typeface="Arial"/>
                <a:cs typeface="Arial"/>
              </a:rPr>
              <a:t>Hybrid</a:t>
            </a:r>
            <a:r>
              <a:rPr dirty="0" spc="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75" b="0" i="1">
                <a:solidFill>
                  <a:srgbClr val="000000"/>
                </a:solidFill>
                <a:latin typeface="Arial"/>
                <a:cs typeface="Arial"/>
              </a:rPr>
              <a:t>Deep</a:t>
            </a:r>
            <a:r>
              <a:rPr dirty="0" spc="10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0" b="0" i="1">
                <a:solidFill>
                  <a:srgbClr val="000000"/>
                </a:solidFill>
                <a:latin typeface="Arial"/>
                <a:cs typeface="Arial"/>
              </a:rPr>
              <a:t>Learning</a:t>
            </a:r>
            <a:r>
              <a:rPr dirty="0" spc="5" b="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20" b="0" i="1">
                <a:solidFill>
                  <a:srgbClr val="000000"/>
                </a:solidFill>
                <a:latin typeface="Arial"/>
                <a:cs typeface="Arial"/>
              </a:rPr>
              <a:t>Model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35">
                <a:solidFill>
                  <a:srgbClr val="000000"/>
                </a:solidFill>
              </a:rPr>
              <a:t>Authors:</a:t>
            </a:r>
            <a:r>
              <a:rPr dirty="0" spc="135">
                <a:solidFill>
                  <a:srgbClr val="000000"/>
                </a:solidFill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M.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A.</a:t>
            </a: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Ouassil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et</a:t>
            </a:r>
            <a:r>
              <a:rPr dirty="0" spc="-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al.</a:t>
            </a:r>
            <a:r>
              <a:rPr dirty="0" spc="10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(IJACSA,</a:t>
            </a: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2022)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pc="-10">
                <a:solidFill>
                  <a:srgbClr val="000000"/>
                </a:solidFill>
              </a:rPr>
              <a:t>Summary:</a:t>
            </a:r>
          </a:p>
          <a:p>
            <a:pPr marL="289560" marR="410845">
              <a:lnSpc>
                <a:spcPct val="125299"/>
              </a:lnSpc>
            </a:pP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Used</a:t>
            </a:r>
            <a:r>
              <a:rPr dirty="0" spc="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pc="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CNN-BiLSTM</a:t>
            </a:r>
            <a:r>
              <a:rPr dirty="0" spc="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hybrid</a:t>
            </a:r>
            <a:r>
              <a:rPr dirty="0" spc="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model</a:t>
            </a:r>
            <a:r>
              <a:rPr dirty="0" spc="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dirty="0" spc="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fake</a:t>
            </a:r>
            <a:r>
              <a:rPr dirty="0" spc="1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70" b="0">
                <a:solidFill>
                  <a:srgbClr val="000000"/>
                </a:solidFill>
                <a:latin typeface="Tahoma"/>
                <a:cs typeface="Tahoma"/>
              </a:rPr>
              <a:t>news</a:t>
            </a:r>
            <a:r>
              <a:rPr dirty="0" spc="1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detection. Combined</a:t>
            </a: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CBOW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and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Skip-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Gram</a:t>
            </a:r>
            <a:r>
              <a:rPr dirty="0" spc="-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ahoma"/>
                <a:cs typeface="Tahoma"/>
              </a:rPr>
              <a:t>Word2Vec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embeddings.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Evaluated</a:t>
            </a:r>
            <a:r>
              <a:rPr dirty="0" spc="-6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on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WELFake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 dataset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with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75" b="0">
                <a:solidFill>
                  <a:srgbClr val="000000"/>
                </a:solidFill>
                <a:latin typeface="Tahoma"/>
                <a:cs typeface="Tahoma"/>
              </a:rPr>
              <a:t>97.74%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 accuracy.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pc="-30">
                <a:solidFill>
                  <a:srgbClr val="000000"/>
                </a:solidFill>
              </a:rPr>
              <a:t>Inspiration</a:t>
            </a:r>
            <a:r>
              <a:rPr dirty="0">
                <a:solidFill>
                  <a:srgbClr val="000000"/>
                </a:solidFill>
              </a:rPr>
              <a:t> for Our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Approach: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Hybrid</a:t>
            </a:r>
            <a:r>
              <a:rPr dirty="0" spc="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CNN-BiLSTM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for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learning</a:t>
            </a:r>
            <a:r>
              <a:rPr dirty="0" spc="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local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b="0">
                <a:solidFill>
                  <a:srgbClr val="000000"/>
                </a:solidFill>
                <a:latin typeface="Tahoma"/>
                <a:cs typeface="Tahoma"/>
              </a:rPr>
              <a:t>+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sequential</a:t>
            </a:r>
            <a:r>
              <a:rPr dirty="0" spc="3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features.</a:t>
            </a: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pc="-50" b="0">
                <a:solidFill>
                  <a:srgbClr val="000000"/>
                </a:solidFill>
                <a:latin typeface="Tahoma"/>
                <a:cs typeface="Tahoma"/>
              </a:rPr>
              <a:t>Framework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adaptable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for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subclassifying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ahoma"/>
                <a:cs typeface="Tahoma"/>
              </a:rPr>
              <a:t>fake</a:t>
            </a:r>
            <a:r>
              <a:rPr dirty="0" spc="-25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65" b="0">
                <a:solidFill>
                  <a:srgbClr val="000000"/>
                </a:solidFill>
                <a:latin typeface="Tahoma"/>
                <a:cs typeface="Tahoma"/>
              </a:rPr>
              <a:t>news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ahoma"/>
                <a:cs typeface="Tahoma"/>
              </a:rPr>
              <a:t>(e.g.,</a:t>
            </a:r>
            <a:r>
              <a:rPr dirty="0" spc="-20" b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ahoma"/>
                <a:cs typeface="Tahoma"/>
              </a:rPr>
              <a:t>conspiracy, </a:t>
            </a:r>
            <a:r>
              <a:rPr dirty="0" spc="-10" b="0">
                <a:solidFill>
                  <a:srgbClr val="000000"/>
                </a:solidFill>
                <a:latin typeface="Tahoma"/>
                <a:cs typeface="Tahoma"/>
              </a:rPr>
              <a:t>satire).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Dataset</a:t>
            </a:r>
            <a:r>
              <a:rPr dirty="0" spc="235"/>
              <a:t> </a:t>
            </a:r>
            <a:r>
              <a:rPr dirty="0" spc="-10"/>
              <a:t>Overview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80809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90866"/>
            <a:ext cx="52590" cy="525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932" y="550107"/>
            <a:ext cx="3442970" cy="4343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13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Format: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000">
                <a:latin typeface="Tahoma"/>
                <a:cs typeface="Tahoma"/>
              </a:rPr>
              <a:t>Each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instance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includes:</a:t>
            </a:r>
            <a:r>
              <a:rPr dirty="0" sz="1000" spc="175">
                <a:latin typeface="Tahoma"/>
                <a:cs typeface="Tahoma"/>
              </a:rPr>
              <a:t> </a:t>
            </a:r>
            <a:r>
              <a:rPr dirty="0" sz="1000">
                <a:latin typeface="Cambria"/>
                <a:cs typeface="Cambria"/>
              </a:rPr>
              <a:t>type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140">
                <a:latin typeface="Cambria"/>
                <a:cs typeface="Cambria"/>
              </a:rPr>
              <a:t>title</a:t>
            </a:r>
            <a:r>
              <a:rPr dirty="0" sz="1000" spc="140">
                <a:latin typeface="Tahoma"/>
                <a:cs typeface="Tahoma"/>
              </a:rPr>
              <a:t>,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Cambria"/>
                <a:cs typeface="Cambria"/>
              </a:rPr>
              <a:t>content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95">
                <a:latin typeface="Cambria"/>
                <a:cs typeface="Cambria"/>
              </a:rPr>
              <a:t>label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90206" y="986751"/>
          <a:ext cx="3096895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015"/>
                <a:gridCol w="871855"/>
                <a:gridCol w="1303655"/>
                <a:gridCol w="338455"/>
              </a:tblGrid>
              <a:tr h="93345"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-20" b="1">
                          <a:latin typeface="Arial"/>
                          <a:cs typeface="Arial"/>
                        </a:rPr>
                        <a:t>Type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Title</a:t>
                      </a:r>
                      <a:r>
                        <a:rPr dirty="0" sz="600" spc="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 b="1">
                          <a:latin typeface="Arial"/>
                          <a:cs typeface="Arial"/>
                        </a:rPr>
                        <a:t>(truncated)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dirty="0" sz="600" b="1">
                          <a:latin typeface="Arial"/>
                          <a:cs typeface="Arial"/>
                        </a:rPr>
                        <a:t>Content</a:t>
                      </a:r>
                      <a:r>
                        <a:rPr dirty="0" sz="6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 b="1">
                          <a:latin typeface="Arial"/>
                          <a:cs typeface="Arial"/>
                        </a:rPr>
                        <a:t>(truncated)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dirty="0" sz="600" spc="-10" b="1">
                          <a:latin typeface="Arial"/>
                          <a:cs typeface="Arial"/>
                        </a:rPr>
                        <a:t>Label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900"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conspiracy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600" spc="3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9/11</a:t>
                      </a:r>
                      <a:r>
                        <a:rPr dirty="0" sz="600" spc="3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Commis-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9/11</a:t>
                      </a:r>
                      <a:r>
                        <a:rPr dirty="0" sz="600" spc="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Commissioners</a:t>
                      </a:r>
                      <a:r>
                        <a:rPr dirty="0" sz="600" spc="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Admit</a:t>
                      </a:r>
                      <a:r>
                        <a:rPr dirty="0" sz="600" spc="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20">
                          <a:latin typeface="Arial"/>
                          <a:cs typeface="Arial"/>
                        </a:rPr>
                        <a:t>They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dirty="0" sz="600" spc="-5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sion</a:t>
                      </a:r>
                      <a:r>
                        <a:rPr dirty="0" sz="6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Didn’t</a:t>
                      </a:r>
                      <a:r>
                        <a:rPr dirty="0" sz="6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Believe...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Never...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8265"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clickbait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  <a:tabLst>
                          <a:tab pos="446405" algn="l"/>
                        </a:tabLst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Former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Watergate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5545</a:t>
                      </a:r>
                      <a:r>
                        <a:rPr dirty="0" sz="600" spc="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SHARES</a:t>
                      </a:r>
                      <a:r>
                        <a:rPr dirty="0" sz="6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Facebook</a:t>
                      </a:r>
                      <a:r>
                        <a:rPr dirty="0" sz="600" spc="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Twit-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5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Prosecutors:...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 spc="-10">
                          <a:latin typeface="Arial"/>
                          <a:cs typeface="Arial"/>
                        </a:rPr>
                        <a:t>ter...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88265"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20">
                          <a:latin typeface="Arial"/>
                          <a:cs typeface="Arial"/>
                        </a:rPr>
                        <a:t>hate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Hindu</a:t>
                      </a:r>
                      <a:r>
                        <a:rPr dirty="0" sz="600" spc="3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Group</a:t>
                      </a:r>
                      <a:r>
                        <a:rPr dirty="0" sz="600" spc="3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Criti-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dirty="0" sz="600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6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Hindu</a:t>
                      </a:r>
                      <a:r>
                        <a:rPr dirty="0" sz="6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group</a:t>
                      </a:r>
                      <a:r>
                        <a:rPr dirty="0" sz="6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>
                          <a:latin typeface="Arial"/>
                          <a:cs typeface="Arial"/>
                        </a:rPr>
                        <a:t>that</a:t>
                      </a:r>
                      <a:r>
                        <a:rPr dirty="0" sz="6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regularly...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dirty="0" sz="600" spc="-5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620"/>
                        </a:lnSpc>
                      </a:pPr>
                      <a:r>
                        <a:rPr dirty="0" sz="600" spc="-25">
                          <a:latin typeface="Arial"/>
                          <a:cs typeface="Arial"/>
                        </a:rPr>
                        <a:t>cizes</a:t>
                      </a:r>
                      <a:r>
                        <a:rPr dirty="0" sz="6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10">
                          <a:latin typeface="Arial"/>
                          <a:cs typeface="Arial"/>
                        </a:rPr>
                        <a:t>Toronto...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70240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211882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363711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515539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667381"/>
            <a:ext cx="52590" cy="5259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02932" y="1786787"/>
            <a:ext cx="3967479" cy="11861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dirty="0" sz="1100" b="1">
                <a:latin typeface="Arial"/>
                <a:cs typeface="Arial"/>
              </a:rPr>
              <a:t>Dataset</a:t>
            </a:r>
            <a:r>
              <a:rPr dirty="0" sz="1100" spc="-25" b="1">
                <a:latin typeface="Arial"/>
                <a:cs typeface="Arial"/>
              </a:rPr>
              <a:t> Statistics: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Due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large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size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dataset,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we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 </a:t>
            </a:r>
            <a:r>
              <a:rPr dirty="0" sz="1100" spc="-45">
                <a:latin typeface="Tahoma"/>
                <a:cs typeface="Tahoma"/>
              </a:rPr>
              <a:t>subset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our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experiments.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spcBef>
                <a:spcPts val="150"/>
              </a:spcBef>
            </a:pPr>
            <a:r>
              <a:rPr dirty="0" sz="1000">
                <a:latin typeface="Tahoma"/>
                <a:cs typeface="Tahoma"/>
              </a:rPr>
              <a:t>Total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Samples: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10" b="1">
                <a:latin typeface="Arial"/>
                <a:cs typeface="Arial"/>
              </a:rPr>
              <a:t>110,000</a:t>
            </a:r>
            <a:endParaRPr sz="1000">
              <a:latin typeface="Arial"/>
              <a:cs typeface="Arial"/>
            </a:endParaRPr>
          </a:p>
          <a:p>
            <a:pPr marL="289560" marR="25400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Tahoma"/>
                <a:cs typeface="Tahoma"/>
              </a:rPr>
              <a:t>Total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classes: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b="1">
                <a:latin typeface="Arial"/>
                <a:cs typeface="Arial"/>
              </a:rPr>
              <a:t>11</a:t>
            </a:r>
            <a:r>
              <a:rPr dirty="0" sz="1000" spc="10" b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(10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types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 i="1">
                <a:latin typeface="Arial"/>
                <a:cs typeface="Arial"/>
              </a:rPr>
              <a:t>fake</a:t>
            </a:r>
            <a:r>
              <a:rPr dirty="0" sz="1000" spc="-35">
                <a:latin typeface="Tahoma"/>
                <a:cs typeface="Tahoma"/>
              </a:rPr>
              <a:t>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 i="1">
                <a:latin typeface="Arial"/>
                <a:cs typeface="Arial"/>
              </a:rPr>
              <a:t>real</a:t>
            </a:r>
            <a:r>
              <a:rPr dirty="0" sz="1000" spc="-1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10,000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samples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per </a:t>
            </a:r>
            <a:r>
              <a:rPr dirty="0" sz="1000" spc="-10">
                <a:latin typeface="Tahoma"/>
                <a:cs typeface="Tahoma"/>
              </a:rPr>
              <a:t>class. </a:t>
            </a:r>
            <a:r>
              <a:rPr dirty="0" sz="1000" spc="-20">
                <a:latin typeface="Tahoma"/>
                <a:cs typeface="Tahoma"/>
              </a:rPr>
              <a:t>Training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samples: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10" b="1">
                <a:latin typeface="Arial"/>
                <a:cs typeface="Arial"/>
              </a:rPr>
              <a:t>99,000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ts val="1150"/>
              </a:lnSpc>
            </a:pPr>
            <a:r>
              <a:rPr dirty="0" sz="1000" spc="-20">
                <a:latin typeface="Tahoma"/>
                <a:cs typeface="Tahoma"/>
              </a:rPr>
              <a:t>Test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samples: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10" b="1">
                <a:latin typeface="Arial"/>
                <a:cs typeface="Arial"/>
              </a:rPr>
              <a:t>11,000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100" spc="-45" b="1">
                <a:latin typeface="Arial"/>
                <a:cs typeface="Arial"/>
              </a:rPr>
              <a:t>Source:</a:t>
            </a:r>
            <a:r>
              <a:rPr dirty="0" sz="1100" spc="465" b="1">
                <a:latin typeface="Arial"/>
                <a:cs typeface="Arial"/>
              </a:rPr>
              <a:t>  </a:t>
            </a:r>
            <a:r>
              <a:rPr dirty="0" sz="1100" spc="-10">
                <a:latin typeface="Cambria"/>
                <a:cs typeface="Cambria"/>
                <a:hlinkClick r:id="rId9"/>
              </a:rPr>
              <a:t>https://github.com/several27/FakeNewsCorpus/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864739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456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55"/>
              <a:t> </a:t>
            </a:r>
            <a:r>
              <a:rPr dirty="0" spc="-10"/>
              <a:t>Architecture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397141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575551"/>
            <a:ext cx="52590" cy="525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727379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887387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217625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369453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521282"/>
            <a:ext cx="52590" cy="5259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02932" y="301095"/>
            <a:ext cx="4080510" cy="20256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10">
                <a:latin typeface="Tahoma"/>
                <a:cs typeface="Tahoma"/>
              </a:rPr>
              <a:t>For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two </a:t>
            </a:r>
            <a:r>
              <a:rPr dirty="0" sz="1100" spc="-25">
                <a:latin typeface="Tahoma"/>
                <a:cs typeface="Tahoma"/>
              </a:rPr>
              <a:t>tasks,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90">
                <a:latin typeface="Tahoma"/>
                <a:cs typeface="Tahoma"/>
              </a:rPr>
              <a:t>we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trained</a:t>
            </a:r>
            <a:r>
              <a:rPr dirty="0" sz="1100" spc="-40">
                <a:latin typeface="Tahoma"/>
                <a:cs typeface="Tahoma"/>
              </a:rPr>
              <a:t> two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separate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models.</a:t>
            </a:r>
            <a:endParaRPr sz="1100">
              <a:latin typeface="Tahoma"/>
              <a:cs typeface="Tahoma"/>
            </a:endParaRPr>
          </a:p>
          <a:p>
            <a:pPr marL="289560" marR="336550">
              <a:lnSpc>
                <a:spcPct val="100000"/>
              </a:lnSpc>
              <a:spcBef>
                <a:spcPts val="85"/>
              </a:spcBef>
            </a:pPr>
            <a:r>
              <a:rPr dirty="0" sz="1000" spc="-10" b="1">
                <a:solidFill>
                  <a:srgbClr val="3333B2"/>
                </a:solidFill>
                <a:latin typeface="Arial"/>
                <a:cs typeface="Arial"/>
              </a:rPr>
              <a:t>Primary</a:t>
            </a:r>
            <a:r>
              <a:rPr dirty="0" sz="1000" spc="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35" b="1">
                <a:solidFill>
                  <a:srgbClr val="3333B2"/>
                </a:solidFill>
                <a:latin typeface="Arial"/>
                <a:cs typeface="Arial"/>
              </a:rPr>
              <a:t>Classifier</a:t>
            </a:r>
            <a:r>
              <a:rPr dirty="0" sz="1000" spc="-35" b="1">
                <a:latin typeface="Arial"/>
                <a:cs typeface="Arial"/>
              </a:rPr>
              <a:t>: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Classifies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articles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 b="1">
                <a:latin typeface="Arial"/>
                <a:cs typeface="Arial"/>
              </a:rPr>
              <a:t>Real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 b="1">
                <a:latin typeface="Arial"/>
                <a:cs typeface="Arial"/>
              </a:rPr>
              <a:t>Fake</a:t>
            </a:r>
            <a:r>
              <a:rPr dirty="0" sz="1000" spc="-20">
                <a:latin typeface="Tahoma"/>
                <a:cs typeface="Tahoma"/>
              </a:rPr>
              <a:t>. </a:t>
            </a:r>
            <a:r>
              <a:rPr dirty="0" sz="1000" spc="-45" b="1">
                <a:solidFill>
                  <a:srgbClr val="3333B2"/>
                </a:solidFill>
                <a:latin typeface="Arial"/>
                <a:cs typeface="Arial"/>
              </a:rPr>
              <a:t>Secondary</a:t>
            </a:r>
            <a:r>
              <a:rPr dirty="0" sz="1000" spc="15" b="1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dirty="0" sz="1000" spc="-35" b="1">
                <a:solidFill>
                  <a:srgbClr val="3333B2"/>
                </a:solidFill>
                <a:latin typeface="Arial"/>
                <a:cs typeface="Arial"/>
              </a:rPr>
              <a:t>Classifier</a:t>
            </a:r>
            <a:r>
              <a:rPr dirty="0" sz="1000" spc="-35" b="1">
                <a:latin typeface="Arial"/>
                <a:cs typeface="Arial"/>
              </a:rPr>
              <a:t>:</a:t>
            </a:r>
            <a:r>
              <a:rPr dirty="0" sz="1000" spc="80" b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Classifies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 b="1">
                <a:latin typeface="Arial"/>
                <a:cs typeface="Arial"/>
              </a:rPr>
              <a:t>Fake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articles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into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10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categories.</a:t>
            </a:r>
            <a:endParaRPr sz="1000">
              <a:latin typeface="Tahoma"/>
              <a:cs typeface="Tahoma"/>
            </a:endParaRPr>
          </a:p>
          <a:p>
            <a:pPr marL="12700" marR="610235">
              <a:lnSpc>
                <a:spcPts val="1200"/>
              </a:lnSpc>
              <a:spcBef>
                <a:spcPts val="195"/>
              </a:spcBef>
            </a:pPr>
            <a:r>
              <a:rPr dirty="0" sz="1100">
                <a:latin typeface="Tahoma"/>
                <a:cs typeface="Tahoma"/>
              </a:rPr>
              <a:t>Both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models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share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same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architecture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10">
                <a:latin typeface="Tahoma"/>
                <a:cs typeface="Tahoma"/>
              </a:rPr>
              <a:t>components: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0000"/>
              </a:lnSpc>
              <a:spcBef>
                <a:spcPts val="60"/>
              </a:spcBef>
            </a:pPr>
            <a:r>
              <a:rPr dirty="0" sz="1000" spc="-10">
                <a:solidFill>
                  <a:srgbClr val="3333B2"/>
                </a:solidFill>
                <a:latin typeface="Tahoma"/>
                <a:cs typeface="Tahoma"/>
              </a:rPr>
              <a:t>GloVe</a:t>
            </a:r>
            <a:r>
              <a:rPr dirty="0" sz="10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Encoder:</a:t>
            </a:r>
            <a:r>
              <a:rPr dirty="0" sz="1000" spc="6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Converts </a:t>
            </a:r>
            <a:r>
              <a:rPr dirty="0" sz="1000">
                <a:latin typeface="Tahoma"/>
                <a:cs typeface="Tahoma"/>
              </a:rPr>
              <a:t>text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100-</a:t>
            </a:r>
            <a:r>
              <a:rPr dirty="0" sz="1000" spc="-35">
                <a:latin typeface="Tahoma"/>
                <a:cs typeface="Tahoma"/>
              </a:rPr>
              <a:t>dimensional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GloVe</a:t>
            </a:r>
            <a:r>
              <a:rPr dirty="0" sz="1000" spc="-35">
                <a:latin typeface="Tahoma"/>
                <a:cs typeface="Tahoma"/>
              </a:rPr>
              <a:t> embeddings. </a:t>
            </a:r>
            <a:r>
              <a:rPr dirty="0" sz="1000">
                <a:solidFill>
                  <a:srgbClr val="3333B2"/>
                </a:solidFill>
                <a:latin typeface="Tahoma"/>
                <a:cs typeface="Tahoma"/>
              </a:rPr>
              <a:t>CNN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3333B2"/>
                </a:solidFill>
                <a:latin typeface="Tahoma"/>
                <a:cs typeface="Tahoma"/>
              </a:rPr>
              <a:t>Layers:</a:t>
            </a:r>
            <a:r>
              <a:rPr dirty="0" sz="1000" spc="7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Extract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local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n-</a:t>
            </a:r>
            <a:r>
              <a:rPr dirty="0" sz="1000" spc="-30">
                <a:latin typeface="Tahoma"/>
                <a:cs typeface="Tahoma"/>
              </a:rPr>
              <a:t>gram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features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from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input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embeddings.</a:t>
            </a:r>
            <a:endParaRPr sz="1000">
              <a:latin typeface="Tahoma"/>
              <a:cs typeface="Tahoma"/>
            </a:endParaRPr>
          </a:p>
          <a:p>
            <a:pPr marL="289560" marR="38735">
              <a:lnSpc>
                <a:spcPts val="1200"/>
              </a:lnSpc>
              <a:spcBef>
                <a:spcPts val="30"/>
              </a:spcBef>
            </a:pPr>
            <a:r>
              <a:rPr dirty="0" sz="1000">
                <a:solidFill>
                  <a:srgbClr val="3333B2"/>
                </a:solidFill>
                <a:latin typeface="Tahoma"/>
                <a:cs typeface="Tahoma"/>
              </a:rPr>
              <a:t>BiLSTM:</a:t>
            </a:r>
            <a:r>
              <a:rPr dirty="0" sz="10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Captures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sequential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dependencies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both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directions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(forward and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backward).</a:t>
            </a:r>
            <a:endParaRPr sz="1000">
              <a:latin typeface="Tahoma"/>
              <a:cs typeface="Tahoma"/>
            </a:endParaRPr>
          </a:p>
          <a:p>
            <a:pPr marL="12700" marR="151765">
              <a:lnSpc>
                <a:spcPct val="102600"/>
              </a:lnSpc>
              <a:spcBef>
                <a:spcPts val="140"/>
              </a:spcBef>
            </a:pPr>
            <a:r>
              <a:rPr dirty="0" sz="1100">
                <a:latin typeface="Tahoma"/>
                <a:cs typeface="Tahoma"/>
              </a:rPr>
              <a:t>They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only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differ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final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Fully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Connected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(FC)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layers,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where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45">
                <a:latin typeface="Tahoma"/>
                <a:cs typeface="Tahoma"/>
              </a:rPr>
              <a:t>number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output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classes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varies.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overview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architecture </a:t>
            </a:r>
            <a:r>
              <a:rPr dirty="0" sz="1100" spc="-25">
                <a:latin typeface="Tahoma"/>
                <a:cs typeface="Tahoma"/>
              </a:rPr>
              <a:t>is: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1853361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218359"/>
            <a:ext cx="65265" cy="6526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88589" y="2505030"/>
            <a:ext cx="451484" cy="36004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11366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895"/>
              </a:spcBef>
            </a:pPr>
            <a:r>
              <a:rPr dirty="0" sz="800" spc="-10">
                <a:latin typeface="Arial"/>
                <a:cs typeface="Arial"/>
              </a:rPr>
              <a:t>Content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7965" y="3019155"/>
            <a:ext cx="432434" cy="36004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11366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895"/>
              </a:spcBef>
            </a:pPr>
            <a:r>
              <a:rPr dirty="0" sz="800" spc="-10">
                <a:latin typeface="Arial"/>
                <a:cs typeface="Arial"/>
              </a:rPr>
              <a:t>Label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1402504" y="2759562"/>
          <a:ext cx="2973070" cy="359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65125"/>
                <a:gridCol w="431800"/>
                <a:gridCol w="365125"/>
                <a:gridCol w="475614"/>
                <a:gridCol w="365125"/>
                <a:gridCol w="431800"/>
              </a:tblGrid>
              <a:tr h="179705">
                <a:tc rowSpan="2">
                  <a:txBody>
                    <a:bodyPr/>
                    <a:lstStyle/>
                    <a:p>
                      <a:pPr marL="45720" marR="38100" indent="48260">
                        <a:lnSpc>
                          <a:spcPts val="950"/>
                        </a:lnSpc>
                        <a:spcBef>
                          <a:spcPts val="459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GloVe 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Encoder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96520" marR="79375" indent="-10160">
                        <a:lnSpc>
                          <a:spcPts val="950"/>
                        </a:lnSpc>
                        <a:spcBef>
                          <a:spcPts val="380"/>
                        </a:spcBef>
                      </a:pPr>
                      <a:r>
                        <a:rPr dirty="0" sz="800" spc="-30">
                          <a:latin typeface="Arial"/>
                          <a:cs typeface="Arial"/>
                        </a:rPr>
                        <a:t>Conv.</a:t>
                      </a:r>
                      <a:r>
                        <a:rPr dirty="0" sz="800" spc="5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Layer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  <a:spcBef>
                          <a:spcPts val="34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BiLSTM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Layer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955"/>
                        </a:lnSpc>
                        <a:spcBef>
                          <a:spcPts val="340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FC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95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Layers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826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6" name="object 16" descr=""/>
          <p:cNvGrpSpPr/>
          <p:nvPr/>
        </p:nvGrpSpPr>
        <p:grpSpPr>
          <a:xfrm>
            <a:off x="1037439" y="2751550"/>
            <a:ext cx="365760" cy="149860"/>
            <a:chOff x="1037439" y="2751550"/>
            <a:chExt cx="365760" cy="149860"/>
          </a:xfrm>
        </p:grpSpPr>
        <p:sp>
          <p:nvSpPr>
            <p:cNvPr id="17" name="object 17" descr=""/>
            <p:cNvSpPr/>
            <p:nvPr/>
          </p:nvSpPr>
          <p:spPr>
            <a:xfrm>
              <a:off x="1042500" y="2756611"/>
              <a:ext cx="350520" cy="110489"/>
            </a:xfrm>
            <a:custGeom>
              <a:avLst/>
              <a:gdLst/>
              <a:ahLst/>
              <a:cxnLst/>
              <a:rect l="l" t="t" r="r" b="b"/>
              <a:pathLst>
                <a:path w="350519" h="110489">
                  <a:moveTo>
                    <a:pt x="0" y="0"/>
                  </a:moveTo>
                  <a:lnTo>
                    <a:pt x="350347" y="109972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54942" y="2820705"/>
              <a:ext cx="43180" cy="75565"/>
            </a:xfrm>
            <a:custGeom>
              <a:avLst/>
              <a:gdLst/>
              <a:ahLst/>
              <a:cxnLst/>
              <a:rect l="l" t="t" r="r" b="b"/>
              <a:pathLst>
                <a:path w="43180" h="75564">
                  <a:moveTo>
                    <a:pt x="23661" y="0"/>
                  </a:moveTo>
                  <a:lnTo>
                    <a:pt x="24440" y="16516"/>
                  </a:lnTo>
                  <a:lnTo>
                    <a:pt x="28417" y="29701"/>
                  </a:lnTo>
                  <a:lnTo>
                    <a:pt x="34784" y="39884"/>
                  </a:lnTo>
                  <a:lnTo>
                    <a:pt x="42733" y="47393"/>
                  </a:lnTo>
                  <a:lnTo>
                    <a:pt x="31918" y="49013"/>
                  </a:lnTo>
                  <a:lnTo>
                    <a:pt x="20875" y="53731"/>
                  </a:lnTo>
                  <a:lnTo>
                    <a:pt x="10077" y="62278"/>
                  </a:lnTo>
                  <a:lnTo>
                    <a:pt x="0" y="75388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037439" y="2984057"/>
            <a:ext cx="365760" cy="151130"/>
            <a:chOff x="1037439" y="2984057"/>
            <a:chExt cx="365760" cy="151130"/>
          </a:xfrm>
        </p:grpSpPr>
        <p:sp>
          <p:nvSpPr>
            <p:cNvPr id="20" name="object 20" descr=""/>
            <p:cNvSpPr/>
            <p:nvPr/>
          </p:nvSpPr>
          <p:spPr>
            <a:xfrm>
              <a:off x="1042500" y="3018498"/>
              <a:ext cx="350520" cy="111760"/>
            </a:xfrm>
            <a:custGeom>
              <a:avLst/>
              <a:gdLst/>
              <a:ahLst/>
              <a:cxnLst/>
              <a:rect l="l" t="t" r="r" b="b"/>
              <a:pathLst>
                <a:path w="350519" h="111760">
                  <a:moveTo>
                    <a:pt x="0" y="111277"/>
                  </a:moveTo>
                  <a:lnTo>
                    <a:pt x="35035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54853" y="2989117"/>
              <a:ext cx="43180" cy="75565"/>
            </a:xfrm>
            <a:custGeom>
              <a:avLst/>
              <a:gdLst/>
              <a:ahLst/>
              <a:cxnLst/>
              <a:rect l="l" t="t" r="r" b="b"/>
              <a:pathLst>
                <a:path w="43180" h="75564">
                  <a:moveTo>
                    <a:pt x="0" y="0"/>
                  </a:moveTo>
                  <a:lnTo>
                    <a:pt x="10121" y="13074"/>
                  </a:lnTo>
                  <a:lnTo>
                    <a:pt x="20948" y="21585"/>
                  </a:lnTo>
                  <a:lnTo>
                    <a:pt x="32008" y="26266"/>
                  </a:lnTo>
                  <a:lnTo>
                    <a:pt x="42828" y="27848"/>
                  </a:lnTo>
                  <a:lnTo>
                    <a:pt x="34904" y="35385"/>
                  </a:lnTo>
                  <a:lnTo>
                    <a:pt x="28572" y="45589"/>
                  </a:lnTo>
                  <a:lnTo>
                    <a:pt x="24640" y="58787"/>
                  </a:lnTo>
                  <a:lnTo>
                    <a:pt x="23917" y="75306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55"/>
              <a:t> </a:t>
            </a:r>
            <a:r>
              <a:rPr dirty="0" spc="-10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49530" y="405058"/>
            <a:ext cx="258445" cy="901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25"/>
              </a:spcBef>
            </a:pPr>
            <a:r>
              <a:rPr dirty="0" sz="500" spc="-20">
                <a:latin typeface="Tahoma"/>
                <a:cs typeface="Tahoma"/>
              </a:rPr>
              <a:t>Token</a:t>
            </a:r>
            <a:r>
              <a:rPr dirty="0" sz="500" spc="-5">
                <a:latin typeface="Tahoma"/>
                <a:cs typeface="Tahoma"/>
              </a:rPr>
              <a:t> </a:t>
            </a:r>
            <a:r>
              <a:rPr dirty="0" sz="500" spc="-50">
                <a:latin typeface="Tahoma"/>
                <a:cs typeface="Tahoma"/>
              </a:rPr>
              <a:t>1</a:t>
            </a:r>
            <a:endParaRPr sz="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00348" y="405058"/>
            <a:ext cx="258445" cy="901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25"/>
              </a:spcBef>
            </a:pPr>
            <a:r>
              <a:rPr dirty="0" sz="500" spc="-20">
                <a:latin typeface="Tahoma"/>
                <a:cs typeface="Tahoma"/>
              </a:rPr>
              <a:t>Token</a:t>
            </a:r>
            <a:r>
              <a:rPr dirty="0" sz="500" spc="-5">
                <a:latin typeface="Tahoma"/>
                <a:cs typeface="Tahoma"/>
              </a:rPr>
              <a:t> </a:t>
            </a:r>
            <a:r>
              <a:rPr dirty="0" sz="500" spc="-50">
                <a:latin typeface="Tahoma"/>
                <a:cs typeface="Tahoma"/>
              </a:rPr>
              <a:t>2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51166" y="405058"/>
            <a:ext cx="258445" cy="901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25"/>
              </a:spcBef>
            </a:pPr>
            <a:r>
              <a:rPr dirty="0" sz="500" spc="-20">
                <a:latin typeface="Tahoma"/>
                <a:cs typeface="Tahoma"/>
              </a:rPr>
              <a:t>Token</a:t>
            </a:r>
            <a:r>
              <a:rPr dirty="0" sz="500" spc="-5">
                <a:latin typeface="Tahoma"/>
                <a:cs typeface="Tahoma"/>
              </a:rPr>
              <a:t> </a:t>
            </a:r>
            <a:r>
              <a:rPr dirty="0" sz="500" spc="-50">
                <a:latin typeface="Tahoma"/>
                <a:cs typeface="Tahoma"/>
              </a:rPr>
              <a:t>3</a:t>
            </a:r>
            <a:endParaRPr sz="5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01984" y="405058"/>
            <a:ext cx="259715" cy="9017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25"/>
              </a:spcBef>
            </a:pPr>
            <a:r>
              <a:rPr dirty="0" sz="500" spc="-20">
                <a:latin typeface="Tahoma"/>
                <a:cs typeface="Tahoma"/>
              </a:rPr>
              <a:t>Token</a:t>
            </a:r>
            <a:r>
              <a:rPr dirty="0" sz="500" spc="-5">
                <a:latin typeface="Tahoma"/>
                <a:cs typeface="Tahoma"/>
              </a:rPr>
              <a:t> </a:t>
            </a:r>
            <a:r>
              <a:rPr dirty="0" sz="500" spc="-50">
                <a:latin typeface="Tahoma"/>
                <a:cs typeface="Tahoma"/>
              </a:rPr>
              <a:t>n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605402" y="640431"/>
            <a:ext cx="1200150" cy="146685"/>
            <a:chOff x="1605402" y="640431"/>
            <a:chExt cx="1200150" cy="146685"/>
          </a:xfrm>
        </p:grpSpPr>
        <p:sp>
          <p:nvSpPr>
            <p:cNvPr id="8" name="object 8" descr=""/>
            <p:cNvSpPr/>
            <p:nvPr/>
          </p:nvSpPr>
          <p:spPr>
            <a:xfrm>
              <a:off x="1606672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002" y="0"/>
                  </a:moveTo>
                  <a:lnTo>
                    <a:pt x="0" y="0"/>
                  </a:lnTo>
                  <a:lnTo>
                    <a:pt x="0" y="144002"/>
                  </a:lnTo>
                  <a:lnTo>
                    <a:pt x="144002" y="144002"/>
                  </a:lnTo>
                  <a:lnTo>
                    <a:pt x="144002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06672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02"/>
                  </a:moveTo>
                  <a:lnTo>
                    <a:pt x="144002" y="144002"/>
                  </a:lnTo>
                  <a:lnTo>
                    <a:pt x="144002" y="0"/>
                  </a:lnTo>
                  <a:lnTo>
                    <a:pt x="0" y="0"/>
                  </a:lnTo>
                  <a:lnTo>
                    <a:pt x="0" y="144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57490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002" y="0"/>
                  </a:moveTo>
                  <a:lnTo>
                    <a:pt x="0" y="0"/>
                  </a:lnTo>
                  <a:lnTo>
                    <a:pt x="0" y="144002"/>
                  </a:lnTo>
                  <a:lnTo>
                    <a:pt x="144002" y="144002"/>
                  </a:lnTo>
                  <a:lnTo>
                    <a:pt x="144002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57490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02"/>
                  </a:moveTo>
                  <a:lnTo>
                    <a:pt x="144002" y="144002"/>
                  </a:lnTo>
                  <a:lnTo>
                    <a:pt x="144002" y="0"/>
                  </a:lnTo>
                  <a:lnTo>
                    <a:pt x="0" y="0"/>
                  </a:lnTo>
                  <a:lnTo>
                    <a:pt x="0" y="144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08308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002" y="0"/>
                  </a:moveTo>
                  <a:lnTo>
                    <a:pt x="0" y="0"/>
                  </a:lnTo>
                  <a:lnTo>
                    <a:pt x="0" y="144002"/>
                  </a:lnTo>
                  <a:lnTo>
                    <a:pt x="144002" y="144002"/>
                  </a:lnTo>
                  <a:lnTo>
                    <a:pt x="144002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08308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02"/>
                  </a:moveTo>
                  <a:lnTo>
                    <a:pt x="144002" y="144002"/>
                  </a:lnTo>
                  <a:lnTo>
                    <a:pt x="144002" y="0"/>
                  </a:lnTo>
                  <a:lnTo>
                    <a:pt x="0" y="0"/>
                  </a:lnTo>
                  <a:lnTo>
                    <a:pt x="0" y="144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59653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144002" y="0"/>
                  </a:moveTo>
                  <a:lnTo>
                    <a:pt x="0" y="0"/>
                  </a:lnTo>
                  <a:lnTo>
                    <a:pt x="0" y="144002"/>
                  </a:lnTo>
                  <a:lnTo>
                    <a:pt x="144002" y="144002"/>
                  </a:lnTo>
                  <a:lnTo>
                    <a:pt x="144002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59653" y="64170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4" h="144145">
                  <a:moveTo>
                    <a:pt x="0" y="144002"/>
                  </a:moveTo>
                  <a:lnTo>
                    <a:pt x="144002" y="144002"/>
                  </a:lnTo>
                  <a:lnTo>
                    <a:pt x="144002" y="0"/>
                  </a:lnTo>
                  <a:lnTo>
                    <a:pt x="0" y="0"/>
                  </a:lnTo>
                  <a:lnTo>
                    <a:pt x="0" y="1440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616957" y="810640"/>
            <a:ext cx="12065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37">
                <a:latin typeface="Segoe UI Symbol"/>
                <a:cs typeface="Segoe UI Symbol"/>
              </a:rPr>
              <a:t>e</a:t>
            </a:r>
            <a:r>
              <a:rPr dirty="0" sz="300" spc="-25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67769" y="810640"/>
            <a:ext cx="12065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37">
                <a:latin typeface="Segoe UI Symbol"/>
                <a:cs typeface="Segoe UI Symbol"/>
              </a:rPr>
              <a:t>e</a:t>
            </a:r>
            <a:r>
              <a:rPr dirty="0" sz="300" spc="-25">
                <a:latin typeface="Arial"/>
                <a:cs typeface="Arial"/>
              </a:rPr>
              <a:t>2</a:t>
            </a:r>
            <a:endParaRPr sz="3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18581" y="810640"/>
            <a:ext cx="12065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37">
                <a:latin typeface="Segoe UI Symbol"/>
                <a:cs typeface="Segoe UI Symbol"/>
              </a:rPr>
              <a:t>e</a:t>
            </a:r>
            <a:r>
              <a:rPr dirty="0" sz="300" spc="-25">
                <a:latin typeface="Arial"/>
                <a:cs typeface="Arial"/>
              </a:rPr>
              <a:t>3</a:t>
            </a:r>
            <a:endParaRPr sz="3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69279" y="810062"/>
            <a:ext cx="1212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944" sz="600" spc="-37">
                <a:latin typeface="Segoe UI Symbol"/>
                <a:cs typeface="Segoe UI Symbol"/>
              </a:rPr>
              <a:t>e</a:t>
            </a:r>
            <a:r>
              <a:rPr dirty="0" sz="300" spc="-25">
                <a:latin typeface="Segoe UI Symbol"/>
                <a:cs typeface="Segoe UI Symbol"/>
              </a:rPr>
              <a:t>n</a:t>
            </a:r>
            <a:endParaRPr sz="300">
              <a:latin typeface="Segoe UI Symbol"/>
              <a:cs typeface="Segoe UI Symbo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375733" y="824234"/>
            <a:ext cx="1308100" cy="834390"/>
          </a:xfrm>
          <a:custGeom>
            <a:avLst/>
            <a:gdLst/>
            <a:ahLst/>
            <a:cxnLst/>
            <a:rect l="l" t="t" r="r" b="b"/>
            <a:pathLst>
              <a:path w="1308100" h="834389">
                <a:moveTo>
                  <a:pt x="1288537" y="0"/>
                </a:moveTo>
                <a:lnTo>
                  <a:pt x="18979" y="0"/>
                </a:lnTo>
                <a:lnTo>
                  <a:pt x="11591" y="1491"/>
                </a:lnTo>
                <a:lnTo>
                  <a:pt x="5558" y="5558"/>
                </a:lnTo>
                <a:lnTo>
                  <a:pt x="1491" y="11591"/>
                </a:lnTo>
                <a:lnTo>
                  <a:pt x="0" y="18979"/>
                </a:lnTo>
                <a:lnTo>
                  <a:pt x="0" y="235556"/>
                </a:lnTo>
                <a:lnTo>
                  <a:pt x="1491" y="242943"/>
                </a:lnTo>
                <a:lnTo>
                  <a:pt x="5558" y="248976"/>
                </a:lnTo>
                <a:lnTo>
                  <a:pt x="11591" y="253043"/>
                </a:lnTo>
                <a:lnTo>
                  <a:pt x="18979" y="254535"/>
                </a:lnTo>
                <a:lnTo>
                  <a:pt x="1288537" y="254535"/>
                </a:lnTo>
                <a:lnTo>
                  <a:pt x="1295925" y="253043"/>
                </a:lnTo>
                <a:lnTo>
                  <a:pt x="1301957" y="248976"/>
                </a:lnTo>
                <a:lnTo>
                  <a:pt x="1306025" y="242943"/>
                </a:lnTo>
                <a:lnTo>
                  <a:pt x="1307516" y="235556"/>
                </a:lnTo>
                <a:lnTo>
                  <a:pt x="1307516" y="18979"/>
                </a:lnTo>
                <a:lnTo>
                  <a:pt x="1306025" y="11591"/>
                </a:lnTo>
                <a:lnTo>
                  <a:pt x="1301957" y="5558"/>
                </a:lnTo>
                <a:lnTo>
                  <a:pt x="1295925" y="1491"/>
                </a:lnTo>
                <a:lnTo>
                  <a:pt x="1288537" y="0"/>
                </a:lnTo>
                <a:close/>
              </a:path>
              <a:path w="1308100" h="834389">
                <a:moveTo>
                  <a:pt x="491354" y="325269"/>
                </a:moveTo>
                <a:lnTo>
                  <a:pt x="12652" y="325269"/>
                </a:lnTo>
                <a:lnTo>
                  <a:pt x="5664" y="325269"/>
                </a:lnTo>
                <a:lnTo>
                  <a:pt x="0" y="330934"/>
                </a:lnTo>
                <a:lnTo>
                  <a:pt x="0" y="337922"/>
                </a:lnTo>
                <a:lnTo>
                  <a:pt x="0" y="456619"/>
                </a:lnTo>
                <a:lnTo>
                  <a:pt x="0" y="463607"/>
                </a:lnTo>
                <a:lnTo>
                  <a:pt x="5664" y="469272"/>
                </a:lnTo>
                <a:lnTo>
                  <a:pt x="12652" y="469272"/>
                </a:lnTo>
                <a:lnTo>
                  <a:pt x="491354" y="469272"/>
                </a:lnTo>
                <a:lnTo>
                  <a:pt x="498342" y="469272"/>
                </a:lnTo>
                <a:lnTo>
                  <a:pt x="504006" y="463607"/>
                </a:lnTo>
                <a:lnTo>
                  <a:pt x="504006" y="456619"/>
                </a:lnTo>
                <a:lnTo>
                  <a:pt x="504006" y="337922"/>
                </a:lnTo>
                <a:lnTo>
                  <a:pt x="504006" y="330934"/>
                </a:lnTo>
                <a:lnTo>
                  <a:pt x="498342" y="325269"/>
                </a:lnTo>
                <a:lnTo>
                  <a:pt x="491354" y="325269"/>
                </a:lnTo>
                <a:close/>
              </a:path>
              <a:path w="1308100" h="834389">
                <a:moveTo>
                  <a:pt x="491354" y="507802"/>
                </a:moveTo>
                <a:lnTo>
                  <a:pt x="12652" y="507802"/>
                </a:lnTo>
                <a:lnTo>
                  <a:pt x="5664" y="507802"/>
                </a:lnTo>
                <a:lnTo>
                  <a:pt x="0" y="513467"/>
                </a:lnTo>
                <a:lnTo>
                  <a:pt x="0" y="520455"/>
                </a:lnTo>
                <a:lnTo>
                  <a:pt x="0" y="639152"/>
                </a:lnTo>
                <a:lnTo>
                  <a:pt x="0" y="646139"/>
                </a:lnTo>
                <a:lnTo>
                  <a:pt x="5664" y="651804"/>
                </a:lnTo>
                <a:lnTo>
                  <a:pt x="12652" y="651804"/>
                </a:lnTo>
                <a:lnTo>
                  <a:pt x="491354" y="651804"/>
                </a:lnTo>
                <a:lnTo>
                  <a:pt x="498342" y="651804"/>
                </a:lnTo>
                <a:lnTo>
                  <a:pt x="504006" y="646139"/>
                </a:lnTo>
                <a:lnTo>
                  <a:pt x="504006" y="639152"/>
                </a:lnTo>
                <a:lnTo>
                  <a:pt x="504006" y="520455"/>
                </a:lnTo>
                <a:lnTo>
                  <a:pt x="504006" y="513467"/>
                </a:lnTo>
                <a:lnTo>
                  <a:pt x="498342" y="507802"/>
                </a:lnTo>
                <a:lnTo>
                  <a:pt x="491354" y="507802"/>
                </a:lnTo>
                <a:close/>
              </a:path>
              <a:path w="1308100" h="834389">
                <a:moveTo>
                  <a:pt x="491354" y="690335"/>
                </a:moveTo>
                <a:lnTo>
                  <a:pt x="12652" y="690335"/>
                </a:lnTo>
                <a:lnTo>
                  <a:pt x="5664" y="690335"/>
                </a:lnTo>
                <a:lnTo>
                  <a:pt x="0" y="695999"/>
                </a:lnTo>
                <a:lnTo>
                  <a:pt x="0" y="702987"/>
                </a:lnTo>
                <a:lnTo>
                  <a:pt x="0" y="821684"/>
                </a:lnTo>
                <a:lnTo>
                  <a:pt x="0" y="828672"/>
                </a:lnTo>
                <a:lnTo>
                  <a:pt x="5664" y="834337"/>
                </a:lnTo>
                <a:lnTo>
                  <a:pt x="12652" y="834337"/>
                </a:lnTo>
                <a:lnTo>
                  <a:pt x="491354" y="834337"/>
                </a:lnTo>
                <a:lnTo>
                  <a:pt x="498342" y="834337"/>
                </a:lnTo>
                <a:lnTo>
                  <a:pt x="504006" y="828672"/>
                </a:lnTo>
                <a:lnTo>
                  <a:pt x="504006" y="821684"/>
                </a:lnTo>
                <a:lnTo>
                  <a:pt x="504006" y="702987"/>
                </a:lnTo>
                <a:lnTo>
                  <a:pt x="504006" y="695999"/>
                </a:lnTo>
                <a:lnTo>
                  <a:pt x="498342" y="690335"/>
                </a:lnTo>
                <a:lnTo>
                  <a:pt x="491354" y="690335"/>
                </a:lnTo>
                <a:close/>
              </a:path>
            </a:pathLst>
          </a:custGeom>
          <a:ln w="31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418393" y="1061760"/>
            <a:ext cx="923290" cy="56642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234"/>
              </a:spcBef>
            </a:pPr>
            <a:r>
              <a:rPr dirty="0" sz="400" spc="-10">
                <a:latin typeface="Arial"/>
                <a:cs typeface="Arial"/>
              </a:rPr>
              <a:t>GloVe</a:t>
            </a:r>
            <a:r>
              <a:rPr dirty="0" sz="400" spc="2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Embedding</a:t>
            </a:r>
            <a:r>
              <a:rPr dirty="0" sz="400" spc="2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(frozen)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500" spc="-10">
                <a:latin typeface="Tahoma"/>
                <a:cs typeface="Tahoma"/>
              </a:rPr>
              <a:t>Conv1D</a:t>
            </a:r>
            <a:r>
              <a:rPr dirty="0" sz="500" spc="10">
                <a:latin typeface="Tahoma"/>
                <a:cs typeface="Tahoma"/>
              </a:rPr>
              <a:t> </a:t>
            </a:r>
            <a:r>
              <a:rPr dirty="0" sz="500" spc="-10">
                <a:latin typeface="Tahoma"/>
                <a:cs typeface="Tahoma"/>
              </a:rPr>
              <a:t>(k=3)</a:t>
            </a:r>
            <a:endParaRPr sz="500">
              <a:latin typeface="Tahoma"/>
              <a:cs typeface="Tahoma"/>
            </a:endParaRPr>
          </a:p>
          <a:p>
            <a:pPr marL="12700" marR="509270">
              <a:lnSpc>
                <a:spcPct val="239500"/>
              </a:lnSpc>
            </a:pPr>
            <a:r>
              <a:rPr dirty="0" sz="500" spc="-10">
                <a:latin typeface="Tahoma"/>
                <a:cs typeface="Tahoma"/>
              </a:rPr>
              <a:t>Conv1D</a:t>
            </a:r>
            <a:r>
              <a:rPr dirty="0" sz="500" spc="10">
                <a:latin typeface="Tahoma"/>
                <a:cs typeface="Tahoma"/>
              </a:rPr>
              <a:t> </a:t>
            </a:r>
            <a:r>
              <a:rPr dirty="0" sz="500" spc="-10">
                <a:latin typeface="Tahoma"/>
                <a:cs typeface="Tahoma"/>
              </a:rPr>
              <a:t>(k=5)</a:t>
            </a:r>
            <a:r>
              <a:rPr dirty="0" sz="500" spc="500">
                <a:latin typeface="Tahoma"/>
                <a:cs typeface="Tahoma"/>
              </a:rPr>
              <a:t> </a:t>
            </a:r>
            <a:r>
              <a:rPr dirty="0" sz="500" spc="-10">
                <a:latin typeface="Tahoma"/>
                <a:cs typeface="Tahoma"/>
              </a:rPr>
              <a:t>Conv1D</a:t>
            </a:r>
            <a:r>
              <a:rPr dirty="0" sz="500" spc="10">
                <a:latin typeface="Tahoma"/>
                <a:cs typeface="Tahoma"/>
              </a:rPr>
              <a:t> </a:t>
            </a:r>
            <a:r>
              <a:rPr dirty="0" sz="500" spc="-10">
                <a:latin typeface="Tahoma"/>
                <a:cs typeface="Tahoma"/>
              </a:rPr>
              <a:t>(k=7)</a:t>
            </a:r>
            <a:endParaRPr sz="5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266462" y="1080034"/>
            <a:ext cx="777240" cy="906780"/>
            <a:chOff x="1266462" y="1080034"/>
            <a:chExt cx="777240" cy="906780"/>
          </a:xfrm>
        </p:grpSpPr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8908" y="1080034"/>
              <a:ext cx="154365" cy="15525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920228" y="1152034"/>
              <a:ext cx="109855" cy="252095"/>
            </a:xfrm>
            <a:custGeom>
              <a:avLst/>
              <a:gdLst/>
              <a:ahLst/>
              <a:cxnLst/>
              <a:rect l="l" t="t" r="r" b="b"/>
              <a:pathLst>
                <a:path w="109855" h="252094">
                  <a:moveTo>
                    <a:pt x="109262" y="0"/>
                  </a:moveTo>
                  <a:lnTo>
                    <a:pt x="109262" y="252003"/>
                  </a:lnTo>
                  <a:lnTo>
                    <a:pt x="0" y="252003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91439" y="1392785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59">
                  <a:moveTo>
                    <a:pt x="28789" y="22503"/>
                  </a:moveTo>
                  <a:lnTo>
                    <a:pt x="28789" y="0"/>
                  </a:lnTo>
                  <a:lnTo>
                    <a:pt x="20690" y="3915"/>
                  </a:lnTo>
                  <a:lnTo>
                    <a:pt x="12078" y="7324"/>
                  </a:lnTo>
                  <a:lnTo>
                    <a:pt x="4624" y="9884"/>
                  </a:lnTo>
                  <a:lnTo>
                    <a:pt x="0" y="11251"/>
                  </a:lnTo>
                  <a:lnTo>
                    <a:pt x="4624" y="12619"/>
                  </a:lnTo>
                  <a:lnTo>
                    <a:pt x="12078" y="15179"/>
                  </a:lnTo>
                  <a:lnTo>
                    <a:pt x="20690" y="18588"/>
                  </a:lnTo>
                  <a:lnTo>
                    <a:pt x="28789" y="22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891439" y="1392785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59">
                  <a:moveTo>
                    <a:pt x="0" y="11251"/>
                  </a:moveTo>
                  <a:lnTo>
                    <a:pt x="4624" y="12619"/>
                  </a:lnTo>
                  <a:lnTo>
                    <a:pt x="12078" y="15179"/>
                  </a:lnTo>
                  <a:lnTo>
                    <a:pt x="20690" y="18588"/>
                  </a:lnTo>
                  <a:lnTo>
                    <a:pt x="28789" y="22503"/>
                  </a:lnTo>
                  <a:lnTo>
                    <a:pt x="28789" y="0"/>
                  </a:lnTo>
                  <a:lnTo>
                    <a:pt x="20690" y="3915"/>
                  </a:lnTo>
                  <a:lnTo>
                    <a:pt x="12078" y="7324"/>
                  </a:lnTo>
                  <a:lnTo>
                    <a:pt x="4624" y="9884"/>
                  </a:lnTo>
                  <a:lnTo>
                    <a:pt x="0" y="11251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920228" y="1152034"/>
              <a:ext cx="109855" cy="434975"/>
            </a:xfrm>
            <a:custGeom>
              <a:avLst/>
              <a:gdLst/>
              <a:ahLst/>
              <a:cxnLst/>
              <a:rect l="l" t="t" r="r" b="b"/>
              <a:pathLst>
                <a:path w="109855" h="434975">
                  <a:moveTo>
                    <a:pt x="109262" y="0"/>
                  </a:moveTo>
                  <a:lnTo>
                    <a:pt x="109262" y="434536"/>
                  </a:lnTo>
                  <a:lnTo>
                    <a:pt x="0" y="434536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891439" y="1575318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59">
                  <a:moveTo>
                    <a:pt x="28789" y="22503"/>
                  </a:moveTo>
                  <a:lnTo>
                    <a:pt x="28789" y="0"/>
                  </a:lnTo>
                  <a:lnTo>
                    <a:pt x="20690" y="3915"/>
                  </a:lnTo>
                  <a:lnTo>
                    <a:pt x="12078" y="7324"/>
                  </a:lnTo>
                  <a:lnTo>
                    <a:pt x="4624" y="9884"/>
                  </a:lnTo>
                  <a:lnTo>
                    <a:pt x="0" y="11251"/>
                  </a:lnTo>
                  <a:lnTo>
                    <a:pt x="4624" y="12619"/>
                  </a:lnTo>
                  <a:lnTo>
                    <a:pt x="12078" y="15179"/>
                  </a:lnTo>
                  <a:lnTo>
                    <a:pt x="20690" y="18588"/>
                  </a:lnTo>
                  <a:lnTo>
                    <a:pt x="28789" y="22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91439" y="1575318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59">
                  <a:moveTo>
                    <a:pt x="0" y="11251"/>
                  </a:moveTo>
                  <a:lnTo>
                    <a:pt x="4624" y="12619"/>
                  </a:lnTo>
                  <a:lnTo>
                    <a:pt x="12078" y="15179"/>
                  </a:lnTo>
                  <a:lnTo>
                    <a:pt x="20690" y="18588"/>
                  </a:lnTo>
                  <a:lnTo>
                    <a:pt x="28789" y="22503"/>
                  </a:lnTo>
                  <a:lnTo>
                    <a:pt x="28789" y="0"/>
                  </a:lnTo>
                  <a:lnTo>
                    <a:pt x="20690" y="3915"/>
                  </a:lnTo>
                  <a:lnTo>
                    <a:pt x="12078" y="7324"/>
                  </a:lnTo>
                  <a:lnTo>
                    <a:pt x="4624" y="9884"/>
                  </a:lnTo>
                  <a:lnTo>
                    <a:pt x="0" y="11251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67732" y="180510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39">
                  <a:moveTo>
                    <a:pt x="701029" y="0"/>
                  </a:moveTo>
                  <a:lnTo>
                    <a:pt x="18979" y="0"/>
                  </a:lnTo>
                  <a:lnTo>
                    <a:pt x="11591" y="1491"/>
                  </a:lnTo>
                  <a:lnTo>
                    <a:pt x="5558" y="5558"/>
                  </a:lnTo>
                  <a:lnTo>
                    <a:pt x="1491" y="11591"/>
                  </a:lnTo>
                  <a:lnTo>
                    <a:pt x="0" y="18979"/>
                  </a:lnTo>
                  <a:lnTo>
                    <a:pt x="0" y="161023"/>
                  </a:lnTo>
                  <a:lnTo>
                    <a:pt x="1491" y="168410"/>
                  </a:lnTo>
                  <a:lnTo>
                    <a:pt x="5558" y="174443"/>
                  </a:lnTo>
                  <a:lnTo>
                    <a:pt x="11591" y="178510"/>
                  </a:lnTo>
                  <a:lnTo>
                    <a:pt x="18979" y="180002"/>
                  </a:lnTo>
                  <a:lnTo>
                    <a:pt x="701029" y="180002"/>
                  </a:lnTo>
                  <a:lnTo>
                    <a:pt x="708417" y="178510"/>
                  </a:lnTo>
                  <a:lnTo>
                    <a:pt x="714450" y="174443"/>
                  </a:lnTo>
                  <a:lnTo>
                    <a:pt x="718517" y="168410"/>
                  </a:lnTo>
                  <a:lnTo>
                    <a:pt x="720009" y="161023"/>
                  </a:lnTo>
                  <a:lnTo>
                    <a:pt x="720009" y="18979"/>
                  </a:lnTo>
                  <a:lnTo>
                    <a:pt x="718517" y="11591"/>
                  </a:lnTo>
                  <a:lnTo>
                    <a:pt x="714450" y="5558"/>
                  </a:lnTo>
                  <a:lnTo>
                    <a:pt x="708417" y="1491"/>
                  </a:lnTo>
                  <a:lnTo>
                    <a:pt x="70102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337468" y="1982539"/>
            <a:ext cx="58102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Arial"/>
                <a:cs typeface="Arial"/>
              </a:rPr>
              <a:t>MaxPool</a:t>
            </a:r>
            <a:r>
              <a:rPr dirty="0" sz="400" spc="20">
                <a:latin typeface="Arial"/>
                <a:cs typeface="Arial"/>
              </a:rPr>
              <a:t> </a:t>
            </a:r>
            <a:r>
              <a:rPr dirty="0" sz="400" spc="90">
                <a:latin typeface="Arial"/>
                <a:cs typeface="Arial"/>
              </a:rPr>
              <a:t>+</a:t>
            </a:r>
            <a:r>
              <a:rPr dirty="0" sz="400" spc="2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Concatenate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433942" y="1292231"/>
            <a:ext cx="2178050" cy="694690"/>
            <a:chOff x="1433942" y="1292231"/>
            <a:chExt cx="2178050" cy="694690"/>
          </a:xfrm>
        </p:grpSpPr>
        <p:sp>
          <p:nvSpPr>
            <p:cNvPr id="33" name="object 33" descr=""/>
            <p:cNvSpPr/>
            <p:nvPr/>
          </p:nvSpPr>
          <p:spPr>
            <a:xfrm>
              <a:off x="1447734" y="1294771"/>
              <a:ext cx="180340" cy="469900"/>
            </a:xfrm>
            <a:custGeom>
              <a:avLst/>
              <a:gdLst/>
              <a:ahLst/>
              <a:cxnLst/>
              <a:rect l="l" t="t" r="r" b="b"/>
              <a:pathLst>
                <a:path w="180339" h="469900">
                  <a:moveTo>
                    <a:pt x="180002" y="0"/>
                  </a:moveTo>
                  <a:lnTo>
                    <a:pt x="177980" y="54347"/>
                  </a:lnTo>
                  <a:lnTo>
                    <a:pt x="172267" y="99622"/>
                  </a:lnTo>
                  <a:lnTo>
                    <a:pt x="163390" y="137053"/>
                  </a:lnTo>
                  <a:lnTo>
                    <a:pt x="138253" y="193307"/>
                  </a:lnTo>
                  <a:lnTo>
                    <a:pt x="106788" y="232956"/>
                  </a:lnTo>
                  <a:lnTo>
                    <a:pt x="73213" y="265845"/>
                  </a:lnTo>
                  <a:lnTo>
                    <a:pt x="56953" y="282830"/>
                  </a:lnTo>
                  <a:lnTo>
                    <a:pt x="28125" y="324035"/>
                  </a:lnTo>
                  <a:lnTo>
                    <a:pt x="7734" y="383092"/>
                  </a:lnTo>
                  <a:lnTo>
                    <a:pt x="2021" y="422391"/>
                  </a:lnTo>
                  <a:lnTo>
                    <a:pt x="0" y="469844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36482" y="1764615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59" h="29210">
                  <a:moveTo>
                    <a:pt x="22503" y="0"/>
                  </a:move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436482" y="1764615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59" h="29210">
                  <a:moveTo>
                    <a:pt x="11251" y="28789"/>
                  </a:move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447734" y="1477304"/>
              <a:ext cx="180340" cy="287655"/>
            </a:xfrm>
            <a:custGeom>
              <a:avLst/>
              <a:gdLst/>
              <a:ahLst/>
              <a:cxnLst/>
              <a:rect l="l" t="t" r="r" b="b"/>
              <a:pathLst>
                <a:path w="180339" h="287655">
                  <a:moveTo>
                    <a:pt x="180002" y="0"/>
                  </a:moveTo>
                  <a:lnTo>
                    <a:pt x="173829" y="44663"/>
                  </a:lnTo>
                  <a:lnTo>
                    <a:pt x="157285" y="82677"/>
                  </a:lnTo>
                  <a:lnTo>
                    <a:pt x="133334" y="115526"/>
                  </a:lnTo>
                  <a:lnTo>
                    <a:pt x="104939" y="144695"/>
                  </a:lnTo>
                  <a:lnTo>
                    <a:pt x="75062" y="171670"/>
                  </a:lnTo>
                  <a:lnTo>
                    <a:pt x="46667" y="197933"/>
                  </a:lnTo>
                  <a:lnTo>
                    <a:pt x="22716" y="224972"/>
                  </a:lnTo>
                  <a:lnTo>
                    <a:pt x="6172" y="254269"/>
                  </a:lnTo>
                  <a:lnTo>
                    <a:pt x="0" y="287311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951" y="1657306"/>
              <a:ext cx="196315" cy="13862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620279" y="1805104"/>
              <a:ext cx="990600" cy="180340"/>
            </a:xfrm>
            <a:custGeom>
              <a:avLst/>
              <a:gdLst/>
              <a:ahLst/>
              <a:cxnLst/>
              <a:rect l="l" t="t" r="r" b="b"/>
              <a:pathLst>
                <a:path w="990600" h="180339">
                  <a:moveTo>
                    <a:pt x="971033" y="0"/>
                  </a:moveTo>
                  <a:lnTo>
                    <a:pt x="18979" y="0"/>
                  </a:lnTo>
                  <a:lnTo>
                    <a:pt x="11591" y="1491"/>
                  </a:lnTo>
                  <a:lnTo>
                    <a:pt x="5558" y="5558"/>
                  </a:lnTo>
                  <a:lnTo>
                    <a:pt x="1491" y="11591"/>
                  </a:lnTo>
                  <a:lnTo>
                    <a:pt x="0" y="18979"/>
                  </a:lnTo>
                  <a:lnTo>
                    <a:pt x="0" y="161023"/>
                  </a:lnTo>
                  <a:lnTo>
                    <a:pt x="1491" y="168410"/>
                  </a:lnTo>
                  <a:lnTo>
                    <a:pt x="5558" y="174443"/>
                  </a:lnTo>
                  <a:lnTo>
                    <a:pt x="11591" y="178510"/>
                  </a:lnTo>
                  <a:lnTo>
                    <a:pt x="18979" y="180002"/>
                  </a:lnTo>
                  <a:lnTo>
                    <a:pt x="971033" y="180002"/>
                  </a:lnTo>
                  <a:lnTo>
                    <a:pt x="978421" y="178510"/>
                  </a:lnTo>
                  <a:lnTo>
                    <a:pt x="984453" y="174443"/>
                  </a:lnTo>
                  <a:lnTo>
                    <a:pt x="988521" y="168410"/>
                  </a:lnTo>
                  <a:lnTo>
                    <a:pt x="990012" y="161023"/>
                  </a:lnTo>
                  <a:lnTo>
                    <a:pt x="990012" y="18979"/>
                  </a:lnTo>
                  <a:lnTo>
                    <a:pt x="988521" y="11591"/>
                  </a:lnTo>
                  <a:lnTo>
                    <a:pt x="984453" y="5558"/>
                  </a:lnTo>
                  <a:lnTo>
                    <a:pt x="978421" y="1491"/>
                  </a:lnTo>
                  <a:lnTo>
                    <a:pt x="97103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2833376" y="1985352"/>
            <a:ext cx="56388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Arial"/>
                <a:cs typeface="Arial"/>
              </a:rPr>
              <a:t>BiLSTM</a:t>
            </a:r>
            <a:r>
              <a:rPr dirty="0" sz="400" spc="7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(last</a:t>
            </a:r>
            <a:r>
              <a:rPr dirty="0" sz="400" spc="7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timestep)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996458" y="1077494"/>
            <a:ext cx="2111375" cy="1361440"/>
            <a:chOff x="996458" y="1077494"/>
            <a:chExt cx="2111375" cy="1361440"/>
          </a:xfrm>
        </p:grpSpPr>
        <p:sp>
          <p:nvSpPr>
            <p:cNvPr id="41" name="object 41" descr=""/>
            <p:cNvSpPr/>
            <p:nvPr/>
          </p:nvSpPr>
          <p:spPr>
            <a:xfrm>
              <a:off x="2029491" y="1080034"/>
              <a:ext cx="1047115" cy="723900"/>
            </a:xfrm>
            <a:custGeom>
              <a:avLst/>
              <a:gdLst/>
              <a:ahLst/>
              <a:cxnLst/>
              <a:rect l="l" t="t" r="r" b="b"/>
              <a:pathLst>
                <a:path w="1047114" h="723900">
                  <a:moveTo>
                    <a:pt x="0" y="0"/>
                  </a:moveTo>
                  <a:lnTo>
                    <a:pt x="0" y="723804"/>
                  </a:lnTo>
                  <a:lnTo>
                    <a:pt x="1046571" y="723804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76062" y="1792587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60">
                  <a:moveTo>
                    <a:pt x="0" y="0"/>
                  </a:moveTo>
                  <a:lnTo>
                    <a:pt x="0" y="22503"/>
                  </a:lnTo>
                  <a:lnTo>
                    <a:pt x="8098" y="18588"/>
                  </a:lnTo>
                  <a:lnTo>
                    <a:pt x="16711" y="15179"/>
                  </a:lnTo>
                  <a:lnTo>
                    <a:pt x="24165" y="12619"/>
                  </a:lnTo>
                  <a:lnTo>
                    <a:pt x="28789" y="11251"/>
                  </a:lnTo>
                  <a:lnTo>
                    <a:pt x="24165" y="9884"/>
                  </a:lnTo>
                  <a:lnTo>
                    <a:pt x="16711" y="7324"/>
                  </a:lnTo>
                  <a:lnTo>
                    <a:pt x="8098" y="3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76062" y="1792587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60">
                  <a:moveTo>
                    <a:pt x="28789" y="11251"/>
                  </a:moveTo>
                  <a:lnTo>
                    <a:pt x="24165" y="9884"/>
                  </a:lnTo>
                  <a:lnTo>
                    <a:pt x="16711" y="7324"/>
                  </a:lnTo>
                  <a:lnTo>
                    <a:pt x="8098" y="3915"/>
                  </a:lnTo>
                  <a:lnTo>
                    <a:pt x="0" y="0"/>
                  </a:lnTo>
                  <a:lnTo>
                    <a:pt x="0" y="22503"/>
                  </a:lnTo>
                  <a:lnTo>
                    <a:pt x="8098" y="18588"/>
                  </a:lnTo>
                  <a:lnTo>
                    <a:pt x="16711" y="15179"/>
                  </a:lnTo>
                  <a:lnTo>
                    <a:pt x="24165" y="12619"/>
                  </a:lnTo>
                  <a:lnTo>
                    <a:pt x="28789" y="11251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97728" y="2257640"/>
              <a:ext cx="1260475" cy="180340"/>
            </a:xfrm>
            <a:custGeom>
              <a:avLst/>
              <a:gdLst/>
              <a:ahLst/>
              <a:cxnLst/>
              <a:rect l="l" t="t" r="r" b="b"/>
              <a:pathLst>
                <a:path w="1260475" h="180339">
                  <a:moveTo>
                    <a:pt x="1241036" y="0"/>
                  </a:moveTo>
                  <a:lnTo>
                    <a:pt x="18979" y="0"/>
                  </a:lnTo>
                  <a:lnTo>
                    <a:pt x="11591" y="1491"/>
                  </a:lnTo>
                  <a:lnTo>
                    <a:pt x="5558" y="5558"/>
                  </a:lnTo>
                  <a:lnTo>
                    <a:pt x="1491" y="11591"/>
                  </a:lnTo>
                  <a:lnTo>
                    <a:pt x="0" y="18979"/>
                  </a:lnTo>
                  <a:lnTo>
                    <a:pt x="0" y="161023"/>
                  </a:lnTo>
                  <a:lnTo>
                    <a:pt x="1491" y="168410"/>
                  </a:lnTo>
                  <a:lnTo>
                    <a:pt x="5558" y="174443"/>
                  </a:lnTo>
                  <a:lnTo>
                    <a:pt x="11591" y="178510"/>
                  </a:lnTo>
                  <a:lnTo>
                    <a:pt x="18979" y="180002"/>
                  </a:lnTo>
                  <a:lnTo>
                    <a:pt x="1241036" y="180002"/>
                  </a:lnTo>
                  <a:lnTo>
                    <a:pt x="1248424" y="178510"/>
                  </a:lnTo>
                  <a:lnTo>
                    <a:pt x="1254457" y="174443"/>
                  </a:lnTo>
                  <a:lnTo>
                    <a:pt x="1258524" y="168410"/>
                  </a:lnTo>
                  <a:lnTo>
                    <a:pt x="1260016" y="161023"/>
                  </a:lnTo>
                  <a:lnTo>
                    <a:pt x="1260016" y="18979"/>
                  </a:lnTo>
                  <a:lnTo>
                    <a:pt x="1258524" y="11591"/>
                  </a:lnTo>
                  <a:lnTo>
                    <a:pt x="1254457" y="5558"/>
                  </a:lnTo>
                  <a:lnTo>
                    <a:pt x="1248424" y="1491"/>
                  </a:lnTo>
                  <a:lnTo>
                    <a:pt x="124103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183100" y="2435072"/>
            <a:ext cx="8896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latin typeface="Arial"/>
                <a:cs typeface="Arial"/>
              </a:rPr>
              <a:t>Concatenate</a:t>
            </a:r>
            <a:r>
              <a:rPr dirty="0" sz="400" spc="45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CNN</a:t>
            </a:r>
            <a:r>
              <a:rPr dirty="0" sz="400" spc="45">
                <a:latin typeface="Arial"/>
                <a:cs typeface="Arial"/>
              </a:rPr>
              <a:t> </a:t>
            </a:r>
            <a:r>
              <a:rPr dirty="0" sz="400" spc="90">
                <a:latin typeface="Arial"/>
                <a:cs typeface="Arial"/>
              </a:rPr>
              <a:t>+</a:t>
            </a:r>
            <a:r>
              <a:rPr dirty="0" sz="400" spc="50">
                <a:latin typeface="Arial"/>
                <a:cs typeface="Arial"/>
              </a:rPr>
              <a:t> </a:t>
            </a:r>
            <a:r>
              <a:rPr dirty="0" sz="400">
                <a:latin typeface="Arial"/>
                <a:cs typeface="Arial"/>
              </a:rPr>
              <a:t>BiLSTM</a:t>
            </a:r>
            <a:r>
              <a:rPr dirty="0" sz="400" spc="45">
                <a:latin typeface="Arial"/>
                <a:cs typeface="Arial"/>
              </a:rPr>
              <a:t> </a:t>
            </a:r>
            <a:r>
              <a:rPr dirty="0" sz="400" spc="-10">
                <a:latin typeface="Arial"/>
                <a:cs typeface="Arial"/>
              </a:rPr>
              <a:t>outputs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131460" y="1983831"/>
            <a:ext cx="1986914" cy="854075"/>
            <a:chOff x="1131460" y="1983831"/>
            <a:chExt cx="1986914" cy="854075"/>
          </a:xfrm>
        </p:grpSpPr>
        <p:sp>
          <p:nvSpPr>
            <p:cNvPr id="47" name="object 47" descr=""/>
            <p:cNvSpPr/>
            <p:nvPr/>
          </p:nvSpPr>
          <p:spPr>
            <a:xfrm>
              <a:off x="1627736" y="1986371"/>
              <a:ext cx="0" cy="231140"/>
            </a:xfrm>
            <a:custGeom>
              <a:avLst/>
              <a:gdLst/>
              <a:ahLst/>
              <a:cxnLst/>
              <a:rect l="l" t="t" r="r" b="b"/>
              <a:pathLst>
                <a:path w="0" h="231139">
                  <a:moveTo>
                    <a:pt x="0" y="0"/>
                  </a:moveTo>
                  <a:lnTo>
                    <a:pt x="0" y="230779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616484" y="2217151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503" y="0"/>
                  </a:move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616484" y="2217151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11251" y="28789"/>
                  </a:move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627736" y="1986371"/>
              <a:ext cx="1487805" cy="231140"/>
            </a:xfrm>
            <a:custGeom>
              <a:avLst/>
              <a:gdLst/>
              <a:ahLst/>
              <a:cxnLst/>
              <a:rect l="l" t="t" r="r" b="b"/>
              <a:pathLst>
                <a:path w="1487805" h="231139">
                  <a:moveTo>
                    <a:pt x="1487549" y="0"/>
                  </a:moveTo>
                  <a:lnTo>
                    <a:pt x="1487549" y="90001"/>
                  </a:lnTo>
                  <a:lnTo>
                    <a:pt x="0" y="90001"/>
                  </a:lnTo>
                  <a:lnTo>
                    <a:pt x="0" y="230779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616484" y="2217151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503" y="0"/>
                  </a:move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16484" y="2217151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11251" y="28789"/>
                  </a:move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132730" y="2656175"/>
              <a:ext cx="990600" cy="180340"/>
            </a:xfrm>
            <a:custGeom>
              <a:avLst/>
              <a:gdLst/>
              <a:ahLst/>
              <a:cxnLst/>
              <a:rect l="l" t="t" r="r" b="b"/>
              <a:pathLst>
                <a:path w="990600" h="180339">
                  <a:moveTo>
                    <a:pt x="971033" y="0"/>
                  </a:moveTo>
                  <a:lnTo>
                    <a:pt x="18979" y="0"/>
                  </a:lnTo>
                  <a:lnTo>
                    <a:pt x="11591" y="1491"/>
                  </a:lnTo>
                  <a:lnTo>
                    <a:pt x="5558" y="5558"/>
                  </a:lnTo>
                  <a:lnTo>
                    <a:pt x="1491" y="11591"/>
                  </a:lnTo>
                  <a:lnTo>
                    <a:pt x="0" y="18979"/>
                  </a:lnTo>
                  <a:lnTo>
                    <a:pt x="0" y="161023"/>
                  </a:lnTo>
                  <a:lnTo>
                    <a:pt x="1491" y="168410"/>
                  </a:lnTo>
                  <a:lnTo>
                    <a:pt x="5558" y="174443"/>
                  </a:lnTo>
                  <a:lnTo>
                    <a:pt x="11591" y="178510"/>
                  </a:lnTo>
                  <a:lnTo>
                    <a:pt x="18979" y="180002"/>
                  </a:lnTo>
                  <a:lnTo>
                    <a:pt x="971033" y="180002"/>
                  </a:lnTo>
                  <a:lnTo>
                    <a:pt x="978421" y="178510"/>
                  </a:lnTo>
                  <a:lnTo>
                    <a:pt x="984453" y="174443"/>
                  </a:lnTo>
                  <a:lnTo>
                    <a:pt x="988521" y="168410"/>
                  </a:lnTo>
                  <a:lnTo>
                    <a:pt x="990012" y="161023"/>
                  </a:lnTo>
                  <a:lnTo>
                    <a:pt x="990012" y="18979"/>
                  </a:lnTo>
                  <a:lnTo>
                    <a:pt x="988521" y="11591"/>
                  </a:lnTo>
                  <a:lnTo>
                    <a:pt x="984453" y="5558"/>
                  </a:lnTo>
                  <a:lnTo>
                    <a:pt x="978421" y="1491"/>
                  </a:lnTo>
                  <a:lnTo>
                    <a:pt x="971033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313713" y="2833604"/>
            <a:ext cx="62801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Arial"/>
                <a:cs typeface="Arial"/>
              </a:rPr>
              <a:t>Dropout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sz="400" spc="90">
                <a:latin typeface="Arial"/>
                <a:cs typeface="Arial"/>
              </a:rPr>
              <a:t>+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sz="400" spc="-20">
                <a:latin typeface="Arial"/>
                <a:cs typeface="Arial"/>
              </a:rPr>
              <a:t>Dense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sz="400" spc="90">
                <a:latin typeface="Arial"/>
                <a:cs typeface="Arial"/>
              </a:rPr>
              <a:t>+</a:t>
            </a:r>
            <a:r>
              <a:rPr dirty="0" sz="400" spc="35">
                <a:latin typeface="Arial"/>
                <a:cs typeface="Arial"/>
              </a:rPr>
              <a:t> </a:t>
            </a:r>
            <a:r>
              <a:rPr dirty="0" sz="400" spc="-20">
                <a:latin typeface="Arial"/>
                <a:cs typeface="Arial"/>
              </a:rPr>
              <a:t>ReLU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613944" y="2436367"/>
            <a:ext cx="27940" cy="210820"/>
            <a:chOff x="1613944" y="2436367"/>
            <a:chExt cx="27940" cy="210820"/>
          </a:xfrm>
        </p:grpSpPr>
        <p:sp>
          <p:nvSpPr>
            <p:cNvPr id="56" name="object 56" descr=""/>
            <p:cNvSpPr/>
            <p:nvPr/>
          </p:nvSpPr>
          <p:spPr>
            <a:xfrm>
              <a:off x="1627736" y="24389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w="0" h="177164">
                  <a:moveTo>
                    <a:pt x="0" y="0"/>
                  </a:moveTo>
                  <a:lnTo>
                    <a:pt x="0" y="176778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16484" y="2615686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22503" y="0"/>
                  </a:move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616484" y="2615686"/>
              <a:ext cx="22860" cy="29209"/>
            </a:xfrm>
            <a:custGeom>
              <a:avLst/>
              <a:gdLst/>
              <a:ahLst/>
              <a:cxnLst/>
              <a:rect l="l" t="t" r="r" b="b"/>
              <a:pathLst>
                <a:path w="22860" h="29210">
                  <a:moveTo>
                    <a:pt x="11251" y="28789"/>
                  </a:moveTo>
                  <a:lnTo>
                    <a:pt x="12619" y="24165"/>
                  </a:lnTo>
                  <a:lnTo>
                    <a:pt x="15179" y="16711"/>
                  </a:lnTo>
                  <a:lnTo>
                    <a:pt x="18588" y="8098"/>
                  </a:lnTo>
                  <a:lnTo>
                    <a:pt x="22503" y="0"/>
                  </a:lnTo>
                  <a:lnTo>
                    <a:pt x="0" y="0"/>
                  </a:lnTo>
                  <a:lnTo>
                    <a:pt x="3915" y="8098"/>
                  </a:lnTo>
                  <a:lnTo>
                    <a:pt x="7324" y="16711"/>
                  </a:lnTo>
                  <a:lnTo>
                    <a:pt x="9884" y="24165"/>
                  </a:lnTo>
                  <a:lnTo>
                    <a:pt x="11251" y="28789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2395276" y="2691456"/>
            <a:ext cx="455295" cy="109855"/>
          </a:xfrm>
          <a:prstGeom prst="rect">
            <a:avLst/>
          </a:prstGeom>
          <a:solidFill>
            <a:srgbClr val="FFB2B2"/>
          </a:solidFill>
          <a:ln w="317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55"/>
              </a:spcBef>
            </a:pPr>
            <a:r>
              <a:rPr dirty="0" sz="500" b="1">
                <a:latin typeface="Arial"/>
                <a:cs typeface="Arial"/>
              </a:rPr>
              <a:t>Output:</a:t>
            </a:r>
            <a:r>
              <a:rPr dirty="0" sz="500" spc="95" b="1">
                <a:latin typeface="Arial"/>
                <a:cs typeface="Arial"/>
              </a:rPr>
              <a:t> </a:t>
            </a:r>
            <a:r>
              <a:rPr dirty="0" sz="500" b="1">
                <a:latin typeface="Arial"/>
                <a:cs typeface="Arial"/>
              </a:rPr>
              <a:t>0</a:t>
            </a:r>
            <a:r>
              <a:rPr dirty="0" sz="500" spc="40" b="1">
                <a:latin typeface="Arial"/>
                <a:cs typeface="Arial"/>
              </a:rPr>
              <a:t> </a:t>
            </a:r>
            <a:r>
              <a:rPr dirty="0" sz="500" spc="135" b="1">
                <a:latin typeface="Arial"/>
                <a:cs typeface="Arial"/>
              </a:rPr>
              <a:t>/</a:t>
            </a:r>
            <a:r>
              <a:rPr dirty="0" sz="500" spc="40" b="1">
                <a:latin typeface="Arial"/>
                <a:cs typeface="Arial"/>
              </a:rPr>
              <a:t> </a:t>
            </a:r>
            <a:r>
              <a:rPr dirty="0" sz="500" spc="-50" b="1"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124007" y="2732394"/>
            <a:ext cx="262255" cy="27940"/>
            <a:chOff x="2124007" y="2732394"/>
            <a:chExt cx="262255" cy="27940"/>
          </a:xfrm>
        </p:grpSpPr>
        <p:sp>
          <p:nvSpPr>
            <p:cNvPr id="61" name="object 61" descr=""/>
            <p:cNvSpPr/>
            <p:nvPr/>
          </p:nvSpPr>
          <p:spPr>
            <a:xfrm>
              <a:off x="2124007" y="2746176"/>
              <a:ext cx="231140" cy="0"/>
            </a:xfrm>
            <a:custGeom>
              <a:avLst/>
              <a:gdLst/>
              <a:ahLst/>
              <a:cxnLst/>
              <a:rect l="l" t="t" r="r" b="b"/>
              <a:pathLst>
                <a:path w="231139" h="0">
                  <a:moveTo>
                    <a:pt x="0" y="0"/>
                  </a:moveTo>
                  <a:lnTo>
                    <a:pt x="230780" y="0"/>
                  </a:lnTo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354787" y="2734924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60">
                  <a:moveTo>
                    <a:pt x="0" y="0"/>
                  </a:moveTo>
                  <a:lnTo>
                    <a:pt x="0" y="22503"/>
                  </a:lnTo>
                  <a:lnTo>
                    <a:pt x="8098" y="18588"/>
                  </a:lnTo>
                  <a:lnTo>
                    <a:pt x="16711" y="15179"/>
                  </a:lnTo>
                  <a:lnTo>
                    <a:pt x="24165" y="12619"/>
                  </a:lnTo>
                  <a:lnTo>
                    <a:pt x="28789" y="11251"/>
                  </a:lnTo>
                  <a:lnTo>
                    <a:pt x="24165" y="9884"/>
                  </a:lnTo>
                  <a:lnTo>
                    <a:pt x="16711" y="7324"/>
                  </a:lnTo>
                  <a:lnTo>
                    <a:pt x="8098" y="3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2354787" y="2734924"/>
              <a:ext cx="29209" cy="22860"/>
            </a:xfrm>
            <a:custGeom>
              <a:avLst/>
              <a:gdLst/>
              <a:ahLst/>
              <a:cxnLst/>
              <a:rect l="l" t="t" r="r" b="b"/>
              <a:pathLst>
                <a:path w="29210" h="22860">
                  <a:moveTo>
                    <a:pt x="28789" y="11251"/>
                  </a:moveTo>
                  <a:lnTo>
                    <a:pt x="24165" y="9884"/>
                  </a:lnTo>
                  <a:lnTo>
                    <a:pt x="16711" y="7324"/>
                  </a:lnTo>
                  <a:lnTo>
                    <a:pt x="8098" y="3915"/>
                  </a:lnTo>
                  <a:lnTo>
                    <a:pt x="0" y="0"/>
                  </a:lnTo>
                  <a:lnTo>
                    <a:pt x="0" y="22503"/>
                  </a:lnTo>
                  <a:lnTo>
                    <a:pt x="8098" y="18588"/>
                  </a:lnTo>
                  <a:lnTo>
                    <a:pt x="16711" y="15179"/>
                  </a:lnTo>
                  <a:lnTo>
                    <a:pt x="24165" y="12619"/>
                  </a:lnTo>
                  <a:lnTo>
                    <a:pt x="28789" y="11251"/>
                  </a:lnTo>
                  <a:close/>
                </a:path>
              </a:pathLst>
            </a:custGeom>
            <a:ln w="50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370217" y="3051256"/>
            <a:ext cx="3867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Architecture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CNN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+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BiLSTM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model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Primary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classification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dirty="0" spc="100"/>
              <a:t> </a:t>
            </a:r>
            <a:r>
              <a:rPr dirty="0"/>
              <a:t>Architecture</a:t>
            </a:r>
            <a:r>
              <a:rPr dirty="0" spc="100"/>
              <a:t> </a:t>
            </a:r>
            <a:r>
              <a:rPr dirty="0" spc="-10"/>
              <a:t>Intuition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87857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804416"/>
            <a:ext cx="4058920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04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Two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separate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models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allow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LSTM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layers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specialize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</a:t>
            </a:r>
            <a:r>
              <a:rPr dirty="0" sz="1100" spc="-35">
                <a:latin typeface="Tahoma"/>
                <a:cs typeface="Tahoma"/>
              </a:rPr>
              <a:t> different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feature </a:t>
            </a:r>
            <a:r>
              <a:rPr dirty="0" sz="1100" spc="-10">
                <a:latin typeface="Tahoma"/>
                <a:cs typeface="Tahoma"/>
              </a:rPr>
              <a:t>patterns.</a:t>
            </a:r>
            <a:endParaRPr sz="1100">
              <a:latin typeface="Tahoma"/>
              <a:cs typeface="Tahoma"/>
            </a:endParaRPr>
          </a:p>
          <a:p>
            <a:pPr marL="12700" marR="32893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primary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 </a:t>
            </a:r>
            <a:r>
              <a:rPr dirty="0" sz="1100" spc="-45">
                <a:latin typeface="Tahoma"/>
                <a:cs typeface="Tahoma"/>
              </a:rPr>
              <a:t>focuses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separating </a:t>
            </a:r>
            <a:r>
              <a:rPr dirty="0" sz="1100" spc="-20">
                <a:latin typeface="Tahoma"/>
                <a:cs typeface="Tahoma"/>
              </a:rPr>
              <a:t>real</a:t>
            </a:r>
            <a:r>
              <a:rPr dirty="0" sz="1100" spc="-35">
                <a:latin typeface="Tahoma"/>
                <a:cs typeface="Tahoma"/>
              </a:rPr>
              <a:t> 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fake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samples, </a:t>
            </a:r>
            <a:r>
              <a:rPr dirty="0" sz="1100" spc="-30">
                <a:latin typeface="Tahoma"/>
                <a:cs typeface="Tahoma"/>
              </a:rPr>
              <a:t>capturing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generic</a:t>
            </a:r>
            <a:r>
              <a:rPr dirty="0" sz="1100" spc="-35">
                <a:latin typeface="Tahoma"/>
                <a:cs typeface="Tahoma"/>
              </a:rPr>
              <a:t> semantic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cues.</a:t>
            </a:r>
            <a:endParaRPr sz="1100">
              <a:latin typeface="Tahoma"/>
              <a:cs typeface="Tahoma"/>
            </a:endParaRPr>
          </a:p>
          <a:p>
            <a:pPr marL="12700" marR="132715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secondary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model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trained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only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fake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samples,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allowing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specialize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distinguishing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fine-</a:t>
            </a:r>
            <a:r>
              <a:rPr dirty="0" sz="1100" spc="-40">
                <a:latin typeface="Tahoma"/>
                <a:cs typeface="Tahoma"/>
              </a:rPr>
              <a:t>grained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patterns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among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fake</a:t>
            </a:r>
            <a:r>
              <a:rPr dirty="0" sz="1100" spc="-10">
                <a:latin typeface="Tahoma"/>
                <a:cs typeface="Tahoma"/>
              </a:rPr>
              <a:t> types.</a:t>
            </a:r>
            <a:endParaRPr sz="1100">
              <a:latin typeface="Tahoma"/>
              <a:cs typeface="Tahoma"/>
            </a:endParaRPr>
          </a:p>
          <a:p>
            <a:pPr marL="12700" marR="495934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Tahoma"/>
                <a:cs typeface="Tahoma"/>
              </a:rPr>
              <a:t>Training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models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separately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ensures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each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LSTM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captures </a:t>
            </a:r>
            <a:r>
              <a:rPr dirty="0" sz="1100" spc="-45">
                <a:latin typeface="Tahoma"/>
                <a:cs typeface="Tahoma"/>
              </a:rPr>
              <a:t>task-</a:t>
            </a:r>
            <a:r>
              <a:rPr dirty="0" sz="1100" spc="-25">
                <a:latin typeface="Tahoma"/>
                <a:cs typeface="Tahoma"/>
              </a:rPr>
              <a:t>specific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temporal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dependencies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without</a:t>
            </a:r>
            <a:r>
              <a:rPr dirty="0" sz="1100" spc="-10">
                <a:latin typeface="Tahoma"/>
                <a:cs typeface="Tahoma"/>
              </a:rPr>
              <a:t> interference.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295"/>
              </a:spcBef>
            </a:pP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setup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improves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feature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disentanglement,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reduces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overfitting,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30">
                <a:latin typeface="Tahoma"/>
                <a:cs typeface="Tahoma"/>
              </a:rPr>
              <a:t>yields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better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generalization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both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classification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stages.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69974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52079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34184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416289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l l Shasank Reddy Pinnu  23b1015  Sree Vamshi Madhav Nenavath  23b1039   </dc:creator>
  <dc:title>Fake News Classification</dc:title>
  <dcterms:created xsi:type="dcterms:W3CDTF">2025-05-03T11:17:44Z</dcterms:created>
  <dcterms:modified xsi:type="dcterms:W3CDTF">2025-05-03T11:17:44Z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2025-05-03T00:00:00Z</vt:filetime>
  </property>
  <property fmtid="{D5CDD505-2E9C-101B-9397-08002B2CF9AE}" pid="5" name="PTEX.Fullbanner">
    <vt:lpwstr>This is pdfTeX, Version 3.141592653-2.6-1.40.25 (TeX Live 2023/Debian) kpathsea version 6.3.5</vt:lpwstr>
  </property>
  <property fmtid="{D5CDD505-2E9C-101B-9397-08002B2CF9AE}" pid="6" name="Producer">
    <vt:lpwstr>pdfTeX-1.40.25</vt:lpwstr>
  </property>
</Properties>
</file>