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1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10/21/2014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Analysis of New York Times Articles using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Apache </a:t>
            </a:r>
            <a:r>
              <a:rPr dirty="0" smtClean="0"/>
              <a:t>Hadoop, Mahout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Vamshi Krishna N S</a:t>
            </a:r>
          </a:p>
          <a:p>
            <a:r>
              <a:rPr lang="en-US" dirty="0" smtClean="0"/>
              <a:t>(vamshins@unm.edu)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3: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b="1" dirty="0" smtClean="0"/>
              <a:t>k-means algorithm</a:t>
            </a:r>
            <a:r>
              <a:rPr lang="en-US" dirty="0" smtClean="0"/>
              <a:t> to perform the clustering.</a:t>
            </a:r>
          </a:p>
          <a:p>
            <a:pPr>
              <a:lnSpc>
                <a:spcPct val="9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Select </a:t>
            </a:r>
            <a:r>
              <a:rPr lang="en-GB" dirty="0" smtClean="0"/>
              <a:t>K initial </a:t>
            </a:r>
            <a:r>
              <a:rPr lang="en-GB" dirty="0" err="1" smtClean="0"/>
              <a:t>centroids</a:t>
            </a:r>
            <a:endParaRPr lang="en-GB" dirty="0" smtClean="0"/>
          </a:p>
          <a:p>
            <a:pPr>
              <a:lnSpc>
                <a:spcPct val="9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Repeat</a:t>
            </a:r>
          </a:p>
          <a:p>
            <a:pPr marL="742950" lvl="1">
              <a:lnSpc>
                <a:spcPct val="9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For each point, find its closes </a:t>
            </a:r>
            <a:r>
              <a:rPr lang="en-GB" dirty="0" err="1" smtClean="0"/>
              <a:t>centroid</a:t>
            </a:r>
            <a:r>
              <a:rPr lang="en-GB" dirty="0" smtClean="0"/>
              <a:t> and assign that point to the </a:t>
            </a:r>
            <a:r>
              <a:rPr lang="en-GB" dirty="0" err="1" smtClean="0"/>
              <a:t>centroid</a:t>
            </a:r>
            <a:r>
              <a:rPr lang="en-GB" dirty="0" smtClean="0"/>
              <a:t>. This results in the formation of K clusters</a:t>
            </a:r>
          </a:p>
          <a:p>
            <a:pPr marL="742950" lvl="1">
              <a:lnSpc>
                <a:spcPct val="9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Recompute</a:t>
            </a:r>
            <a:r>
              <a:rPr lang="en-GB" dirty="0" smtClean="0"/>
              <a:t> </a:t>
            </a:r>
            <a:r>
              <a:rPr lang="en-GB" dirty="0" err="1" smtClean="0"/>
              <a:t>centroid</a:t>
            </a:r>
            <a:r>
              <a:rPr lang="en-GB" dirty="0" smtClean="0"/>
              <a:t> for each </a:t>
            </a:r>
            <a:r>
              <a:rPr lang="en-GB" dirty="0" smtClean="0"/>
              <a:t>cluster until </a:t>
            </a:r>
            <a:r>
              <a:rPr lang="en-GB" dirty="0" smtClean="0"/>
              <a:t>the </a:t>
            </a:r>
            <a:r>
              <a:rPr lang="en-GB" dirty="0" err="1" smtClean="0"/>
              <a:t>centroids</a:t>
            </a:r>
            <a:r>
              <a:rPr lang="en-GB" dirty="0" smtClean="0"/>
              <a:t> do not change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82296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3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Pros</a:t>
            </a:r>
          </a:p>
          <a:p>
            <a:pPr>
              <a:lnSpc>
                <a:spcPct val="9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Simple</a:t>
            </a:r>
          </a:p>
          <a:p>
            <a:pPr>
              <a:lnSpc>
                <a:spcPct val="9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Fast for low dimensional data</a:t>
            </a:r>
          </a:p>
          <a:p>
            <a:pPr>
              <a:lnSpc>
                <a:spcPct val="9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It can find pure sub clusters if large number of clusters is specified</a:t>
            </a:r>
          </a:p>
          <a:p>
            <a:pPr>
              <a:lnSpc>
                <a:spcPct val="93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>
              <a:lnSpc>
                <a:spcPct val="93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Cons</a:t>
            </a:r>
          </a:p>
          <a:p>
            <a:pPr>
              <a:lnSpc>
                <a:spcPct val="9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K-Means cannot handle non-globular data of different sizes and densities</a:t>
            </a:r>
          </a:p>
          <a:p>
            <a:pPr>
              <a:lnSpc>
                <a:spcPct val="9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K-Means will not identify outliers</a:t>
            </a:r>
          </a:p>
          <a:p>
            <a:pPr>
              <a:lnSpc>
                <a:spcPct val="9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K-Means is restricted to data which has the notion of a </a:t>
            </a:r>
            <a:r>
              <a:rPr lang="en-GB" dirty="0" err="1" smtClean="0"/>
              <a:t>center</a:t>
            </a:r>
            <a:r>
              <a:rPr lang="en-GB" dirty="0" smtClean="0"/>
              <a:t> (</a:t>
            </a:r>
            <a:r>
              <a:rPr lang="en-GB" dirty="0" err="1" smtClean="0"/>
              <a:t>centroid</a:t>
            </a:r>
            <a:r>
              <a:rPr lang="en-GB" dirty="0" smtClean="0"/>
              <a:t>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Used Apache Mahout to perform k-means clustering for the vector space produced by </a:t>
            </a:r>
            <a:r>
              <a:rPr lang="en-US" dirty="0" err="1" smtClean="0"/>
              <a:t>tfidf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Ran k-means with 20 clusters.</a:t>
            </a:r>
          </a:p>
        </p:txBody>
      </p:sp>
      <p:sp>
        <p:nvSpPr>
          <p:cNvPr id="1026" name="AutoShape 2" descr="data:image/jpeg;base64,/9j/4AAQSkZJRgABAQAAAQABAAD/2wCEAAkGBhQSERUUExMVFBUUGBUZFBgYGRcYFRgWGRUYGBgYGBgYHCYfGRwjGhQUHy8iIycpLCwsFx4xNTAqNSYrLCkBCQoKDgwOGg8PGi4lHyQqMioyLisqLSopLio1LTAsLjIsLDIsLjQwMTUqNCwsNCwvLCwvLCwsLS8sLCwsLCwsLP/AABEIAIsBSQMBIgACEQEDEQH/xAAcAAEAAgMBAQEAAAAAAAAAAAAABgcEBQgDAQL/xABKEAACAQMBBAcEAwwIBQUAAAABAgMABBEFBhIhMQcTIkFRYXGBkaGxMnLRFBYjJDM0QlJUYpLBF1NzgpOistIIFcLh8Bg1Q0R0/8QAGwEBAAIDAQEAAAAAAAAAAAAAAAMEAgUGAQf/xAA0EQABBAECAwUGBQUBAAAAAAABAAIDEQQFIRIxcRNBUWGBM5GhscHRBhQiMjQjQlLh8HL/2gAMAwEAAhEDEQA/ALxpSlESlKURKUpRFCtsNr5Vm+5LTdWUKGmlYbwiDfRVV5M5HHjwAxzzUbWa/Q76ahKzD9GRY2jPkVCjA9CK89QkMWo3quOLyI48TG0ahSPLssPZXqdRHgfhW/xcNjog7hu1zuXmyNmLQ6qU42O2p+7I230Ec8LbsyA5GcZDKee6w5Z8CO6pBVcdHAZ767lA7AjiRvDfyzY9Qp+NWPWmnYI5HNHcVu8eQyRNee8JSlKhU6UpSiJSlKIlKUoiUpSiJSlKIlKUoiUpSiJSlKIlKUoiUpSiJSlKIlKUoiUpSiJSlKIlKUoiUrWbRbRQ2UDTzthF4ADizMeSqO8mqzj/AOIVOswbJxHnmJVL48d3dx7M+2iK36Vg6LrMV3Ck8Db8bjIPf5gjuIPAisi8vEiRpJHVEUZZmICgeJJoi9qrLXNq7i7neO1lMFvEShkUDfldThirEHdQHhwGSQeOK1m13Tmp3obCPfLdgTPlVy3ZyiczzyCcehr10y3WCGOPIGFA9T3mtjgwCRxc4WAtbqGQYmhrTRPyWs1mC6bdaRjcGMEJKu4tyqniVOQEmTPHdbB8GFYC3JPBppfqx2brMfLekcxJ65YVMK+Yradjw7McWjwHL/S1H5gu3kaHHxI3/wBrSWl1e28Ya3ZbdIiXWAYfrCfpGeRhmR28RgDu5Vbeh6qtzbxTqMCVFYDwyOI9hyKrQXiyB1BGQCCMg93f4VEtkelq508/c8yiaCNmULwWRBvH6Lcm4Hk3vrXZ8DYw0tC2en5LpS4OPh/3yXQ1K12gbQQ3sKzQOHRv4lPerDuI8K2NatbZKUpREpSlESlKURKUpREpSlESlKURKUpREpSlESlKURKUpREpSlESlKURKUpREpSlESlKURVJ/wAQgbqbXGdzrJM+G9udnPs3qid9pVoNBjnWNeuJUdZ+mZOsIYE94wDwq1+ljQjdaZMFGXixKnjlOJA9V3qozTJXudPltkyzwyC4RRzaPG7IAO8rkNj1rXZ7HO7NwdQa8E9OW6zYefRWb0K34t9LuJpm3YUldgTyACLvY9T3eNQXaXae71y6EUSkRAnqos4UKP8A5JTyz5nlyHnoptrJWsI7EACJJGclc7zknIDehJPu8Kt/YLZYWVsMj8NKA0p7x3hPRQffmotW1EYMPEN3HYD6nyCyij7Q0opqWwENlbRMT1kzTwhnPBVGSSEXuHDmeJ8qxtd1vDruyPheEoiTfdeHZPFSuBzKEgkd4qwNrtGa6tJI4ziQbrxE8usQ5UHyPL21XmmaMh31lUMYnMe6eIUqBvHHLeZizFuZyO4CpfwrqEubjvx+L+oXFxJNU2gBVefdy5rWatCyKRs7xbQKrxO/O1uND17fXdbBK44rndZTyZd7jg4IweKkEd1baW9XdODxNRvSNPQXMkQyY+rD43idxi2MAk8AR3eVSSy2V60kKWwOeW4Ctvka8cF5iyWWW94NA+lbLyHQvzUIyIZOFp7nDl62obcQvDcSyxlcMoLBiQrEcDxAOCAAeXLIrVT2jSkySIOqkxvsI2BXwkXtF8geK8RzFWXeaAsQaNlA3lIJHHIIxzqM6dpF7JAyRrCVTKCRnIzgcDuBc5xjvqhDq+PlNk/NScDDu0CufWiee/dzKuZOly4bY344DzyJ5bd21/fktHsrr8uj3+Gbehcr1uPoSRNxWVfMA5HtFdJRShlDKchgCCORBGQa5i1RzPYJvriaxcQydxMTZ3c+jAj21aXR70j2sWlxfddwiPEWjCkkuyr9EhRkngQPZXuNI6Rn6uYNH7+oo+qlcKKs6lVjfdPlmpxFDPL54VB/mOfhXrovTrZzSBJY5LfeIAZt1kyf1ipyvrjFWFirJpXxWBAIOQeII5EV9oiUpSiJSlKIlKUoiUpSiJSlKIlKUoiUpSiJSlKIlKUoiUpSiJSlKIlKUoiUpSiL4RngaoTbjozurG4a6sQ7RbxderyZYSeJBUcSvPBGeHA1flRnpA20XTbXrcB5HO7ChOAWxnJ/dA4mvCARRRU3srtAl3eRR3VnBJKzfllXq5Ay9redR2WPDyq4qonZ2wv7m6N3AoDl3YyMAIw7Z3sA8+Z4DOKmr7G6lMPw+pMAeYjBA+G7XDaziY7pwBK1oA5W4kHyAutq22V6Bzg3lanN1fRxDMkiRjxdlX5mqj0VY73WLjfdykhkKmORkDBcBeKniN0VIIehyEnMs80h7z2R8cE/GpBomwNrayCSNDvrnDMzE8Rg8+FVMbJxMBkhhlcXubQIHDXxtZvjdLQeBXvWHqOzK2g621XdUflVyWJ/fJYknzzWy2f2gVc8MhsZA5gj51vSKgurWH3POVH0H7SeXiPZVfGyjO0xymzz35n18VtsXgeOwfyPJbnaHVt/tAYwMKO/zNe+yMeLVf3mY/HH8qi07HBye6pToV5HHb26vIiNJkIGIBZsk4UHma9zfYhrB3/QlS50bYWsYPNQDazZ+dby4SCB5Vu41yRwVWDA5JPDgV+Neek9D0zYM8qxj9VBvN7zgfOrcNfa9GvZLIhHHQ2AvmTQrv25eS03YNJsqHWXRXZIO0jSHxdifgMCo70i7CwQW/XwJ1ZUgMATulSccjyIq06h3SrcBbBx3syKP4s/ypp+oZcmZGHSE24Cr2rovZI2Bh2W66E9ZabTgjkkwOYwT+pgMo9mSPYKsCqy6BLYiwlY8nmbH91VBqza+lrVpSlKIlKUoiUpSiJSlKIlKUoiUpSiJSlKIlKUoiUpSiJSlKIlKUoiUpSiJSlKIlUr/wAQobrLT9Xdm/iyn8quqq26d9K6zT1lA4wSKT9V+wfmKIvTYpFFjb7gAHVr78cfjmt5UI6JtUEll1ee1CxU+h7S/M+6pvXyTUI3RZUjXf5FbiM20FKUr8y8jiqKzXxpOBIwSAffjlVPbObUXN680U533UtLDwGVCth4xju3eOP3azujDW2S8ngkY/hGdhn+sViG595HyrYaJsNPb6y0wUfc/wCEdXyP0wexjnkE+mK6mPHiwHTRykE8Ic0na/IdeXmqwkcS17fFeLXW8N0cWPDHfmo10jROl3aoSQ0UMO6B3MXYn25A91XcIFB3gqhvHAz760WubGQ3VzDcOWDQ9wxuuAd5Q2eWG48Kgw9VijmDnt2o+e9bfb1VvNlfkgX3KMbcaq6alYhXYHK7ygkA7zAHI7++rGFVHIxu9e8Vice6MZP+Y1bgqDVIxFHBH38Fn1NqtEbLj5r7VTdL+tb8kdupzudtx5ngo+Z9tWJtJryWkDSueQ4DvZjyUeZqtejfQJNT1I3EozHEwklPcWz2Ix7h7BWw/DeCZJfzDhs3l1/0FHkvpvD4q59gNE+5NPt4iMME3n+u/aPuzj2VIaUrvlr0pSlESlKURKUpREpSqL236Z7k3DxWbCKKNiu/uhncg4J7WQq55cM0RXpSuZ/6XNT/AGo/wRf7akmxHTPci4SK8ZZYpGC7+6FdCTgHs4DLnnwzRFelKUoiUpSiJSlKIlKUoiUpSiJSlRLbHpMtdOYRyb0kpGerjALAdxYkgLn30RS2lVX/AOoK1/Zbj3x/7q2+zXTLZ3cywlZIHc4TrN3dY9w3lJwfWiKe0pSiJUY6Tf8A2m8/sj8xUnqKdKbY0i7/ALMf61oioXYbaQ2VwHbPVP2JPAd4b1HP0Jq+Le4V1DKQQQCCOIIPeKqzox0KK7tbqKZd5TJHg8mVtw4ZT3HjWQdN1LSieoH3VbcwMEso81HaX2ZHpXD6vFDmZLmNcGyNob7Bwq9j492/NXoXFjbPL5Kz6VW8HTGo4S20invwQfng17npkt/6qb3L/urSnRc4H2Z+H3U/bM8Vouk3Q/uW4S6hfcaRuIHAiQDO+vr3/wDetvsX0mtNIlvOnbfgrryJx+kvd6jhWstLz/neq28ZRhAgLMpxkqvFs48eyvpXrtZoEGlavbNFkRSdsqTkJlipCnnu8QeNdb+Q7XBEeSLkDTXiPAWqnaVJbeVq1a+GviNkCv1XztbFUdcabeJqNylpv9aCzkIRvGMkNkA/S5jgK3ez/SrJGTHeqcrkbwXDgj9F08fPhW52ruBZ6pZXY4Bm6uXzQ8Dn2MakvSZ0fR30LTRKBcxqSpGPwqgZ3G8eHI91fSIo8fUMWN0zBuKvvBG3Na1znRvIBVOa3r8mpXKh3SGPOE32xHGO93PecfYKufZPaHSbC2SCK9gOOLsWGXc82P8A5wGK5+sNOeZ9xB2sE4Jxy586zrnZS4jRnZVCqCT2geA8q6GDE7OMNiZ+keA2VKTIYH09ws+a6Hv+k/TYfpXcZJGcJmTh/cBrGtul/THOPukL9dJFHvK4qgNL2XmnXeUBVPJm4Z9AOJrLuNh51GVKP5AkH2ZFWG4szm8QaaULsyBruEvFrphtctxD1xniEXPrN9dz+LOKjVx0waWhx90731UkYe8LXOKQOxEQDE7xwnH6XI9nkD51vINhZ2GWKJ5Ekn4CsY4JJP2NJWcuRFF+9wC6D0fpCsLpgkN1GXPJTlGPoHAz7KkVcmaps3NAN51BX9ZTkD17xWxn6R75rVbUztuDgWGRKy9yM+c7o9/iawexzDwuFFSRyMkHEw2F0Fq+31hbMVmuo1Yc1BLMPUICRWnPTPpmfy7evVSY/wBNUJp2zM8w3lTdU/pMcA+nea2X3gzf1kf+b7KmZizPFtaVA/MgYac8Wr807pD0+57MV3GWIOFYlGPoHAzXNSKDdYPEGY58CN+sq/2TuIxkoHUd6Hex7OdYGm/lo/rr8xWHZuY8B4pZ9qyRhLDe3crN/wCTwf1Mf8K/ZVbykJck8lWXPDuAfw9BVp1Wy6JLcTy9WvAO2WPBRxPf4+lbnU4rDAxu+/ILQ6TNRe6R21DmVekfTTpnAdc48zFJj5VJtE2stbwfi88cpHMA4YeqnB+Fc6nYGXH5SPPh2vnitRcWU9pIrdqNwco6nvH6rD5Vp5MaWMW9pAW8iyoZTTHAldb1Hta6QLC1YrNcxhhzVcu3tCA49tUdrXS3fXFskBcR4GJZE7Ly+GT+jw5451HtN2amnG8q7qn9JuAPp3mo2RueaaLKmkkZGOJ5oK9G6cNNzjflPmImxW10rpQ064YKl0iseSyBoz73AHxqjBsBJj8qmfRqwNQ2PniBOBIo57vE/wAJ41O7DnaLLSqzM7HeaDx8l1DqGrQwR9ZNKkafrMwA8sHvrRf0n6Z+2w+8/ZXM8+oSOiI8jskeerVmJVM890HlWzg2QuHVWUJhgCO0ORqFkT5NmC1YklZGLeQOq6Q0zbqxuHEcN1E7nkobBPoDjPsrP1bW4LVN+4lSJeQLkDJ8B4+yuUdQ06S3kCvgOAGBU5x4EEcjwrI2g2jnvXV53LlEVF8AFGM48SeJ86wc0tNHmsmuDhxNOy6L/pP0z9th95+yuedr9QE9/cSq++rysVbuK5wuPLGK9V2LuSAcJx/eFeK7K3BZgEB3DhsMuM4B7/IipjjTD+0+5QDLgP8AePet2uwCkZ65v4V+2otqVt1MzorE9W3A8jkcQeFWqg4D0HyqC67s5O00sgTKElgd5eWPDNbXOwmsYDE3f1K0+n5z3yETP2ra6C6U0K/Wa3jdXWTKLllIYb26M8R35rPrnDod1uSDUo4lY9XPlHX9EndJVseIxz866PrRroUqL9J8BfSbsKMnq8+xSCfgDUor8TRBlKsAVYEMDyIIwQfZRFRfQveIBcRFgHLI6jvKhSDjxwce+rPwarbaboMuI5S9i6vHnKozFJE8g3Jh4HINaf8Ao61vlibH/wCgY/11yuofh85U7pmyVfcR5V4q1HkcDeGln9M97GTBGCDIpdmAxkKVAG95k/KtP0a7IRXrTGcMUjCBd1ivaYk8x5D4157Q9GVzZWjXVy6Kd9FVFJdiWPEs3IcM+NTHobgxZyP+vMfcqKP5mpM1jtM0zs43GxtfI7mz9V4z+rLZC8ug7TlF3euBwj/Br3kAyN3+iitH0rXZvb+cxcY7KIK7dwO92vbvMB7K9Z7+50q7u7e2jLPelTbsOOAzEkqO9hvEeXOpA2yYtNIuYz2pZI2eZueXxnGe8D7TVifUo4WxyA2X8IHQ1ZP/AHNYtjJJHgtvsFqhnsYmJywG63qvD7KkNQHoelJs3HcJWx7VU1hbV9KE1vcvBHEmIyAS5bJOM8AO7jXITabLPnSwwDkSfDZXRIGsDnLH6U5euu7W2HHJGf77BR8M19h27utGuXtX/GbdCDGrk74jPFdx/hg5HDurVbKXj6hrEUsgAK9sgZwBGvDGfOtn00WID28o/SDofYQw+ZrpsV5xZ4cB3+BJ/wDVk/Q+9VXjjDpB4rQ6Ldxy6nJJEpRJOsZVOMrvcSOHDmTUwuIFdSrcVYYPpUB2J/Oh9R/lU41RsQyEfqP8jX0rTaGMb8T8lxmqAnKFeA+a1E22tuh3QHYDhlVG7w8OPEVurO8WVA6HKty/7+dVKKn2wrfix8pG+QrDBzpJpeB1VSkz9Pjgi42Xd962d0sMBe4YBSQAx7z4ADxP8qwLTbWB3C4dcnALAYz54PCsPb9z1cQ7ix+C/wDeoWvOscvNfBLwRgV81nh4DMiHtJCbOw8q2VuvGGBBGQeBB5EVAtK0INetGwykRJI8QD2R8RU8hPZHoPlVe61eSR3kvVMyliB2eZ4DhU+ocADJHC6Krabxu7SNhqwp/dXSxIXY4VRx+wCo2dv48/knx45XPurDj0K9nTEspVT3Ocn+ECveHo/H6cx/ur/MmsZJsqUgwtoedLOODDiBE77Plf0UnsL5Zo1kTOG5Z4EeRqIbR2Cx3sTKMCRlJA5bwbB99S+wsVhjEaA7q+PE+pqN7XfnNt6/9QqXNaTAC/mCPeocFwGQQzkQfdWyllaTU9oIbTsbpLc91ccMnOST3mt3VV6xMWnlJ577fA4/lXuoZLoGAt5leadityHkP5BTvRtqI7htwBkfGQDjiPIis3VrFZoXRhnIJHkQOBFV/su2LuL1PyNWU/I+h+VeYczsmE9p0XudA3FmHZ9VX2ymiCeUlxlI+Y8W7h6VPri4WNCzEKqjj4AVqNj4AtvnvZ3J9hwPlWBt9ckJGg5MST7Bw+dRwAYuL2gG53+ylyCczM7MnYGvdzXo+30WcCOQjx4D4VvNN1NJ034zkd/cQfAiqqqS7BzkTuvcyZ9oI+2q2JqEr5Q1+4KtZmmxRwl8exHxXttrogX8OgwCcSAcs9ze2pTo/wCQi+onyrz1+DftpQf1CfaOP8q9NH/N4vqJ8hWxjhEeS4t7xfxWslnMmM0O/tNelKGbc/nI+ovzNR6pDtz+cj6i/M1Hq53M9u/qunwf47OityD6C+g+VRy52nS3nmRkZiXByCMcUUd/pUjg+gvoPlVdbVfnknqv+kVvc+Z0UbXM539FzmnQsmlcx/KvqFZCnIzUa1fa9EaSExuSN5c5GM4xn41JI/oj0HyqstpD+NTfXNNQnfFGCw8/svdNx2TSkPHIX8VuuiuEtq1rgZwzMfIBGyfiK6cqHdH+wFtYxrLGGeWVF3pHIJAIB3VA4KM1Ma5hdalKUoiUpSiKuendT/yweAniz/m/nWo6I5VOn4B4rLJvDwJwR8KszaHQo7y2kt5R2ZBjI5qeYYeYODVA3+yOqaRKzRCQp/WRAvGy92+mDg+RHtrV6rguzcfsmmjd78lLE/gdauQxgkHAyM4OBkZ54PdWt2pmC2VwzcAInz7VIHxIqq/6TNSPABc+UHa/89lF0TWdTIDpOUPfIOqhHnggZ9xrl8b8N5Ika6RzQAe6yfkrTsltbBSXoakH3NKveJOPtUfYazdutp4LN1zCJJWBI4KMKOHFiM86g+ymqvpd+8NwCoz1cv7pB7LjxHHn4GrbutGt7kpI8aSFeKMQDgHw8RWOpxNxdQMs7SWO322vbl7/AILKIl0dN5hVDZa3cxXLakttiPkw4qhDDdxnmTy4gVi7Xbay6gUDRrGsed1VJbieZJI8KlHSNotzNdRRRK5hKgDH0A2eJfHAYGOdTdZba0hUymNAqgZIUZwMepNXnZ8EYiyBEHPIoAE21vIA87PPuUfZONtvZaq12Os4rRWaJRiMMzn6f0clt7mDUekZjZsWzkxvz54wd3PnjFToXEF/at1b70bgrkZB4evIioRfFhDOjkF4g6MRybs5DY7sgj25rdfg3Jc6TIjmc7jq+E3y7/VabXYzwxOaBQPPv8vRVeKnuwn5u39ofkKgQqe7Cfm7f2h+QrqNM9uOhVbVv456hY/SB9CL6zfKoWKmnSB9CL6zfKoWKx1H+Q70+Sz0v+M31+atyH6K+g+QrRaXp4a8uJSMlWCr5EqMmt7D9FfQfIVpdJvgLu5iJwWYMvnhQCK383DxR8Xj8aK5uHi4ZOHw+Fi1ma/rH3NFv7u8ScKOQz51Crna+5f9MIPBQB8Tk1ONa0hbmPcYleOVI7j6d9aG12BAbMku8PBRjPqSeFU82PKfJUZ/T1r3q9gy4kcdyj9XmL9y22yrMbVCxJLFjk8SeNara785tvX/AKhUkspYyuIyCqHd4cgR3VHNrkP3RbHu3se3eFS5LeHFAu6r5hQ4ruLLLqq+Lb0KldVRqX5aT67fM1a9VRqX5aT67fM1W1f9rPVWtF/e/oFl7MfnUX1v5GrLbkarTZj86i+t/I1ZbcjWek+yd1+iw1n2zen1K0ex9wGtyO9HcH2nIrC29tSY43HJWIPt5fEVptmtbFvMwb6DkhvI54Gp9LEsiEMAysPUEVlARlYpivcbfZY5AdiZYlrYm/uqkqTbBwEzO/cqY9pI+ytq+wcJOQ8gHh2T8SM1vNP05IU3I1wPeSfEnvNV8TTpGSh7+QVnM1OKSEsjuz8F4a/PuW0p/cI9p4D51+9GP4vF9RPlUV2z10OepQ5VTlyORYcgPStzsdqIktwme1H2SO/Hcf8Azwq6zJa/KLQe6vVUZMV7MQPI5m/Stv8AvNR/bpfxkeaL8zUfjjLEKOZIA9Sas7VtEjuABIDleTA4I+0Vh2ezlva5lJJ3ATvORhfMAADNUsjTpHzF9jhO9q9janHHAGUeICqW5jXCgeAA+FVztV+eSeq/6RVjRShlDDkwBHoRVc7Vn8bl9V/0ip9VrsW14/RV9Hvt3X4fUKx4/oj0HyqstpB+NTfXNWVbShkVgcgqCPdWh1nZKN2km33BILEDGMgefpUmfA+aJvB3b/BRadOyCU9p3ivirV6POkO3vkEKho5o0XKNjtKoALKRwI+IzU1rmLoslK6ta4OMswPoUbIrp2uYXWpSlKIlKUoiUpSiL5ivtKURQLpK6Ml1BeuhIS5UYBP0ZFHJW8D4NVR2+vajpTdVKjKo5JKp3f7jju9CRXTNeVxbK4w6q48GAI9xqKaCOZvBI0Eeaya4tNhc5XnSpdTYWNI0Y96gu3sB+w19t+jjVL1HnkjfgpK9cSrvwzuoh4jPngV0LbaPBGcxwxIfFUVT7wKzKigw4Mf2TAPn7166RzuZXL+g7bz2CPB1a/SJw+8rK3Igj2VrJ9qrh+szIPwpYuN1eORg+fLArqS90C3mbelt4pG8XRWPvIrG+8+y/Y7f/CT7KkigjhkdLGKc7mRzKwf/AFGhr9wPFcu2mizSxSTRxO8UWOsdQSq58T8/Dvr7Ya/NCu7G4VSc4wp4+0eVdZ29mkabiIqIOSqAF9w4VrZNj7JiSbS3JPM9Un2VYa9zDbTSwexrxThY81y5qGtyzgCVwwU8OCjifSvuo6NNbrG00TxiVd6MsCAw8s9/lz5V1JBslZowZLSBWHIiNMj04VnXlhHMu7LGki+DqGHuNHOc4242V61jWDhaKHkuVxtdcgY60cP3U+ytdNfu8hkLdvOSw4HPceHKup/vKsf2O3/wk+ysiDZu1RWVLaFVbgwEaAMPPhxrJ0r37OcT6rBkMbDbWgdAuarfba4UYO4/mwwfepGaxtQ2rnlBUsEU8woxn1POr/vei3TGbP3GgJ/VLqPcrAVmaR0e6fAQ8dpEGHIkFyPTfJxUhypiOEuNdVGMSBruIMF9FzXYa/LCpWOQKCc4wp4+2vS52mnkADyAgEMOyvAjiDyrqCXZSzYlmtLck8yYkyfhX4+8+y/Y7f8Awk+ysBNIBwhxrqszBEXcRaL8aFrmf78bn+tH8KfZX52f0KbULkRRgsznLtjsqDxLNjgBXTX3n2X7Hb/4SfZWdY6XFACIYo4geYRVXPrgV4+V7/3EnqV6yGOP9jQOgpco3ltNZXDI4McsTEcR7AwB5gisj78Ln+tH8KfZXUd/osE+Ouhilxy30ViPTIrE+8+y/Y7f/CT7KMlewU1xHQo+GOQ29oPUWuXdN0ee5L9RE8pQFn3FLYHnj5V6WGvT2+VVyAOaMMgH0PEV1dZadFCu7FGka+CKFHuArXaxsfZ3XGe2ikP6xUBv4hg/GsWvcw200Vk+NrxwuFjzXOw28mx9CPPo321gahtVcSjdLhVPMKN3PlnnV8Hop0zP5ov8cv8Avrb6RsDYW5DxWkSsOTEbxHoXJxU7sqZwouKgZhwMNhgVH7H9FF1fKXI+54t0lHkU5dsdkKvPdzzb3ZrQappN1p8+7KrwyDk36LDxVuTA11iKx77T45l3JY0kU/ouoYe41XBINhWSARRXLybbXIHND5lePwNa7Utdln4SPkfqjCr7hz9tdHy9F2mE5NlF7N4D3A4rY2OxdlCpWO0gUNwPYU5HmSCTUrsiV44XOJHVQMxoWHia0A9FzPHtZcqABKMAADspyHsrELS3MvANLK/HCLljgdyqPAV1H95Vj+x2/wDhJ9lZmn6FbwHMMEURPMoiqfeBWLpXvFOcT6rNkMbDbWgHyC5WstdngyiOVAPFWAIB9G5VlS7YXLAgsuCCD2F5GumNS2WtLg5mtoZD4silvfjNYK9HGmj/AOlB/AD86ybPK0cIca6rF2NC48RYL6BUl0PaNJNqUUiqdyDeeRsdkdkgLnxJPLyNdIVjWGmxQJuQxpGo/RRQo9wrJqFTr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 descr="maho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4941168"/>
            <a:ext cx="313372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2012" y="1628800"/>
            <a:ext cx="7419975" cy="43624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</a:t>
            </a:r>
            <a:r>
              <a:rPr lang="en-IN" dirty="0" smtClean="0"/>
              <a:t>of </a:t>
            </a:r>
            <a:r>
              <a:rPr lang="en-IN" dirty="0" smtClean="0"/>
              <a:t>clusters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7603901" cy="429269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365451"/>
            <a:ext cx="7200800" cy="407977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700808"/>
            <a:ext cx="6915150" cy="36576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28800"/>
            <a:ext cx="6552728" cy="402687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7128792" cy="437174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6850" y="1881187"/>
            <a:ext cx="6210300" cy="38576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goal is to cluster the abstracts of some articles (approximately 40000) from the New York Times newspaper.</a:t>
            </a:r>
          </a:p>
          <a:p>
            <a:endParaRPr lang="en-US" dirty="0" smtClean="0"/>
          </a:p>
          <a:p>
            <a:r>
              <a:rPr lang="en-US" dirty="0" smtClean="0"/>
              <a:t>Clustering is done based on the </a:t>
            </a:r>
            <a:r>
              <a:rPr lang="en-US" b="1" i="1" dirty="0" err="1" smtClean="0"/>
              <a:t>tfidf</a:t>
            </a:r>
            <a:r>
              <a:rPr lang="en-US" b="1" i="1" dirty="0" smtClean="0"/>
              <a:t> </a:t>
            </a:r>
            <a:r>
              <a:rPr lang="en-US" i="1" dirty="0" smtClean="0"/>
              <a:t>scores.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556792"/>
            <a:ext cx="6552728" cy="411211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6629100" cy="403244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556792"/>
            <a:ext cx="6840760" cy="4237266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5" y="1484784"/>
            <a:ext cx="7149627" cy="432048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6984776" cy="411417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268759"/>
            <a:ext cx="6912768" cy="420920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412776"/>
            <a:ext cx="6912768" cy="457377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7056784" cy="4190976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6624736" cy="4472484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1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556792"/>
            <a:ext cx="6840760" cy="415448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is </a:t>
            </a:r>
            <a:r>
              <a:rPr lang="en-US" dirty="0" err="1" smtClean="0"/>
              <a:t>tfidf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129136"/>
          </a:xfrm>
        </p:spPr>
        <p:txBody>
          <a:bodyPr/>
          <a:lstStyle/>
          <a:p>
            <a:r>
              <a:rPr lang="en-US" b="1" i="1" dirty="0" smtClean="0"/>
              <a:t>term frequency–inverse document frequency (</a:t>
            </a:r>
            <a:r>
              <a:rPr lang="en-US" b="1" i="1" dirty="0" err="1" smtClean="0"/>
              <a:t>tfidf</a:t>
            </a:r>
            <a:r>
              <a:rPr lang="en-US" b="1" i="1" dirty="0" smtClean="0"/>
              <a:t>), </a:t>
            </a:r>
            <a:r>
              <a:rPr lang="en-IN" i="1" dirty="0" smtClean="0"/>
              <a:t>is a numerical statistic that is intended to reflect how important a </a:t>
            </a:r>
            <a:r>
              <a:rPr lang="en-IN" b="1" i="1" dirty="0" smtClean="0"/>
              <a:t>word</a:t>
            </a:r>
            <a:r>
              <a:rPr lang="en-IN" i="1" dirty="0" smtClean="0"/>
              <a:t> is to a </a:t>
            </a:r>
            <a:r>
              <a:rPr lang="en-IN" b="1" i="1" dirty="0" smtClean="0"/>
              <a:t>document</a:t>
            </a:r>
            <a:r>
              <a:rPr lang="en-IN" i="1" dirty="0" smtClean="0"/>
              <a:t> in a collection or </a:t>
            </a:r>
            <a:r>
              <a:rPr lang="en-IN" b="1" i="1" dirty="0" smtClean="0"/>
              <a:t>corpus.</a:t>
            </a:r>
          </a:p>
          <a:p>
            <a:endParaRPr lang="en-IN" b="1" i="1" dirty="0" smtClean="0"/>
          </a:p>
          <a:p>
            <a:r>
              <a:rPr lang="en-US" i="1" dirty="0" smtClean="0"/>
              <a:t>Calculated by multiplying</a:t>
            </a:r>
            <a:r>
              <a:rPr lang="en-US" b="1" i="1" dirty="0" smtClean="0"/>
              <a:t> (Term Frequency) &amp; (Inverse Document Frequency)</a:t>
            </a:r>
          </a:p>
          <a:p>
            <a:endParaRPr lang="en-US" b="1" i="1" dirty="0" smtClean="0"/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869160"/>
            <a:ext cx="2160240" cy="47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28800"/>
            <a:ext cx="6840760" cy="4180464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1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12776"/>
            <a:ext cx="6696744" cy="4692437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1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6850" y="1919287"/>
            <a:ext cx="6210300" cy="3781425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verage tfid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3025" y="1890712"/>
            <a:ext cx="6457950" cy="3838575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verage tfid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3025" y="1890712"/>
            <a:ext cx="6457950" cy="38385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Average </a:t>
            </a:r>
            <a:r>
              <a:rPr lang="en-US" dirty="0" err="1" smtClean="0"/>
              <a:t>tfidf</a:t>
            </a:r>
            <a:r>
              <a:rPr lang="en-US" dirty="0" smtClean="0"/>
              <a:t> across all the clusters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&amp; IDF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688976"/>
          </a:xfrm>
        </p:spPr>
        <p:txBody>
          <a:bodyPr/>
          <a:lstStyle/>
          <a:p>
            <a:r>
              <a:rPr lang="en-IN" dirty="0" smtClean="0"/>
              <a:t>TF(t) = (Number of times term t appears in a document) / (Total number of terms in the document).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996952"/>
            <a:ext cx="8953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67544" y="3684240"/>
            <a:ext cx="8229600" cy="11129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en-IN" sz="2600" dirty="0" smtClean="0"/>
              <a:t>IDF(t) = log(Total number of documents / Number of documents with term t in it)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4941168"/>
            <a:ext cx="26384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705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Downloaded articles related to </a:t>
            </a:r>
            <a:r>
              <a:rPr lang="en-IN" sz="2000" dirty="0" err="1" smtClean="0"/>
              <a:t>NewswireAPI</a:t>
            </a:r>
            <a:r>
              <a:rPr lang="en-IN" sz="2000" dirty="0" smtClean="0"/>
              <a:t> </a:t>
            </a:r>
            <a:r>
              <a:rPr lang="en-US" sz="2000" dirty="0" smtClean="0"/>
              <a:t>from NY Times using API available at “</a:t>
            </a:r>
            <a:r>
              <a:rPr lang="en-IN" sz="2000" dirty="0" smtClean="0"/>
              <a:t>http://developer.nytimes.com” and JAX-RS (Jersey 1.x ) Client API.</a:t>
            </a:r>
            <a:endParaRPr lang="en-US" sz="2000" dirty="0" smtClean="0"/>
          </a:p>
          <a:p>
            <a:r>
              <a:rPr lang="en-US" sz="2000" dirty="0" smtClean="0"/>
              <a:t>Articles are downloaded in JSON format.</a:t>
            </a:r>
          </a:p>
          <a:p>
            <a:r>
              <a:rPr lang="en-US" sz="2000" dirty="0" smtClean="0"/>
              <a:t>Handled the code to eliminate the duplicate articles.</a:t>
            </a:r>
          </a:p>
          <a:p>
            <a:r>
              <a:rPr lang="en-US" sz="2000" dirty="0" smtClean="0"/>
              <a:t>Parsed the JSON content using Java API for JSON Processing and stored all the articles in one single file in the following format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 algn="ctr">
              <a:buNone/>
            </a:pPr>
            <a:r>
              <a:rPr lang="en-US" sz="2000" dirty="0" err="1" smtClean="0"/>
              <a:t>Doc_id</a:t>
            </a:r>
            <a:r>
              <a:rPr lang="en-US" sz="2000" dirty="0" smtClean="0"/>
              <a:t> | URL | Abstract</a:t>
            </a:r>
          </a:p>
          <a:p>
            <a:r>
              <a:rPr lang="en-US" sz="2000" dirty="0" smtClean="0"/>
              <a:t>Sample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Part 1: Data acquisition</a:t>
            </a:r>
            <a:endParaRPr lang="en-IN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45224"/>
            <a:ext cx="8496944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720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For this </a:t>
            </a:r>
            <a:r>
              <a:rPr lang="en-US" sz="2000" dirty="0" smtClean="0"/>
              <a:t>I have used Apache Hadoop Framework.</a:t>
            </a:r>
          </a:p>
          <a:p>
            <a:r>
              <a:rPr lang="en-US" sz="2000" dirty="0" smtClean="0"/>
              <a:t>I </a:t>
            </a:r>
            <a:r>
              <a:rPr lang="en-US" sz="2000" dirty="0" smtClean="0"/>
              <a:t>have taken 3 MR Jobs: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MR1: Word Count in all the documents.</a:t>
            </a:r>
          </a:p>
          <a:p>
            <a:pPr lvl="1"/>
            <a:endParaRPr lang="en-US" sz="1500" dirty="0" smtClean="0"/>
          </a:p>
          <a:p>
            <a:pPr lvl="1"/>
            <a:r>
              <a:rPr lang="en-US" sz="1800" dirty="0" smtClean="0"/>
              <a:t>MR2: Calculate </a:t>
            </a:r>
            <a:r>
              <a:rPr lang="en-US" sz="1800" b="1" dirty="0" smtClean="0"/>
              <a:t>“</a:t>
            </a:r>
            <a:r>
              <a:rPr lang="en-US" sz="1800" b="1" dirty="0" err="1" smtClean="0"/>
              <a:t>tf</a:t>
            </a:r>
            <a:r>
              <a:rPr lang="en-US" sz="1800" b="1" dirty="0" smtClean="0"/>
              <a:t>” </a:t>
            </a:r>
            <a:r>
              <a:rPr lang="en-US" sz="1800" dirty="0" smtClean="0"/>
              <a:t>for the words in all documents.</a:t>
            </a:r>
            <a:endParaRPr lang="en-IN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MR3: Calculate </a:t>
            </a:r>
            <a:r>
              <a:rPr lang="en-US" sz="1800" b="1" dirty="0" smtClean="0"/>
              <a:t>“</a:t>
            </a:r>
            <a:r>
              <a:rPr lang="en-US" sz="1800" b="1" dirty="0" err="1" smtClean="0"/>
              <a:t>idf</a:t>
            </a:r>
            <a:r>
              <a:rPr lang="en-US" sz="1800" b="1" dirty="0" smtClean="0"/>
              <a:t>”</a:t>
            </a:r>
            <a:r>
              <a:rPr lang="en-US" sz="1800" dirty="0" smtClean="0"/>
              <a:t> and </a:t>
            </a:r>
            <a:r>
              <a:rPr lang="en-US" sz="1800" b="1" dirty="0" smtClean="0"/>
              <a:t>“</a:t>
            </a:r>
            <a:r>
              <a:rPr lang="en-US" sz="1800" b="1" dirty="0" err="1" smtClean="0"/>
              <a:t>tf-idf</a:t>
            </a:r>
            <a:r>
              <a:rPr lang="en-US" sz="1800" b="1" dirty="0" smtClean="0"/>
              <a:t>” </a:t>
            </a:r>
            <a:r>
              <a:rPr lang="en-US" sz="1800" dirty="0" smtClean="0"/>
              <a:t>for the words in all documents.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Part 2: Preprocessing, tf-idf</a:t>
            </a:r>
            <a:endParaRPr lang="en-IN" dirty="0"/>
          </a:p>
        </p:txBody>
      </p:sp>
      <p:pic>
        <p:nvPicPr>
          <p:cNvPr id="4" name="Picture 3" descr="hadoop+elephant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5445224"/>
            <a:ext cx="2239607" cy="8000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812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Steps:</a:t>
            </a:r>
          </a:p>
          <a:p>
            <a:pPr lvl="1"/>
            <a:r>
              <a:rPr lang="en-IN" sz="1800" dirty="0" smtClean="0"/>
              <a:t>Remove all punctuation and numbers, and keep only the words.</a:t>
            </a:r>
          </a:p>
          <a:p>
            <a:pPr lvl="2"/>
            <a:r>
              <a:rPr lang="en-US" sz="1500" dirty="0" smtClean="0"/>
              <a:t>REGEX_FOR_ALPHA = “[^a-</a:t>
            </a:r>
            <a:r>
              <a:rPr lang="en-US" sz="1500" dirty="0" err="1" smtClean="0"/>
              <a:t>zA</a:t>
            </a:r>
            <a:r>
              <a:rPr lang="en-US" sz="1500" dirty="0" smtClean="0"/>
              <a:t>-Z ]”</a:t>
            </a:r>
          </a:p>
          <a:p>
            <a:pPr lvl="1"/>
            <a:r>
              <a:rPr lang="en-IN" sz="1800" dirty="0" smtClean="0"/>
              <a:t>Convert each word to lowercase, remove </a:t>
            </a:r>
            <a:r>
              <a:rPr lang="en-IN" sz="1800" dirty="0" err="1" smtClean="0"/>
              <a:t>stopwords</a:t>
            </a:r>
            <a:r>
              <a:rPr lang="en-IN" sz="1800" dirty="0" smtClean="0"/>
              <a:t>.</a:t>
            </a:r>
          </a:p>
          <a:p>
            <a:pPr lvl="1"/>
            <a:r>
              <a:rPr lang="en-US" sz="1800" dirty="0" smtClean="0"/>
              <a:t>Perform stemming.</a:t>
            </a:r>
          </a:p>
          <a:p>
            <a:endParaRPr lang="en-US" sz="2000" dirty="0" smtClean="0"/>
          </a:p>
          <a:p>
            <a:r>
              <a:rPr lang="en-US" sz="2000" dirty="0" smtClean="0"/>
              <a:t>MR Input: Document with all the news articles</a:t>
            </a:r>
          </a:p>
          <a:p>
            <a:pPr algn="ctr">
              <a:buNone/>
            </a:pPr>
            <a:r>
              <a:rPr lang="en-US" sz="2000" b="1" dirty="0" err="1" smtClean="0"/>
              <a:t>Doc_id</a:t>
            </a:r>
            <a:r>
              <a:rPr lang="en-US" sz="2000" b="1" dirty="0" smtClean="0"/>
              <a:t> | URL | Abstract</a:t>
            </a:r>
          </a:p>
          <a:p>
            <a:pPr lvl="1">
              <a:buNone/>
            </a:pPr>
            <a:r>
              <a:rPr lang="en-US" sz="1800" dirty="0" smtClean="0"/>
              <a:t>	</a:t>
            </a:r>
          </a:p>
          <a:p>
            <a:r>
              <a:rPr lang="en-US" sz="2000" dirty="0" smtClean="0"/>
              <a:t>MR Output: Word Count of all the words</a:t>
            </a:r>
          </a:p>
          <a:p>
            <a:pPr algn="ctr">
              <a:buNone/>
            </a:pPr>
            <a:r>
              <a:rPr lang="en-US" sz="2000" b="1" dirty="0" err="1" smtClean="0"/>
              <a:t>Word@URL</a:t>
            </a:r>
            <a:r>
              <a:rPr lang="en-US" sz="2000" b="1" dirty="0" smtClean="0"/>
              <a:t>	Count</a:t>
            </a:r>
            <a:endParaRPr lang="en-US" sz="2000" dirty="0" smtClean="0"/>
          </a:p>
          <a:p>
            <a:pPr lvl="2"/>
            <a:endParaRPr lang="en-US" sz="1500" dirty="0" smtClean="0"/>
          </a:p>
          <a:p>
            <a:pPr lvl="1"/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MR1 : </a:t>
            </a:r>
            <a:r>
              <a:rPr lang="en-IN" sz="3200" b="1" dirty="0" smtClean="0"/>
              <a:t>Count </a:t>
            </a:r>
            <a:r>
              <a:rPr lang="en-IN" sz="3200" b="1" dirty="0" smtClean="0"/>
              <a:t>Word Count in all Documents</a:t>
            </a:r>
            <a:endParaRPr lang="en-IN" sz="3200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5949280"/>
            <a:ext cx="7191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7052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MR Input: output of MR1</a:t>
            </a:r>
          </a:p>
          <a:p>
            <a:pPr algn="ctr">
              <a:buNone/>
            </a:pPr>
            <a:r>
              <a:rPr lang="en-US" sz="2000" b="1" dirty="0" err="1" smtClean="0"/>
              <a:t>Word@URL</a:t>
            </a:r>
            <a:r>
              <a:rPr lang="en-US" sz="2000" b="1" dirty="0" smtClean="0"/>
              <a:t>	Count</a:t>
            </a:r>
          </a:p>
          <a:p>
            <a:pPr lvl="1">
              <a:buNone/>
            </a:pPr>
            <a:r>
              <a:rPr lang="en-US" sz="1800" dirty="0" smtClean="0"/>
              <a:t>	</a:t>
            </a:r>
          </a:p>
          <a:p>
            <a:r>
              <a:rPr lang="en-US" sz="2000" dirty="0" smtClean="0"/>
              <a:t>MR Output: Term Frequency of all the words</a:t>
            </a:r>
          </a:p>
          <a:p>
            <a:pPr algn="ctr">
              <a:buNone/>
            </a:pPr>
            <a:r>
              <a:rPr lang="en-US" sz="2000" b="1" dirty="0" err="1" smtClean="0"/>
              <a:t>Word@URL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Term_Frequency</a:t>
            </a:r>
            <a:endParaRPr lang="en-US" sz="1500" dirty="0" smtClean="0"/>
          </a:p>
          <a:p>
            <a:pPr lvl="1"/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5280" cy="121920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MR2 : </a:t>
            </a:r>
            <a:r>
              <a:rPr lang="en-IN" sz="2800" b="1" dirty="0" smtClean="0"/>
              <a:t>Calculate </a:t>
            </a:r>
            <a:r>
              <a:rPr lang="en-IN" sz="2800" b="1" dirty="0" smtClean="0"/>
              <a:t>“</a:t>
            </a:r>
            <a:r>
              <a:rPr lang="en-IN" sz="2800" b="1" dirty="0" err="1" smtClean="0"/>
              <a:t>tf</a:t>
            </a:r>
            <a:r>
              <a:rPr lang="en-IN" sz="2800" b="1" dirty="0" smtClean="0"/>
              <a:t>” for the words in all documents</a:t>
            </a:r>
            <a:endParaRPr lang="en-IN" sz="32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21088"/>
            <a:ext cx="6210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7052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MR Input: output of MR2</a:t>
            </a:r>
          </a:p>
          <a:p>
            <a:pPr algn="ctr">
              <a:buNone/>
            </a:pPr>
            <a:r>
              <a:rPr lang="en-US" sz="2000" b="1" dirty="0" err="1" smtClean="0"/>
              <a:t>Word@URL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Term_Frequency</a:t>
            </a:r>
            <a:r>
              <a:rPr lang="en-US" sz="2000" b="1" dirty="0" smtClean="0"/>
              <a:t> </a:t>
            </a:r>
          </a:p>
          <a:p>
            <a:pPr algn="ctr">
              <a:buNone/>
            </a:pPr>
            <a:r>
              <a:rPr lang="en-US" sz="1800" dirty="0" smtClean="0"/>
              <a:t>	</a:t>
            </a:r>
          </a:p>
          <a:p>
            <a:r>
              <a:rPr lang="en-US" sz="2000" dirty="0" smtClean="0"/>
              <a:t>MR Output: Term Frequency of all the words</a:t>
            </a:r>
          </a:p>
          <a:p>
            <a:pPr algn="ctr">
              <a:buNone/>
            </a:pPr>
            <a:r>
              <a:rPr lang="en-US" sz="2000" b="1" dirty="0" err="1" smtClean="0"/>
              <a:t>Word@URL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tf-idf</a:t>
            </a:r>
            <a:endParaRPr lang="en-US" sz="1500" dirty="0" smtClean="0"/>
          </a:p>
          <a:p>
            <a:pPr lvl="1"/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5280" cy="12192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MR3: Calculate “</a:t>
            </a:r>
            <a:r>
              <a:rPr lang="en-IN" sz="2400" b="1" dirty="0" err="1" smtClean="0"/>
              <a:t>idf</a:t>
            </a:r>
            <a:r>
              <a:rPr lang="en-IN" sz="2400" b="1" dirty="0" smtClean="0"/>
              <a:t>” and “</a:t>
            </a:r>
            <a:r>
              <a:rPr lang="en-IN" sz="2400" b="1" dirty="0" err="1" smtClean="0"/>
              <a:t>tf-idf</a:t>
            </a:r>
            <a:r>
              <a:rPr lang="en-IN" sz="2400" b="1" dirty="0" smtClean="0"/>
              <a:t>” for the words in all documents.</a:t>
            </a:r>
            <a:endParaRPr lang="en-IN" sz="2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581128"/>
            <a:ext cx="8424936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4B4DB3A-C1C4-465B-9355-C0B33B7AA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EarthDayPresentation</Template>
  <TotalTime>0</TotalTime>
  <Words>508</Words>
  <Application>Microsoft Office PowerPoint</Application>
  <PresentationFormat>On-screen Show (4:3)</PresentationFormat>
  <Paragraphs>90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EarthDayPresentation</vt:lpstr>
      <vt:lpstr>Analysis of New York Times Articles using  Apache Hadoop, Mahout</vt:lpstr>
      <vt:lpstr>Introduction</vt:lpstr>
      <vt:lpstr>So, what is tfidf?</vt:lpstr>
      <vt:lpstr>TF &amp; IDF </vt:lpstr>
      <vt:lpstr>Part 1: Data acquisition</vt:lpstr>
      <vt:lpstr>Part 2: Preprocessing, tf-idf</vt:lpstr>
      <vt:lpstr>MR1 : Count Word Count in all Documents</vt:lpstr>
      <vt:lpstr>MR2 : Calculate “tf” for the words in all documents</vt:lpstr>
      <vt:lpstr>MR3: Calculate “idf” and “tf-idf” for the words in all documents.</vt:lpstr>
      <vt:lpstr>Part 3: Clustering</vt:lpstr>
      <vt:lpstr>K-means Clustering</vt:lpstr>
      <vt:lpstr>Slide 12</vt:lpstr>
      <vt:lpstr>Visualization of clusters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Average tfidf across all the clusters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2014-10-21T21:55:55Z</dcterms:created>
  <dcterms:modified xsi:type="dcterms:W3CDTF">2014-10-22T05:53:38Z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