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notesMasterIdLst>
    <p:notesMasterId r:id="rId25"/>
  </p:notesMasterIdLst>
  <p:sldIdLst>
    <p:sldId id="256" r:id="rId2"/>
    <p:sldId id="27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8" r:id="rId19"/>
    <p:sldId id="276" r:id="rId20"/>
    <p:sldId id="271" r:id="rId21"/>
    <p:sldId id="275" r:id="rId22"/>
    <p:sldId id="274" r:id="rId23"/>
    <p:sldId id="273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A7AD89-6FD8-4B63-89CC-F1DC72C0390E}" v="36" dt="2025-04-16T06:41:39.4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1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89B030-7C90-4BF3-AF08-AB2C7F61D540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</dgm:pt>
    <dgm:pt modelId="{3BAE3599-8D79-431E-8F99-A461B70CDB08}">
      <dgm:prSet phldrT="[Text]"/>
      <dgm:spPr/>
      <dgm:t>
        <a:bodyPr/>
        <a:lstStyle/>
        <a:p>
          <a:r>
            <a:rPr lang="en-US" dirty="0"/>
            <a:t>User</a:t>
          </a:r>
        </a:p>
      </dgm:t>
    </dgm:pt>
    <dgm:pt modelId="{349F2E89-9FF6-4764-AA29-28EE69E123B6}" type="parTrans" cxnId="{B0BB7295-C556-4780-A43B-3F85E2AC614C}">
      <dgm:prSet/>
      <dgm:spPr/>
      <dgm:t>
        <a:bodyPr/>
        <a:lstStyle/>
        <a:p>
          <a:endParaRPr lang="en-US"/>
        </a:p>
      </dgm:t>
    </dgm:pt>
    <dgm:pt modelId="{CA9F231F-DCAE-4C21-8B25-36A25940A3F5}" type="sibTrans" cxnId="{B0BB7295-C556-4780-A43B-3F85E2AC614C}">
      <dgm:prSet/>
      <dgm:spPr/>
      <dgm:t>
        <a:bodyPr/>
        <a:lstStyle/>
        <a:p>
          <a:endParaRPr lang="en-US"/>
        </a:p>
      </dgm:t>
    </dgm:pt>
    <dgm:pt modelId="{15B7FD0B-1739-41FE-BF5C-5519FF56385D}">
      <dgm:prSet phldrT="[Text]"/>
      <dgm:spPr/>
      <dgm:t>
        <a:bodyPr/>
        <a:lstStyle/>
        <a:p>
          <a:r>
            <a:rPr lang="en-US" dirty="0"/>
            <a:t>List  Data</a:t>
          </a:r>
        </a:p>
      </dgm:t>
    </dgm:pt>
    <dgm:pt modelId="{7BB65442-4262-40C4-B0D2-7FD21F230E0B}" type="parTrans" cxnId="{6F34B23D-E04A-4885-81A7-CBFB48F7E25F}">
      <dgm:prSet/>
      <dgm:spPr/>
      <dgm:t>
        <a:bodyPr/>
        <a:lstStyle/>
        <a:p>
          <a:endParaRPr lang="en-US"/>
        </a:p>
      </dgm:t>
    </dgm:pt>
    <dgm:pt modelId="{D6FD4A34-0813-4514-9EFB-9C2369203853}" type="sibTrans" cxnId="{6F34B23D-E04A-4885-81A7-CBFB48F7E25F}">
      <dgm:prSet/>
      <dgm:spPr/>
      <dgm:t>
        <a:bodyPr/>
        <a:lstStyle/>
        <a:p>
          <a:endParaRPr lang="en-US"/>
        </a:p>
      </dgm:t>
    </dgm:pt>
    <dgm:pt modelId="{6E62B4F4-74E5-4F6C-AFEA-D773F4160453}">
      <dgm:prSet phldrT="[Text]"/>
      <dgm:spPr/>
      <dgm:t>
        <a:bodyPr/>
        <a:lstStyle/>
        <a:p>
          <a:r>
            <a:rPr lang="en-US" dirty="0"/>
            <a:t>Fetch Data</a:t>
          </a:r>
        </a:p>
      </dgm:t>
    </dgm:pt>
    <dgm:pt modelId="{9741E233-3238-4C96-8B35-2212D4EDA6B9}" type="parTrans" cxnId="{E1B53D96-5731-4CF3-A68C-58B58FC06282}">
      <dgm:prSet/>
      <dgm:spPr/>
      <dgm:t>
        <a:bodyPr/>
        <a:lstStyle/>
        <a:p>
          <a:endParaRPr lang="en-US"/>
        </a:p>
      </dgm:t>
    </dgm:pt>
    <dgm:pt modelId="{5E264902-B323-47D0-A35D-741A5DE5E854}" type="sibTrans" cxnId="{E1B53D96-5731-4CF3-A68C-58B58FC06282}">
      <dgm:prSet/>
      <dgm:spPr/>
      <dgm:t>
        <a:bodyPr/>
        <a:lstStyle/>
        <a:p>
          <a:endParaRPr lang="en-US"/>
        </a:p>
      </dgm:t>
    </dgm:pt>
    <dgm:pt modelId="{E7EF829F-EE4E-432C-8C68-E8C6A2145CAD}">
      <dgm:prSet phldrT="[Text]"/>
      <dgm:spPr/>
      <dgm:t>
        <a:bodyPr/>
        <a:lstStyle/>
        <a:p>
          <a:r>
            <a:rPr lang="en-US" dirty="0"/>
            <a:t>Database</a:t>
          </a:r>
        </a:p>
      </dgm:t>
    </dgm:pt>
    <dgm:pt modelId="{C1E51AA6-1B5F-4979-AE43-AAC8A14C97E7}" type="parTrans" cxnId="{27EA02DE-8D51-4967-85CA-AAEF966C3F4B}">
      <dgm:prSet/>
      <dgm:spPr/>
      <dgm:t>
        <a:bodyPr/>
        <a:lstStyle/>
        <a:p>
          <a:endParaRPr lang="en-US"/>
        </a:p>
      </dgm:t>
    </dgm:pt>
    <dgm:pt modelId="{43EADE34-1602-4683-9ECF-D6AB85BC0B8B}" type="sibTrans" cxnId="{27EA02DE-8D51-4967-85CA-AAEF966C3F4B}">
      <dgm:prSet/>
      <dgm:spPr/>
      <dgm:t>
        <a:bodyPr/>
        <a:lstStyle/>
        <a:p>
          <a:endParaRPr lang="en-US"/>
        </a:p>
      </dgm:t>
    </dgm:pt>
    <dgm:pt modelId="{2A1EEA29-9A4D-42B7-AED8-49E1C46EED75}">
      <dgm:prSet phldrT="[Text]"/>
      <dgm:spPr/>
      <dgm:t>
        <a:bodyPr/>
        <a:lstStyle/>
        <a:p>
          <a:r>
            <a:rPr lang="en-US" dirty="0"/>
            <a:t>Display </a:t>
          </a:r>
        </a:p>
      </dgm:t>
    </dgm:pt>
    <dgm:pt modelId="{F4456635-D85F-4E28-8744-40FF8329BC61}" type="parTrans" cxnId="{CFDEF458-2EA1-48AE-B517-9AAE42452702}">
      <dgm:prSet/>
      <dgm:spPr/>
      <dgm:t>
        <a:bodyPr/>
        <a:lstStyle/>
        <a:p>
          <a:endParaRPr lang="en-US"/>
        </a:p>
      </dgm:t>
    </dgm:pt>
    <dgm:pt modelId="{30DD7958-C255-4434-9217-DB3D677F3118}" type="sibTrans" cxnId="{CFDEF458-2EA1-48AE-B517-9AAE42452702}">
      <dgm:prSet/>
      <dgm:spPr/>
      <dgm:t>
        <a:bodyPr/>
        <a:lstStyle/>
        <a:p>
          <a:endParaRPr lang="en-US"/>
        </a:p>
      </dgm:t>
    </dgm:pt>
    <dgm:pt modelId="{2551B914-07DF-4204-9621-3F2B08620A7E}" type="pres">
      <dgm:prSet presAssocID="{9A89B030-7C90-4BF3-AF08-AB2C7F61D540}" presName="cycle" presStyleCnt="0">
        <dgm:presLayoutVars>
          <dgm:dir/>
          <dgm:resizeHandles val="exact"/>
        </dgm:presLayoutVars>
      </dgm:prSet>
      <dgm:spPr/>
    </dgm:pt>
    <dgm:pt modelId="{D3C09D9C-00F7-4448-88CC-33DBFC92BB7D}" type="pres">
      <dgm:prSet presAssocID="{3BAE3599-8D79-431E-8F99-A461B70CDB08}" presName="node" presStyleLbl="node1" presStyleIdx="0" presStyleCnt="5">
        <dgm:presLayoutVars>
          <dgm:bulletEnabled val="1"/>
        </dgm:presLayoutVars>
      </dgm:prSet>
      <dgm:spPr/>
    </dgm:pt>
    <dgm:pt modelId="{49D9D836-17FF-430D-8809-1DF7F780DF75}" type="pres">
      <dgm:prSet presAssocID="{3BAE3599-8D79-431E-8F99-A461B70CDB08}" presName="spNode" presStyleCnt="0"/>
      <dgm:spPr/>
    </dgm:pt>
    <dgm:pt modelId="{8036FA76-5719-4D75-9C25-9DF59E677A73}" type="pres">
      <dgm:prSet presAssocID="{CA9F231F-DCAE-4C21-8B25-36A25940A3F5}" presName="sibTrans" presStyleLbl="sibTrans1D1" presStyleIdx="0" presStyleCnt="5"/>
      <dgm:spPr/>
    </dgm:pt>
    <dgm:pt modelId="{22E63C41-2222-4A33-8AC7-ABAA37BE0380}" type="pres">
      <dgm:prSet presAssocID="{15B7FD0B-1739-41FE-BF5C-5519FF56385D}" presName="node" presStyleLbl="node1" presStyleIdx="1" presStyleCnt="5">
        <dgm:presLayoutVars>
          <dgm:bulletEnabled val="1"/>
        </dgm:presLayoutVars>
      </dgm:prSet>
      <dgm:spPr/>
    </dgm:pt>
    <dgm:pt modelId="{11A2D9AD-4AC1-4309-9E15-372EC981D07D}" type="pres">
      <dgm:prSet presAssocID="{15B7FD0B-1739-41FE-BF5C-5519FF56385D}" presName="spNode" presStyleCnt="0"/>
      <dgm:spPr/>
    </dgm:pt>
    <dgm:pt modelId="{3D538EDA-3E96-4446-8504-040B70159E09}" type="pres">
      <dgm:prSet presAssocID="{D6FD4A34-0813-4514-9EFB-9C2369203853}" presName="sibTrans" presStyleLbl="sibTrans1D1" presStyleIdx="1" presStyleCnt="5"/>
      <dgm:spPr/>
    </dgm:pt>
    <dgm:pt modelId="{3DE3DFAC-0F43-418D-86C7-4A29929AE7BB}" type="pres">
      <dgm:prSet presAssocID="{E7EF829F-EE4E-432C-8C68-E8C6A2145CAD}" presName="node" presStyleLbl="node1" presStyleIdx="2" presStyleCnt="5">
        <dgm:presLayoutVars>
          <dgm:bulletEnabled val="1"/>
        </dgm:presLayoutVars>
      </dgm:prSet>
      <dgm:spPr/>
    </dgm:pt>
    <dgm:pt modelId="{DD08420D-1A42-4F0F-9220-9A0591C823C8}" type="pres">
      <dgm:prSet presAssocID="{E7EF829F-EE4E-432C-8C68-E8C6A2145CAD}" presName="spNode" presStyleCnt="0"/>
      <dgm:spPr/>
    </dgm:pt>
    <dgm:pt modelId="{36599BED-DD0D-4030-8879-46BB9A7508DD}" type="pres">
      <dgm:prSet presAssocID="{43EADE34-1602-4683-9ECF-D6AB85BC0B8B}" presName="sibTrans" presStyleLbl="sibTrans1D1" presStyleIdx="2" presStyleCnt="5"/>
      <dgm:spPr/>
    </dgm:pt>
    <dgm:pt modelId="{2345F46B-DDF1-4134-985E-A1204EF859DF}" type="pres">
      <dgm:prSet presAssocID="{6E62B4F4-74E5-4F6C-AFEA-D773F4160453}" presName="node" presStyleLbl="node1" presStyleIdx="3" presStyleCnt="5">
        <dgm:presLayoutVars>
          <dgm:bulletEnabled val="1"/>
        </dgm:presLayoutVars>
      </dgm:prSet>
      <dgm:spPr/>
    </dgm:pt>
    <dgm:pt modelId="{4C07C000-CB13-4A79-9530-666A8CEE60FB}" type="pres">
      <dgm:prSet presAssocID="{6E62B4F4-74E5-4F6C-AFEA-D773F4160453}" presName="spNode" presStyleCnt="0"/>
      <dgm:spPr/>
    </dgm:pt>
    <dgm:pt modelId="{4EA61C63-DEE7-4EDD-A779-F391BF856BED}" type="pres">
      <dgm:prSet presAssocID="{5E264902-B323-47D0-A35D-741A5DE5E854}" presName="sibTrans" presStyleLbl="sibTrans1D1" presStyleIdx="3" presStyleCnt="5"/>
      <dgm:spPr/>
    </dgm:pt>
    <dgm:pt modelId="{5F5842F6-4B95-48C6-B5DD-C5183B057DE3}" type="pres">
      <dgm:prSet presAssocID="{2A1EEA29-9A4D-42B7-AED8-49E1C46EED75}" presName="node" presStyleLbl="node1" presStyleIdx="4" presStyleCnt="5">
        <dgm:presLayoutVars>
          <dgm:bulletEnabled val="1"/>
        </dgm:presLayoutVars>
      </dgm:prSet>
      <dgm:spPr/>
    </dgm:pt>
    <dgm:pt modelId="{2F5C4EF8-7797-4308-8732-9F882BEAA767}" type="pres">
      <dgm:prSet presAssocID="{2A1EEA29-9A4D-42B7-AED8-49E1C46EED75}" presName="spNode" presStyleCnt="0"/>
      <dgm:spPr/>
    </dgm:pt>
    <dgm:pt modelId="{5496F38E-3499-4708-9513-F623C3ACA762}" type="pres">
      <dgm:prSet presAssocID="{30DD7958-C255-4434-9217-DB3D677F3118}" presName="sibTrans" presStyleLbl="sibTrans1D1" presStyleIdx="4" presStyleCnt="5"/>
      <dgm:spPr/>
    </dgm:pt>
  </dgm:ptLst>
  <dgm:cxnLst>
    <dgm:cxn modelId="{63E84316-6833-4FF1-B600-CA0FCF655774}" type="presOf" srcId="{43EADE34-1602-4683-9ECF-D6AB85BC0B8B}" destId="{36599BED-DD0D-4030-8879-46BB9A7508DD}" srcOrd="0" destOrd="0" presId="urn:microsoft.com/office/officeart/2005/8/layout/cycle5"/>
    <dgm:cxn modelId="{4B340F1A-796D-4A0F-85C2-A1D949F69440}" type="presOf" srcId="{2A1EEA29-9A4D-42B7-AED8-49E1C46EED75}" destId="{5F5842F6-4B95-48C6-B5DD-C5183B057DE3}" srcOrd="0" destOrd="0" presId="urn:microsoft.com/office/officeart/2005/8/layout/cycle5"/>
    <dgm:cxn modelId="{3D377425-EEC6-4BAE-A55E-65BCB2091910}" type="presOf" srcId="{D6FD4A34-0813-4514-9EFB-9C2369203853}" destId="{3D538EDA-3E96-4446-8504-040B70159E09}" srcOrd="0" destOrd="0" presId="urn:microsoft.com/office/officeart/2005/8/layout/cycle5"/>
    <dgm:cxn modelId="{25B3CD30-C6A3-45D4-B70F-CC3878819E81}" type="presOf" srcId="{3BAE3599-8D79-431E-8F99-A461B70CDB08}" destId="{D3C09D9C-00F7-4448-88CC-33DBFC92BB7D}" srcOrd="0" destOrd="0" presId="urn:microsoft.com/office/officeart/2005/8/layout/cycle5"/>
    <dgm:cxn modelId="{6F34B23D-E04A-4885-81A7-CBFB48F7E25F}" srcId="{9A89B030-7C90-4BF3-AF08-AB2C7F61D540}" destId="{15B7FD0B-1739-41FE-BF5C-5519FF56385D}" srcOrd="1" destOrd="0" parTransId="{7BB65442-4262-40C4-B0D2-7FD21F230E0B}" sibTransId="{D6FD4A34-0813-4514-9EFB-9C2369203853}"/>
    <dgm:cxn modelId="{A19D7A70-AEED-41ED-9ECE-2796930CA9DD}" type="presOf" srcId="{15B7FD0B-1739-41FE-BF5C-5519FF56385D}" destId="{22E63C41-2222-4A33-8AC7-ABAA37BE0380}" srcOrd="0" destOrd="0" presId="urn:microsoft.com/office/officeart/2005/8/layout/cycle5"/>
    <dgm:cxn modelId="{D5F0F650-BEA6-423A-88BF-A9B2BEF34FF4}" type="presOf" srcId="{5E264902-B323-47D0-A35D-741A5DE5E854}" destId="{4EA61C63-DEE7-4EDD-A779-F391BF856BED}" srcOrd="0" destOrd="0" presId="urn:microsoft.com/office/officeart/2005/8/layout/cycle5"/>
    <dgm:cxn modelId="{9C12CC56-CD47-4394-9CEC-EAF3CC579CA6}" type="presOf" srcId="{9A89B030-7C90-4BF3-AF08-AB2C7F61D540}" destId="{2551B914-07DF-4204-9621-3F2B08620A7E}" srcOrd="0" destOrd="0" presId="urn:microsoft.com/office/officeart/2005/8/layout/cycle5"/>
    <dgm:cxn modelId="{CFDEF458-2EA1-48AE-B517-9AAE42452702}" srcId="{9A89B030-7C90-4BF3-AF08-AB2C7F61D540}" destId="{2A1EEA29-9A4D-42B7-AED8-49E1C46EED75}" srcOrd="4" destOrd="0" parTransId="{F4456635-D85F-4E28-8744-40FF8329BC61}" sibTransId="{30DD7958-C255-4434-9217-DB3D677F3118}"/>
    <dgm:cxn modelId="{EA74438F-50C0-4EB5-8E04-AEB582F236D5}" type="presOf" srcId="{6E62B4F4-74E5-4F6C-AFEA-D773F4160453}" destId="{2345F46B-DDF1-4134-985E-A1204EF859DF}" srcOrd="0" destOrd="0" presId="urn:microsoft.com/office/officeart/2005/8/layout/cycle5"/>
    <dgm:cxn modelId="{B0BB7295-C556-4780-A43B-3F85E2AC614C}" srcId="{9A89B030-7C90-4BF3-AF08-AB2C7F61D540}" destId="{3BAE3599-8D79-431E-8F99-A461B70CDB08}" srcOrd="0" destOrd="0" parTransId="{349F2E89-9FF6-4764-AA29-28EE69E123B6}" sibTransId="{CA9F231F-DCAE-4C21-8B25-36A25940A3F5}"/>
    <dgm:cxn modelId="{E1B53D96-5731-4CF3-A68C-58B58FC06282}" srcId="{9A89B030-7C90-4BF3-AF08-AB2C7F61D540}" destId="{6E62B4F4-74E5-4F6C-AFEA-D773F4160453}" srcOrd="3" destOrd="0" parTransId="{9741E233-3238-4C96-8B35-2212D4EDA6B9}" sibTransId="{5E264902-B323-47D0-A35D-741A5DE5E854}"/>
    <dgm:cxn modelId="{00A16296-C9F1-479D-A644-F80736190E72}" type="presOf" srcId="{CA9F231F-DCAE-4C21-8B25-36A25940A3F5}" destId="{8036FA76-5719-4D75-9C25-9DF59E677A73}" srcOrd="0" destOrd="0" presId="urn:microsoft.com/office/officeart/2005/8/layout/cycle5"/>
    <dgm:cxn modelId="{CF94EAC6-D429-45D6-876A-4E80DA0A65B6}" type="presOf" srcId="{30DD7958-C255-4434-9217-DB3D677F3118}" destId="{5496F38E-3499-4708-9513-F623C3ACA762}" srcOrd="0" destOrd="0" presId="urn:microsoft.com/office/officeart/2005/8/layout/cycle5"/>
    <dgm:cxn modelId="{27EA02DE-8D51-4967-85CA-AAEF966C3F4B}" srcId="{9A89B030-7C90-4BF3-AF08-AB2C7F61D540}" destId="{E7EF829F-EE4E-432C-8C68-E8C6A2145CAD}" srcOrd="2" destOrd="0" parTransId="{C1E51AA6-1B5F-4979-AE43-AAC8A14C97E7}" sibTransId="{43EADE34-1602-4683-9ECF-D6AB85BC0B8B}"/>
    <dgm:cxn modelId="{1BF196EC-C837-44F7-A852-4D0E787E8EAD}" type="presOf" srcId="{E7EF829F-EE4E-432C-8C68-E8C6A2145CAD}" destId="{3DE3DFAC-0F43-418D-86C7-4A29929AE7BB}" srcOrd="0" destOrd="0" presId="urn:microsoft.com/office/officeart/2005/8/layout/cycle5"/>
    <dgm:cxn modelId="{F9F9D81B-457E-4377-BAA6-B51D1E28FB67}" type="presParOf" srcId="{2551B914-07DF-4204-9621-3F2B08620A7E}" destId="{D3C09D9C-00F7-4448-88CC-33DBFC92BB7D}" srcOrd="0" destOrd="0" presId="urn:microsoft.com/office/officeart/2005/8/layout/cycle5"/>
    <dgm:cxn modelId="{C678E046-5C53-441C-BCC5-A5ACE9810E23}" type="presParOf" srcId="{2551B914-07DF-4204-9621-3F2B08620A7E}" destId="{49D9D836-17FF-430D-8809-1DF7F780DF75}" srcOrd="1" destOrd="0" presId="urn:microsoft.com/office/officeart/2005/8/layout/cycle5"/>
    <dgm:cxn modelId="{BEEDD19B-93DB-4EE5-9425-97EC9AD3A927}" type="presParOf" srcId="{2551B914-07DF-4204-9621-3F2B08620A7E}" destId="{8036FA76-5719-4D75-9C25-9DF59E677A73}" srcOrd="2" destOrd="0" presId="urn:microsoft.com/office/officeart/2005/8/layout/cycle5"/>
    <dgm:cxn modelId="{551661CD-9331-4D61-9866-16096A99CE71}" type="presParOf" srcId="{2551B914-07DF-4204-9621-3F2B08620A7E}" destId="{22E63C41-2222-4A33-8AC7-ABAA37BE0380}" srcOrd="3" destOrd="0" presId="urn:microsoft.com/office/officeart/2005/8/layout/cycle5"/>
    <dgm:cxn modelId="{F7409D9E-AC60-41AA-874A-8AEC466AF220}" type="presParOf" srcId="{2551B914-07DF-4204-9621-3F2B08620A7E}" destId="{11A2D9AD-4AC1-4309-9E15-372EC981D07D}" srcOrd="4" destOrd="0" presId="urn:microsoft.com/office/officeart/2005/8/layout/cycle5"/>
    <dgm:cxn modelId="{CC2CCADB-996F-4779-99E2-28ECD7928DB9}" type="presParOf" srcId="{2551B914-07DF-4204-9621-3F2B08620A7E}" destId="{3D538EDA-3E96-4446-8504-040B70159E09}" srcOrd="5" destOrd="0" presId="urn:microsoft.com/office/officeart/2005/8/layout/cycle5"/>
    <dgm:cxn modelId="{5CD53147-7F44-4386-8237-32FD640B6628}" type="presParOf" srcId="{2551B914-07DF-4204-9621-3F2B08620A7E}" destId="{3DE3DFAC-0F43-418D-86C7-4A29929AE7BB}" srcOrd="6" destOrd="0" presId="urn:microsoft.com/office/officeart/2005/8/layout/cycle5"/>
    <dgm:cxn modelId="{5DF69AD4-F2EB-4308-A4DC-D29756C01E6E}" type="presParOf" srcId="{2551B914-07DF-4204-9621-3F2B08620A7E}" destId="{DD08420D-1A42-4F0F-9220-9A0591C823C8}" srcOrd="7" destOrd="0" presId="urn:microsoft.com/office/officeart/2005/8/layout/cycle5"/>
    <dgm:cxn modelId="{229A803B-57E9-4EC4-91BD-B0E3CB5A0452}" type="presParOf" srcId="{2551B914-07DF-4204-9621-3F2B08620A7E}" destId="{36599BED-DD0D-4030-8879-46BB9A7508DD}" srcOrd="8" destOrd="0" presId="urn:microsoft.com/office/officeart/2005/8/layout/cycle5"/>
    <dgm:cxn modelId="{F20F4EA8-382A-4C76-8586-7BC1FBEED31D}" type="presParOf" srcId="{2551B914-07DF-4204-9621-3F2B08620A7E}" destId="{2345F46B-DDF1-4134-985E-A1204EF859DF}" srcOrd="9" destOrd="0" presId="urn:microsoft.com/office/officeart/2005/8/layout/cycle5"/>
    <dgm:cxn modelId="{F2DAECB5-4B0C-4DA6-B1A9-385D064E8CFE}" type="presParOf" srcId="{2551B914-07DF-4204-9621-3F2B08620A7E}" destId="{4C07C000-CB13-4A79-9530-666A8CEE60FB}" srcOrd="10" destOrd="0" presId="urn:microsoft.com/office/officeart/2005/8/layout/cycle5"/>
    <dgm:cxn modelId="{7B248877-C4E3-4545-A993-56CBB260D636}" type="presParOf" srcId="{2551B914-07DF-4204-9621-3F2B08620A7E}" destId="{4EA61C63-DEE7-4EDD-A779-F391BF856BED}" srcOrd="11" destOrd="0" presId="urn:microsoft.com/office/officeart/2005/8/layout/cycle5"/>
    <dgm:cxn modelId="{5812E498-C282-4054-B1F7-430DF3DDEE51}" type="presParOf" srcId="{2551B914-07DF-4204-9621-3F2B08620A7E}" destId="{5F5842F6-4B95-48C6-B5DD-C5183B057DE3}" srcOrd="12" destOrd="0" presId="urn:microsoft.com/office/officeart/2005/8/layout/cycle5"/>
    <dgm:cxn modelId="{6D610783-28F7-4E38-A770-773DB78B3BE9}" type="presParOf" srcId="{2551B914-07DF-4204-9621-3F2B08620A7E}" destId="{2F5C4EF8-7797-4308-8732-9F882BEAA767}" srcOrd="13" destOrd="0" presId="urn:microsoft.com/office/officeart/2005/8/layout/cycle5"/>
    <dgm:cxn modelId="{8C45E79B-042D-44B6-BF9F-46D349ACC78C}" type="presParOf" srcId="{2551B914-07DF-4204-9621-3F2B08620A7E}" destId="{5496F38E-3499-4708-9513-F623C3ACA76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09D9C-00F7-4448-88CC-33DBFC92BB7D}">
      <dsp:nvSpPr>
        <dsp:cNvPr id="0" name=""/>
        <dsp:cNvSpPr/>
      </dsp:nvSpPr>
      <dsp:spPr>
        <a:xfrm>
          <a:off x="3913238" y="1912"/>
          <a:ext cx="1443982" cy="938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User</a:t>
          </a:r>
        </a:p>
      </dsp:txBody>
      <dsp:txXfrm>
        <a:off x="3959056" y="47730"/>
        <a:ext cx="1352346" cy="846952"/>
      </dsp:txXfrm>
    </dsp:sp>
    <dsp:sp modelId="{8036FA76-5719-4D75-9C25-9DF59E677A73}">
      <dsp:nvSpPr>
        <dsp:cNvPr id="0" name=""/>
        <dsp:cNvSpPr/>
      </dsp:nvSpPr>
      <dsp:spPr>
        <a:xfrm>
          <a:off x="2761599" y="471207"/>
          <a:ext cx="3747260" cy="3747260"/>
        </a:xfrm>
        <a:custGeom>
          <a:avLst/>
          <a:gdLst/>
          <a:ahLst/>
          <a:cxnLst/>
          <a:rect l="0" t="0" r="0" b="0"/>
          <a:pathLst>
            <a:path>
              <a:moveTo>
                <a:pt x="2788683" y="238647"/>
              </a:moveTo>
              <a:arcTo wR="1873630" hR="1873630" stAng="17954069" swAng="121053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2E63C41-2222-4A33-8AC7-ABAA37BE0380}">
      <dsp:nvSpPr>
        <dsp:cNvPr id="0" name=""/>
        <dsp:cNvSpPr/>
      </dsp:nvSpPr>
      <dsp:spPr>
        <a:xfrm>
          <a:off x="5695167" y="1296559"/>
          <a:ext cx="1443982" cy="938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List  Data</a:t>
          </a:r>
        </a:p>
      </dsp:txBody>
      <dsp:txXfrm>
        <a:off x="5740985" y="1342377"/>
        <a:ext cx="1352346" cy="846952"/>
      </dsp:txXfrm>
    </dsp:sp>
    <dsp:sp modelId="{3D538EDA-3E96-4446-8504-040B70159E09}">
      <dsp:nvSpPr>
        <dsp:cNvPr id="0" name=""/>
        <dsp:cNvSpPr/>
      </dsp:nvSpPr>
      <dsp:spPr>
        <a:xfrm>
          <a:off x="2761599" y="471207"/>
          <a:ext cx="3747260" cy="3747260"/>
        </a:xfrm>
        <a:custGeom>
          <a:avLst/>
          <a:gdLst/>
          <a:ahLst/>
          <a:cxnLst/>
          <a:rect l="0" t="0" r="0" b="0"/>
          <a:pathLst>
            <a:path>
              <a:moveTo>
                <a:pt x="3742753" y="2003509"/>
              </a:moveTo>
              <a:arcTo wR="1873630" hR="1873630" stAng="21838493" swAng="135894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3DFAC-0F43-418D-86C7-4A29929AE7BB}">
      <dsp:nvSpPr>
        <dsp:cNvPr id="0" name=""/>
        <dsp:cNvSpPr/>
      </dsp:nvSpPr>
      <dsp:spPr>
        <a:xfrm>
          <a:off x="5014530" y="3391342"/>
          <a:ext cx="1443982" cy="938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Database</a:t>
          </a:r>
        </a:p>
      </dsp:txBody>
      <dsp:txXfrm>
        <a:off x="5060348" y="3437160"/>
        <a:ext cx="1352346" cy="846952"/>
      </dsp:txXfrm>
    </dsp:sp>
    <dsp:sp modelId="{36599BED-DD0D-4030-8879-46BB9A7508DD}">
      <dsp:nvSpPr>
        <dsp:cNvPr id="0" name=""/>
        <dsp:cNvSpPr/>
      </dsp:nvSpPr>
      <dsp:spPr>
        <a:xfrm>
          <a:off x="2761599" y="471207"/>
          <a:ext cx="3747260" cy="3747260"/>
        </a:xfrm>
        <a:custGeom>
          <a:avLst/>
          <a:gdLst/>
          <a:ahLst/>
          <a:cxnLst/>
          <a:rect l="0" t="0" r="0" b="0"/>
          <a:pathLst>
            <a:path>
              <a:moveTo>
                <a:pt x="2103271" y="3733134"/>
              </a:moveTo>
              <a:arcTo wR="1873630" hR="1873630" stAng="4977591" swAng="84481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45F46B-DDF1-4134-985E-A1204EF859DF}">
      <dsp:nvSpPr>
        <dsp:cNvPr id="0" name=""/>
        <dsp:cNvSpPr/>
      </dsp:nvSpPr>
      <dsp:spPr>
        <a:xfrm>
          <a:off x="2811946" y="3391342"/>
          <a:ext cx="1443982" cy="938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Fetch Data</a:t>
          </a:r>
        </a:p>
      </dsp:txBody>
      <dsp:txXfrm>
        <a:off x="2857764" y="3437160"/>
        <a:ext cx="1352346" cy="846952"/>
      </dsp:txXfrm>
    </dsp:sp>
    <dsp:sp modelId="{4EA61C63-DEE7-4EDD-A779-F391BF856BED}">
      <dsp:nvSpPr>
        <dsp:cNvPr id="0" name=""/>
        <dsp:cNvSpPr/>
      </dsp:nvSpPr>
      <dsp:spPr>
        <a:xfrm>
          <a:off x="2761599" y="471207"/>
          <a:ext cx="3747260" cy="3747260"/>
        </a:xfrm>
        <a:custGeom>
          <a:avLst/>
          <a:gdLst/>
          <a:ahLst/>
          <a:cxnLst/>
          <a:rect l="0" t="0" r="0" b="0"/>
          <a:pathLst>
            <a:path>
              <a:moveTo>
                <a:pt x="198667" y="2713267"/>
              </a:moveTo>
              <a:arcTo wR="1873630" hR="1873630" stAng="9202558" swAng="1358948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5842F6-4B95-48C6-B5DD-C5183B057DE3}">
      <dsp:nvSpPr>
        <dsp:cNvPr id="0" name=""/>
        <dsp:cNvSpPr/>
      </dsp:nvSpPr>
      <dsp:spPr>
        <a:xfrm>
          <a:off x="2131310" y="1296559"/>
          <a:ext cx="1443982" cy="93858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Display </a:t>
          </a:r>
        </a:p>
      </dsp:txBody>
      <dsp:txXfrm>
        <a:off x="2177128" y="1342377"/>
        <a:ext cx="1352346" cy="846952"/>
      </dsp:txXfrm>
    </dsp:sp>
    <dsp:sp modelId="{5496F38E-3499-4708-9513-F623C3ACA762}">
      <dsp:nvSpPr>
        <dsp:cNvPr id="0" name=""/>
        <dsp:cNvSpPr/>
      </dsp:nvSpPr>
      <dsp:spPr>
        <a:xfrm>
          <a:off x="2761599" y="471207"/>
          <a:ext cx="3747260" cy="3747260"/>
        </a:xfrm>
        <a:custGeom>
          <a:avLst/>
          <a:gdLst/>
          <a:ahLst/>
          <a:cxnLst/>
          <a:rect l="0" t="0" r="0" b="0"/>
          <a:pathLst>
            <a:path>
              <a:moveTo>
                <a:pt x="450823" y="654569"/>
              </a:moveTo>
              <a:arcTo wR="1873630" hR="1873630" stAng="13235398" swAng="1210533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961DA8-096A-4B55-9F70-EDFE1AC71444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106017-205B-4C95-A3FB-63323FA511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505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1573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9059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5117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658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34796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500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3928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9342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021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4872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2715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291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0157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674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195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943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375EC-E965-479D-AA81-90D10148C42F}" type="datetimeFigureOut">
              <a:rPr lang="en-IN" smtClean="0"/>
              <a:t>21-08-2025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CE5B0EC-BEDB-40E5-9069-F73AE3BC96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840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  <p:sldLayoutId id="2147483739" r:id="rId15"/>
    <p:sldLayoutId id="214748374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gicbricks.com/" TargetMode="External"/><Relationship Id="rId2" Type="http://schemas.openxmlformats.org/officeDocument/2006/relationships/hyperlink" Target="http://www.nobroker.in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justdeal.com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1F94D4-3D67-59B8-E0F4-B509794D40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8158" y="1017905"/>
            <a:ext cx="3616854" cy="1126283"/>
          </a:xfrm>
        </p:spPr>
        <p:txBody>
          <a:bodyPr/>
          <a:lstStyle/>
          <a:p>
            <a:r>
              <a:rPr lang="en-IN" b="1" dirty="0"/>
              <a:t>NESTIFY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FFD0BD8-5F04-1C43-43CE-68AFF75AE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5529" y="4082509"/>
            <a:ext cx="5167179" cy="2226732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Zoha Zainab       (22266-cs-032)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CSE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V. Vamshi Raju   (22266-cs-008)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CSE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K. Sreenu Nayak (22266-cs-009)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CSE</a:t>
            </a:r>
          </a:p>
          <a:p>
            <a:pPr marL="400050" indent="-400050">
              <a:buFont typeface="+mj-lt"/>
              <a:buAutoNum type="romanL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T. Anil Kumar      (22266-cs-011)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CSE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458AAE-9A42-F88D-F658-703DB714E140}"/>
              </a:ext>
            </a:extLst>
          </p:cNvPr>
          <p:cNvSpPr txBox="1"/>
          <p:nvPr/>
        </p:nvSpPr>
        <p:spPr>
          <a:xfrm>
            <a:off x="806316" y="4136582"/>
            <a:ext cx="33443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Under the guidance of</a:t>
            </a:r>
          </a:p>
          <a:p>
            <a:r>
              <a:rPr lang="en-IN" sz="2000" b="1" dirty="0"/>
              <a:t>Miss.Noohi Sadiya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05E10C-8190-9274-8E82-76D8781462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772" y="2209939"/>
            <a:ext cx="1905001" cy="18085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A731E57-7894-9C31-6F65-A5736967F15C}"/>
              </a:ext>
            </a:extLst>
          </p:cNvPr>
          <p:cNvSpPr txBox="1"/>
          <p:nvPr/>
        </p:nvSpPr>
        <p:spPr>
          <a:xfrm>
            <a:off x="-234544" y="494685"/>
            <a:ext cx="107748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chemeClr val="accent3">
                    <a:lumMod val="50000"/>
                  </a:schemeClr>
                </a:solidFill>
              </a:rPr>
              <a:t>JAYA PRAKASH NARAYAN COLLEGE OF ENGINEERING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6E1B8C-D372-7B2E-7F3C-7DD55F233CC2}"/>
              </a:ext>
            </a:extLst>
          </p:cNvPr>
          <p:cNvSpPr txBox="1"/>
          <p:nvPr/>
        </p:nvSpPr>
        <p:spPr>
          <a:xfrm>
            <a:off x="6533777" y="3872505"/>
            <a:ext cx="2447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Presented by: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689780-3879-A1E9-7D9A-A8D03DAF9940}"/>
              </a:ext>
            </a:extLst>
          </p:cNvPr>
          <p:cNvSpPr txBox="1"/>
          <p:nvPr/>
        </p:nvSpPr>
        <p:spPr>
          <a:xfrm>
            <a:off x="11449050" y="6238875"/>
            <a:ext cx="44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8521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B41EB-E39D-0728-33EC-7F63712B7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4108" y="768485"/>
            <a:ext cx="8911687" cy="1280890"/>
          </a:xfrm>
        </p:spPr>
        <p:txBody>
          <a:bodyPr/>
          <a:lstStyle/>
          <a:p>
            <a:r>
              <a:rPr lang="en-IN" b="1" dirty="0"/>
              <a:t>ARCHITECTURE DIAGRAM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44D2912-01EB-ECCA-6A84-1BC27432D4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4296131"/>
              </p:ext>
            </p:extLst>
          </p:nvPr>
        </p:nvGraphicFramePr>
        <p:xfrm>
          <a:off x="333983" y="1695856"/>
          <a:ext cx="9270460" cy="43936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9B2D4E2-3930-2750-89F4-66B8788A1A8E}"/>
              </a:ext>
            </a:extLst>
          </p:cNvPr>
          <p:cNvSpPr txBox="1"/>
          <p:nvPr/>
        </p:nvSpPr>
        <p:spPr>
          <a:xfrm>
            <a:off x="11449050" y="6238875"/>
            <a:ext cx="46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06592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48312-9D14-1558-C46C-168E27BE8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2411" y="632217"/>
            <a:ext cx="8911687" cy="1280890"/>
          </a:xfrm>
        </p:spPr>
        <p:txBody>
          <a:bodyPr/>
          <a:lstStyle/>
          <a:p>
            <a:r>
              <a:rPr lang="en-IN" b="1" dirty="0"/>
              <a:t>METHODOLOGY AND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15A8-A408-F8F6-A1C1-669B8B5EA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605" y="1913107"/>
            <a:ext cx="9196241" cy="3880773"/>
          </a:xfrm>
        </p:spPr>
        <p:txBody>
          <a:bodyPr>
            <a:normAutofit/>
          </a:bodyPr>
          <a:lstStyle/>
          <a:p>
            <a:r>
              <a:rPr lang="en-US" sz="2400" dirty="0"/>
              <a:t>User registration and login by data verification.</a:t>
            </a:r>
          </a:p>
          <a:p>
            <a:r>
              <a:rPr lang="en-US" sz="2400" dirty="0"/>
              <a:t>We use hashed password in user database. </a:t>
            </a:r>
          </a:p>
          <a:p>
            <a:r>
              <a:rPr lang="en-US" sz="2400" dirty="0"/>
              <a:t>Property list with owner details securely.</a:t>
            </a:r>
          </a:p>
          <a:p>
            <a:r>
              <a:rPr lang="en-US" sz="2400" dirty="0"/>
              <a:t>Website use basic SQL query </a:t>
            </a:r>
            <a:r>
              <a:rPr lang="en-US" sz="2400" u="sng" dirty="0"/>
              <a:t>Algorithms</a:t>
            </a:r>
            <a:r>
              <a:rPr lang="en-US" sz="2400" dirty="0"/>
              <a:t> to fetch property data based on user input.</a:t>
            </a:r>
          </a:p>
          <a:p>
            <a:r>
              <a:rPr lang="en-US" sz="2400" dirty="0"/>
              <a:t>Property data is deleted from the database after confirmation of rent or purchase.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794171-B39D-F169-0CF1-166BBE857896}"/>
              </a:ext>
            </a:extLst>
          </p:cNvPr>
          <p:cNvSpPr txBox="1"/>
          <p:nvPr/>
        </p:nvSpPr>
        <p:spPr>
          <a:xfrm>
            <a:off x="11449050" y="6238875"/>
            <a:ext cx="45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776771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867C5-223A-72B7-D3BB-7AC69347C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901" y="580154"/>
            <a:ext cx="8911687" cy="1280890"/>
          </a:xfrm>
        </p:spPr>
        <p:txBody>
          <a:bodyPr/>
          <a:lstStyle/>
          <a:p>
            <a:r>
              <a:rPr lang="en-IN" b="1" dirty="0"/>
              <a:t>MODULES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F8326-6D7F-A41E-372F-FA1580435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User Module </a:t>
            </a:r>
            <a:r>
              <a:rPr lang="en-IN" sz="2400" dirty="0"/>
              <a:t>– Registration, login, profile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Rent Module </a:t>
            </a:r>
            <a:r>
              <a:rPr lang="en-IN" sz="2400" dirty="0"/>
              <a:t>– list or rent house directly</a:t>
            </a:r>
            <a:endParaRPr lang="en-IN" sz="24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PropertyConnect </a:t>
            </a:r>
            <a:r>
              <a:rPr lang="en-IN" sz="2400" dirty="0"/>
              <a:t>– list or buy property effortlessly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2400" b="1" dirty="0"/>
              <a:t>Feedback Module </a:t>
            </a:r>
            <a:r>
              <a:rPr lang="en-IN" sz="2400" dirty="0"/>
              <a:t>– where user share their opinion.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23699-A296-B907-F5F4-0F957E352330}"/>
              </a:ext>
            </a:extLst>
          </p:cNvPr>
          <p:cNvSpPr txBox="1"/>
          <p:nvPr/>
        </p:nvSpPr>
        <p:spPr>
          <a:xfrm>
            <a:off x="11449050" y="6238875"/>
            <a:ext cx="467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896743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5324-BDCB-8A6D-5858-CFCEA2EBF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571" y="637801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APPLICATION &amp; FUTURE ENHANCEMENT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28AB4D-8497-4A57-C4EC-1B32C68CF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2016" y="1981281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b="1" dirty="0"/>
              <a:t>Applications: </a:t>
            </a:r>
            <a:r>
              <a:rPr lang="en-US" sz="2400" dirty="0"/>
              <a:t>Used by students, job seekers, and professionals for house searching and sellers.</a:t>
            </a:r>
          </a:p>
          <a:p>
            <a:r>
              <a:rPr lang="en-US" sz="2400" b="1" dirty="0"/>
              <a:t>Future Enhancements: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/>
              <a:t>Mobile app integration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/>
              <a:t>AI-based recommendations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/>
              <a:t>Multi-language support</a:t>
            </a:r>
          </a:p>
          <a:p>
            <a:pPr marL="400050" indent="-400050">
              <a:buFont typeface="+mj-lt"/>
              <a:buAutoNum type="romanLcPeriod"/>
            </a:pPr>
            <a:r>
              <a:rPr lang="en-US" sz="2400" dirty="0"/>
              <a:t>Online payment 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F85085-D894-8DD7-5571-92EF16EC7182}"/>
              </a:ext>
            </a:extLst>
          </p:cNvPr>
          <p:cNvSpPr txBox="1"/>
          <p:nvPr/>
        </p:nvSpPr>
        <p:spPr>
          <a:xfrm>
            <a:off x="11449050" y="6238875"/>
            <a:ext cx="45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621317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8A55C-446F-2918-2CED-D808E3FEB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9421" y="520167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9689A-8285-F1A2-0356-81E213647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41" y="2180832"/>
            <a:ext cx="8915400" cy="3777622"/>
          </a:xfrm>
        </p:spPr>
        <p:txBody>
          <a:bodyPr/>
          <a:lstStyle/>
          <a:p>
            <a:r>
              <a:rPr lang="en-US" sz="2400" dirty="0"/>
              <a:t>Nestify simplifies sell, rent &amp; buying a house by removing middlemen and reducing costs. </a:t>
            </a:r>
          </a:p>
          <a:p>
            <a:r>
              <a:rPr lang="en-US" sz="2400" dirty="0"/>
              <a:t>It offers a secure, accessible, and user-friendly platform for shared accommodation</a:t>
            </a:r>
            <a:r>
              <a:rPr lang="en-US" dirty="0"/>
              <a:t>.</a:t>
            </a:r>
          </a:p>
          <a:p>
            <a:r>
              <a:rPr lang="en-US" sz="2400" dirty="0"/>
              <a:t>It facilitates the buying and selling of real estate, including land apartment and other residential properties.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FF1381-D415-27BF-6123-84B0AAF20482}"/>
              </a:ext>
            </a:extLst>
          </p:cNvPr>
          <p:cNvSpPr txBox="1"/>
          <p:nvPr/>
        </p:nvSpPr>
        <p:spPr>
          <a:xfrm>
            <a:off x="11449050" y="6238875"/>
            <a:ext cx="428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553443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C7B3-9465-7C49-C803-BE07F388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483" y="490445"/>
            <a:ext cx="8911687" cy="1280890"/>
          </a:xfrm>
        </p:spPr>
        <p:txBody>
          <a:bodyPr>
            <a:normAutofit/>
          </a:bodyPr>
          <a:lstStyle/>
          <a:p>
            <a:r>
              <a:rPr lang="en-IN" sz="40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98DF9-F294-38BF-BDC4-E1CBF28B1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1261" y="2037224"/>
            <a:ext cx="8915400" cy="3777622"/>
          </a:xfrm>
        </p:spPr>
        <p:txBody>
          <a:bodyPr/>
          <a:lstStyle/>
          <a:p>
            <a:r>
              <a:rPr lang="en-IN" sz="2400" dirty="0">
                <a:hlinkClick r:id="rId2"/>
              </a:rPr>
              <a:t>http://www.nobroker.in/</a:t>
            </a:r>
            <a:endParaRPr lang="en-IN" sz="2400" dirty="0"/>
          </a:p>
          <a:p>
            <a:r>
              <a:rPr lang="en-IN" sz="2400" dirty="0">
                <a:hlinkClick r:id="rId3"/>
              </a:rPr>
              <a:t>http://www.magicbricks.com/</a:t>
            </a:r>
            <a:endParaRPr lang="en-IN" sz="2400" dirty="0"/>
          </a:p>
          <a:p>
            <a:r>
              <a:rPr lang="en-IN" sz="2400" dirty="0">
                <a:hlinkClick r:id="rId4"/>
              </a:rPr>
              <a:t>http://www.JustDeal.com/</a:t>
            </a:r>
            <a:endParaRPr lang="en-IN" sz="2400" dirty="0"/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65061B-1447-C8EB-C04D-A99A50BFDCFD}"/>
              </a:ext>
            </a:extLst>
          </p:cNvPr>
          <p:cNvSpPr txBox="1"/>
          <p:nvPr/>
        </p:nvSpPr>
        <p:spPr>
          <a:xfrm>
            <a:off x="11449050" y="6238875"/>
            <a:ext cx="44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06909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464C-CE1A-2B10-73DD-CE6769282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357" y="363355"/>
            <a:ext cx="8911687" cy="1280890"/>
          </a:xfrm>
        </p:spPr>
        <p:txBody>
          <a:bodyPr/>
          <a:lstStyle/>
          <a:p>
            <a:r>
              <a:rPr lang="en-IN" b="1" dirty="0"/>
              <a:t>SCREENSHOTS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0077CC0-6FE3-D9F5-A691-D1AA13294E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26"/>
          <a:stretch/>
        </p:blipFill>
        <p:spPr>
          <a:xfrm>
            <a:off x="489277" y="2696600"/>
            <a:ext cx="4967939" cy="2807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87725D-C7B9-4C25-35CF-85FA7223B238}"/>
              </a:ext>
            </a:extLst>
          </p:cNvPr>
          <p:cNvSpPr txBox="1"/>
          <p:nvPr/>
        </p:nvSpPr>
        <p:spPr>
          <a:xfrm>
            <a:off x="2105184" y="1819343"/>
            <a:ext cx="197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tx2">
                    <a:lumMod val="50000"/>
                  </a:schemeClr>
                </a:solidFill>
              </a:rPr>
              <a:t>HOME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B8BEDA-1F81-8D45-894D-FD9CAFB8B364}"/>
              </a:ext>
            </a:extLst>
          </p:cNvPr>
          <p:cNvSpPr txBox="1"/>
          <p:nvPr/>
        </p:nvSpPr>
        <p:spPr>
          <a:xfrm>
            <a:off x="7112783" y="1819343"/>
            <a:ext cx="2669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FEATURES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23C648-57E2-62ED-DE02-917B8ACBB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2" r="3566"/>
          <a:stretch/>
        </p:blipFill>
        <p:spPr>
          <a:xfrm>
            <a:off x="5913255" y="2686922"/>
            <a:ext cx="5379396" cy="280740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57F4C3-D7D6-FD23-FC7A-C6F7A88E5921}"/>
              </a:ext>
            </a:extLst>
          </p:cNvPr>
          <p:cNvSpPr txBox="1"/>
          <p:nvPr/>
        </p:nvSpPr>
        <p:spPr>
          <a:xfrm>
            <a:off x="11449050" y="6238875"/>
            <a:ext cx="44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1436322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7193A-12F3-B792-1B70-5B3A23E88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39BF00A-AAF1-5782-F89A-0FB48C0A6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03" t="12502" r="13431"/>
          <a:stretch/>
        </p:blipFill>
        <p:spPr>
          <a:xfrm>
            <a:off x="373858" y="2434381"/>
            <a:ext cx="5144786" cy="2993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743F4E-F2FE-C591-64B3-44D03DB087A4}"/>
              </a:ext>
            </a:extLst>
          </p:cNvPr>
          <p:cNvSpPr txBox="1"/>
          <p:nvPr/>
        </p:nvSpPr>
        <p:spPr>
          <a:xfrm>
            <a:off x="6926276" y="1457240"/>
            <a:ext cx="33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SUBMIT DETAILS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C55355-3D9E-832B-DA67-F132010D0557}"/>
              </a:ext>
            </a:extLst>
          </p:cNvPr>
          <p:cNvSpPr txBox="1"/>
          <p:nvPr/>
        </p:nvSpPr>
        <p:spPr>
          <a:xfrm>
            <a:off x="1931445" y="1457240"/>
            <a:ext cx="33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LISTING DETAILS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15A0A-7CAB-8C4A-CDA2-FFFBC0ED9764}"/>
              </a:ext>
            </a:extLst>
          </p:cNvPr>
          <p:cNvSpPr txBox="1"/>
          <p:nvPr/>
        </p:nvSpPr>
        <p:spPr>
          <a:xfrm>
            <a:off x="11449050" y="6238875"/>
            <a:ext cx="44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28A0B3-762D-205F-7D70-28A02D684F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2" r="14718"/>
          <a:stretch/>
        </p:blipFill>
        <p:spPr>
          <a:xfrm>
            <a:off x="6361889" y="2191188"/>
            <a:ext cx="3723568" cy="376350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96422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A7098-0A0C-5392-AE0D-96330EDA8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1A33-736E-D67D-2470-D47D771A4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A965C6-43D8-62E2-CEFC-B1C67E330633}"/>
              </a:ext>
            </a:extLst>
          </p:cNvPr>
          <p:cNvSpPr txBox="1"/>
          <p:nvPr/>
        </p:nvSpPr>
        <p:spPr>
          <a:xfrm>
            <a:off x="6926276" y="1457240"/>
            <a:ext cx="33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      CONFIRM BUY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219DF9-3818-9FF2-1AD0-49FE3F57A0ED}"/>
              </a:ext>
            </a:extLst>
          </p:cNvPr>
          <p:cNvSpPr txBox="1"/>
          <p:nvPr/>
        </p:nvSpPr>
        <p:spPr>
          <a:xfrm>
            <a:off x="1941173" y="1457240"/>
            <a:ext cx="33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PROPERTY DETAILS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324EB0-D91F-6CC5-23CF-392A8CB04F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11" r="3936"/>
          <a:stretch/>
        </p:blipFill>
        <p:spPr>
          <a:xfrm>
            <a:off x="318389" y="2361597"/>
            <a:ext cx="5877166" cy="3039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2678FF-60BE-1336-4D24-9C62908B5622}"/>
              </a:ext>
            </a:extLst>
          </p:cNvPr>
          <p:cNvSpPr txBox="1"/>
          <p:nvPr/>
        </p:nvSpPr>
        <p:spPr>
          <a:xfrm>
            <a:off x="11449050" y="6238875"/>
            <a:ext cx="44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3AD99CC-EDFA-EFBE-3C25-7001EC6F52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4" t="5969" r="4723" b="6400"/>
          <a:stretch/>
        </p:blipFill>
        <p:spPr>
          <a:xfrm>
            <a:off x="6673174" y="2361597"/>
            <a:ext cx="5043486" cy="30391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26940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2AF14-203C-8BFE-69DF-820336D43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0C8FB-E435-59A9-0AB4-484C29C8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9870CD-85E6-4E8A-E9D5-0E72C9BEEB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47" b="22064"/>
          <a:stretch/>
        </p:blipFill>
        <p:spPr>
          <a:xfrm>
            <a:off x="369651" y="2516260"/>
            <a:ext cx="5032129" cy="29706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7908D9-7826-5346-35CB-20507E5B35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255"/>
          <a:stretch/>
        </p:blipFill>
        <p:spPr>
          <a:xfrm>
            <a:off x="6008451" y="2537053"/>
            <a:ext cx="5633811" cy="294981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12A459-0210-2BF9-7E30-BC64AC91DAD6}"/>
              </a:ext>
            </a:extLst>
          </p:cNvPr>
          <p:cNvSpPr txBox="1"/>
          <p:nvPr/>
        </p:nvSpPr>
        <p:spPr>
          <a:xfrm>
            <a:off x="2046201" y="1514210"/>
            <a:ext cx="2929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DATABASE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679E7B-0790-0A56-4C90-2093F163D8CD}"/>
              </a:ext>
            </a:extLst>
          </p:cNvPr>
          <p:cNvSpPr txBox="1"/>
          <p:nvPr/>
        </p:nvSpPr>
        <p:spPr>
          <a:xfrm>
            <a:off x="6504347" y="1561068"/>
            <a:ext cx="3334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XAMPP CONTROL PANEL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1D9CC1-2FEE-11BD-09D7-59C797930FE1}"/>
              </a:ext>
            </a:extLst>
          </p:cNvPr>
          <p:cNvSpPr txBox="1"/>
          <p:nvPr/>
        </p:nvSpPr>
        <p:spPr>
          <a:xfrm>
            <a:off x="11449050" y="6238875"/>
            <a:ext cx="44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</a:t>
            </a:r>
          </a:p>
        </p:txBody>
      </p:sp>
    </p:spTree>
    <p:extLst>
      <p:ext uri="{BB962C8B-B14F-4D97-AF65-F5344CB8AC3E}">
        <p14:creationId xmlns:p14="http://schemas.microsoft.com/office/powerpoint/2010/main" val="241122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7AD86-6305-6BF3-1B08-E818ACC8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7C14B-FE96-2BC0-EE1A-4DEECDE1D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277" y="1410511"/>
            <a:ext cx="8596668" cy="5029200"/>
          </a:xfrm>
        </p:spPr>
        <p:txBody>
          <a:bodyPr/>
          <a:lstStyle/>
          <a:p>
            <a:r>
              <a:rPr lang="en-US" dirty="0"/>
              <a:t>Abstract</a:t>
            </a:r>
          </a:p>
          <a:p>
            <a:r>
              <a:rPr lang="en-US" dirty="0"/>
              <a:t>Introduction</a:t>
            </a:r>
          </a:p>
          <a:p>
            <a:r>
              <a:rPr lang="en-US" dirty="0"/>
              <a:t>Existing System</a:t>
            </a:r>
          </a:p>
          <a:p>
            <a:r>
              <a:rPr lang="en-US" dirty="0"/>
              <a:t>Proposed System</a:t>
            </a:r>
          </a:p>
          <a:p>
            <a:r>
              <a:rPr lang="en-US" dirty="0"/>
              <a:t>Comparison of Existing and Proposed System</a:t>
            </a:r>
          </a:p>
          <a:p>
            <a:r>
              <a:rPr lang="en-US" dirty="0"/>
              <a:t>System Requirements</a:t>
            </a:r>
          </a:p>
          <a:p>
            <a:r>
              <a:rPr lang="en-US" dirty="0"/>
              <a:t>Concept Explanation</a:t>
            </a:r>
          </a:p>
          <a:p>
            <a:r>
              <a:rPr lang="en-US" dirty="0"/>
              <a:t>Application and Future Enhancement</a:t>
            </a:r>
          </a:p>
          <a:p>
            <a:r>
              <a:rPr lang="en-US" dirty="0"/>
              <a:t>Conclusion</a:t>
            </a:r>
          </a:p>
          <a:p>
            <a:r>
              <a:rPr lang="en-US" dirty="0"/>
              <a:t>References</a:t>
            </a:r>
          </a:p>
          <a:p>
            <a:r>
              <a:rPr lang="en-US" dirty="0"/>
              <a:t>Screenshots</a:t>
            </a:r>
          </a:p>
          <a:p>
            <a:r>
              <a:rPr lang="en-US" dirty="0"/>
              <a:t>Sample Coding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69C72-80A5-5123-1A17-1C419EFC954A}"/>
              </a:ext>
            </a:extLst>
          </p:cNvPr>
          <p:cNvSpPr txBox="1"/>
          <p:nvPr/>
        </p:nvSpPr>
        <p:spPr>
          <a:xfrm>
            <a:off x="11449050" y="6238875"/>
            <a:ext cx="44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674938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0018-815A-74BE-147D-0D49B9626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8869" y="237068"/>
            <a:ext cx="8911687" cy="1280890"/>
          </a:xfrm>
        </p:spPr>
        <p:txBody>
          <a:bodyPr/>
          <a:lstStyle/>
          <a:p>
            <a:r>
              <a:rPr lang="en-IN" b="1" dirty="0"/>
              <a:t>SAMPLE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29990-C231-7CF3-73B9-B7F43C0F6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37267"/>
            <a:ext cx="9196388" cy="478366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042D1F-16A7-22E1-5895-4EAB7FD12688}"/>
              </a:ext>
            </a:extLst>
          </p:cNvPr>
          <p:cNvSpPr txBox="1"/>
          <p:nvPr/>
        </p:nvSpPr>
        <p:spPr>
          <a:xfrm>
            <a:off x="1055091" y="1719851"/>
            <a:ext cx="777240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>
                <a:solidFill>
                  <a:srgbClr val="0070C0"/>
                </a:solidFill>
              </a:rPr>
              <a:t>&lt;!DOCTYPE html&gt;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&lt;html lang="</a:t>
            </a:r>
            <a:r>
              <a:rPr lang="en-IN" sz="1200" dirty="0" err="1">
                <a:solidFill>
                  <a:srgbClr val="0070C0"/>
                </a:solidFill>
              </a:rPr>
              <a:t>en</a:t>
            </a:r>
            <a:r>
              <a:rPr lang="en-IN" sz="1200" dirty="0">
                <a:solidFill>
                  <a:srgbClr val="0070C0"/>
                </a:solidFill>
              </a:rPr>
              <a:t>"&gt;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&lt;head&gt;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&lt;meta charset="UTF-8"&gt;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&lt;meta name="viewport" content="width=device-width, initial-scale=1.0"&gt;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&lt;title&gt;Document&lt;/title&gt;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&lt;link </a:t>
            </a:r>
            <a:r>
              <a:rPr lang="en-IN" sz="1200" dirty="0" err="1">
                <a:solidFill>
                  <a:srgbClr val="0070C0"/>
                </a:solidFill>
              </a:rPr>
              <a:t>rel</a:t>
            </a:r>
            <a:r>
              <a:rPr lang="en-IN" sz="1200" dirty="0">
                <a:solidFill>
                  <a:srgbClr val="0070C0"/>
                </a:solidFill>
              </a:rPr>
              <a:t>="stylesheet" </a:t>
            </a:r>
            <a:r>
              <a:rPr lang="en-IN" sz="1200" dirty="0" err="1">
                <a:solidFill>
                  <a:srgbClr val="0070C0"/>
                </a:solidFill>
              </a:rPr>
              <a:t>href</a:t>
            </a:r>
            <a:r>
              <a:rPr lang="en-IN" sz="1200" dirty="0">
                <a:solidFill>
                  <a:srgbClr val="0070C0"/>
                </a:solidFill>
              </a:rPr>
              <a:t>="style.css"&gt;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&lt;/head&gt;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&lt;body&gt;</a:t>
            </a:r>
          </a:p>
          <a:p>
            <a:r>
              <a:rPr lang="en-US" sz="1200" dirty="0">
                <a:solidFill>
                  <a:srgbClr val="0070C0"/>
                </a:solidFill>
              </a:rPr>
              <a:t>&lt;h1 class="form-title"&gt;Register&lt;/h1&gt;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&lt;div class="input-group"&gt;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            &lt;</a:t>
            </a:r>
            <a:r>
              <a:rPr lang="en-IN" sz="1200" dirty="0" err="1">
                <a:solidFill>
                  <a:srgbClr val="0070C0"/>
                </a:solidFill>
              </a:rPr>
              <a:t>i</a:t>
            </a:r>
            <a:r>
              <a:rPr lang="en-IN" sz="1200" dirty="0">
                <a:solidFill>
                  <a:srgbClr val="0070C0"/>
                </a:solidFill>
              </a:rPr>
              <a:t> class="</a:t>
            </a:r>
            <a:r>
              <a:rPr lang="en-IN" sz="1200" dirty="0" err="1">
                <a:solidFill>
                  <a:srgbClr val="0070C0"/>
                </a:solidFill>
              </a:rPr>
              <a:t>fas</a:t>
            </a:r>
            <a:r>
              <a:rPr lang="en-IN" sz="1200" dirty="0">
                <a:solidFill>
                  <a:srgbClr val="0070C0"/>
                </a:solidFill>
              </a:rPr>
              <a:t> fa-envelope"&gt;&lt;/</a:t>
            </a:r>
            <a:r>
              <a:rPr lang="en-IN" sz="1200" dirty="0" err="1">
                <a:solidFill>
                  <a:srgbClr val="0070C0"/>
                </a:solidFill>
              </a:rPr>
              <a:t>i</a:t>
            </a:r>
            <a:r>
              <a:rPr lang="en-IN" sz="1200" dirty="0">
                <a:solidFill>
                  <a:srgbClr val="0070C0"/>
                </a:solidFill>
              </a:rPr>
              <a:t>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            &lt;input type="email" name="email" id="email" placeholder="Email" required&gt;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            &lt;?</a:t>
            </a:r>
            <a:r>
              <a:rPr lang="en-IN" sz="1200" dirty="0" err="1">
                <a:solidFill>
                  <a:srgbClr val="0070C0"/>
                </a:solidFill>
              </a:rPr>
              <a:t>php</a:t>
            </a:r>
            <a:endParaRPr lang="en-IN" sz="1200" dirty="0">
              <a:solidFill>
                <a:srgbClr val="0070C0"/>
              </a:solidFill>
            </a:endParaRPr>
          </a:p>
          <a:p>
            <a:r>
              <a:rPr lang="en-IN" sz="1200" dirty="0">
                <a:solidFill>
                  <a:srgbClr val="0070C0"/>
                </a:solidFill>
              </a:rPr>
              <a:t>                if (</a:t>
            </a:r>
            <a:r>
              <a:rPr lang="en-IN" sz="1200" dirty="0" err="1">
                <a:solidFill>
                  <a:srgbClr val="0070C0"/>
                </a:solidFill>
              </a:rPr>
              <a:t>isset</a:t>
            </a:r>
            <a:r>
              <a:rPr lang="en-IN" sz="1200" dirty="0">
                <a:solidFill>
                  <a:srgbClr val="0070C0"/>
                </a:solidFill>
              </a:rPr>
              <a:t>($errors['email'])) {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                echo '&lt;div class="error"&gt;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                &lt;p&gt;' . $errors['email'] . '&lt;/p&gt;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                &lt;/div&gt;';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                unset($errors['email']);</a:t>
            </a:r>
          </a:p>
          <a:p>
            <a:endParaRPr lang="en-IN" sz="1200" dirty="0">
              <a:solidFill>
                <a:srgbClr val="0070C0"/>
              </a:solidFill>
            </a:endParaRPr>
          </a:p>
          <a:p>
            <a:r>
              <a:rPr lang="en-IN" sz="1200" dirty="0">
                <a:solidFill>
                  <a:srgbClr val="0070C0"/>
                </a:solidFill>
              </a:rPr>
              <a:t>                }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            ?&gt;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            &lt;/div&gt;</a:t>
            </a:r>
          </a:p>
          <a:p>
            <a:r>
              <a:rPr lang="en-IN" sz="1200" dirty="0">
                <a:solidFill>
                  <a:srgbClr val="0070C0"/>
                </a:solidFill>
              </a:rPr>
              <a:t>&lt;/body&gt;</a:t>
            </a:r>
          </a:p>
          <a:p>
            <a:endParaRPr lang="en-IN" sz="1200" dirty="0">
              <a:solidFill>
                <a:srgbClr val="0070C0"/>
              </a:solidFill>
            </a:endParaRPr>
          </a:p>
          <a:p>
            <a:r>
              <a:rPr lang="en-IN" sz="1200" dirty="0">
                <a:solidFill>
                  <a:srgbClr val="0070C0"/>
                </a:solidFill>
              </a:rPr>
              <a:t>&lt;/html&gt;</a:t>
            </a:r>
          </a:p>
          <a:p>
            <a:endParaRPr lang="en-IN" sz="800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602C04-E91F-2219-911B-860FE5B2554C}"/>
              </a:ext>
            </a:extLst>
          </p:cNvPr>
          <p:cNvSpPr txBox="1"/>
          <p:nvPr/>
        </p:nvSpPr>
        <p:spPr>
          <a:xfrm>
            <a:off x="1131650" y="121437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LOGIN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E7713E-2ECC-A95B-91AD-EE53F88DE091}"/>
              </a:ext>
            </a:extLst>
          </p:cNvPr>
          <p:cNvSpPr txBox="1"/>
          <p:nvPr/>
        </p:nvSpPr>
        <p:spPr>
          <a:xfrm>
            <a:off x="11449050" y="6238875"/>
            <a:ext cx="44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573649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1051-B273-2033-ADA2-13BB07010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93" y="701932"/>
            <a:ext cx="8911687" cy="620490"/>
          </a:xfrm>
        </p:spPr>
        <p:txBody>
          <a:bodyPr>
            <a:normAutofit/>
          </a:bodyPr>
          <a:lstStyle/>
          <a:p>
            <a:r>
              <a:rPr lang="en-IN" sz="1800" b="1" dirty="0"/>
              <a:t>Property listing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5E82C-2713-282A-8DE4-2EFAA6AE7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493" y="1406089"/>
            <a:ext cx="8915400" cy="49445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&lt;?</a:t>
            </a:r>
            <a:r>
              <a:rPr lang="en-IN" dirty="0" err="1">
                <a:solidFill>
                  <a:srgbClr val="0070C0"/>
                </a:solidFill>
              </a:rPr>
              <a:t>php</a:t>
            </a:r>
            <a:endParaRPr lang="en-IN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dirty="0" err="1">
                <a:solidFill>
                  <a:srgbClr val="0070C0"/>
                </a:solidFill>
              </a:rPr>
              <a:t>require_once</a:t>
            </a:r>
            <a:r>
              <a:rPr lang="en-IN" dirty="0">
                <a:solidFill>
                  <a:srgbClr val="0070C0"/>
                </a:solidFill>
              </a:rPr>
              <a:t> '</a:t>
            </a:r>
            <a:r>
              <a:rPr lang="en-IN" dirty="0" err="1">
                <a:solidFill>
                  <a:srgbClr val="0070C0"/>
                </a:solidFill>
              </a:rPr>
              <a:t>dbConnect.php</a:t>
            </a:r>
            <a:r>
              <a:rPr lang="en-IN" dirty="0">
                <a:solidFill>
                  <a:srgbClr val="0070C0"/>
                </a:solidFill>
              </a:rPr>
              <a:t>'; </a:t>
            </a:r>
          </a:p>
          <a:p>
            <a:pPr marL="0" indent="0">
              <a:buNone/>
            </a:pPr>
            <a:r>
              <a:rPr lang="en-IN" dirty="0" err="1">
                <a:solidFill>
                  <a:srgbClr val="0070C0"/>
                </a:solidFill>
              </a:rPr>
              <a:t>session_start</a:t>
            </a:r>
            <a:r>
              <a:rPr lang="en-IN" dirty="0">
                <a:solidFill>
                  <a:srgbClr val="0070C0"/>
                </a:solidFill>
              </a:rPr>
              <a:t>();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if ($_SERVER["REQUEST_METHOD"] == "POST") 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$address = $_POST['address'];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$city = $_POST['city'];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$type = $_POST['type'];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$phone = $_POST['phone'];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$price = $_POST['price'];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$description = $_POST['description’];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else {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                  echo "&lt;script&gt;</a:t>
            </a:r>
            <a:r>
              <a:rPr lang="en-IN" dirty="0" err="1">
                <a:solidFill>
                  <a:srgbClr val="0070C0"/>
                </a:solidFill>
              </a:rPr>
              <a:t>document.getElementById</a:t>
            </a:r>
            <a:r>
              <a:rPr lang="en-IN" dirty="0">
                <a:solidFill>
                  <a:srgbClr val="0070C0"/>
                </a:solidFill>
              </a:rPr>
              <a:t>('message').</a:t>
            </a:r>
            <a:r>
              <a:rPr lang="en-IN" dirty="0" err="1">
                <a:solidFill>
                  <a:srgbClr val="0070C0"/>
                </a:solidFill>
              </a:rPr>
              <a:t>innerText</a:t>
            </a:r>
            <a:r>
              <a:rPr lang="en-IN" dirty="0">
                <a:solidFill>
                  <a:srgbClr val="0070C0"/>
                </a:solidFill>
              </a:rPr>
              <a:t> = 'Database error!';&lt;/script&gt;";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                    }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?&gt;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1E7B99-610C-A58F-6B62-E79D38606842}"/>
              </a:ext>
            </a:extLst>
          </p:cNvPr>
          <p:cNvSpPr txBox="1"/>
          <p:nvPr/>
        </p:nvSpPr>
        <p:spPr>
          <a:xfrm>
            <a:off x="11449050" y="6238875"/>
            <a:ext cx="44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21</a:t>
            </a:r>
          </a:p>
        </p:txBody>
      </p:sp>
    </p:spTree>
    <p:extLst>
      <p:ext uri="{BB962C8B-B14F-4D97-AF65-F5344CB8AC3E}">
        <p14:creationId xmlns:p14="http://schemas.microsoft.com/office/powerpoint/2010/main" val="2367544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094463C-E5E6-2707-1F7C-3EC8DED1A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2246" y="156232"/>
            <a:ext cx="8911687" cy="476557"/>
          </a:xfrm>
        </p:spPr>
        <p:txBody>
          <a:bodyPr>
            <a:normAutofit/>
          </a:bodyPr>
          <a:lstStyle/>
          <a:p>
            <a:r>
              <a:rPr lang="en-IN" sz="1800" b="1" dirty="0"/>
              <a:t>Database connection code to Xampp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DA73-7857-7793-D3EF-55EAD0A7D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579" y="803122"/>
            <a:ext cx="9752012" cy="60548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&lt;?</a:t>
            </a:r>
            <a:r>
              <a:rPr lang="en-IN" sz="1300" dirty="0" err="1">
                <a:solidFill>
                  <a:srgbClr val="0070C0"/>
                </a:solidFill>
              </a:rPr>
              <a:t>php</a:t>
            </a:r>
            <a:endParaRPr lang="en-IN" sz="1300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$host = "localhost";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$</a:t>
            </a:r>
            <a:r>
              <a:rPr lang="en-IN" sz="1300" dirty="0" err="1">
                <a:solidFill>
                  <a:srgbClr val="0070C0"/>
                </a:solidFill>
              </a:rPr>
              <a:t>dbname</a:t>
            </a:r>
            <a:r>
              <a:rPr lang="en-IN" sz="1300" dirty="0">
                <a:solidFill>
                  <a:srgbClr val="0070C0"/>
                </a:solidFill>
              </a:rPr>
              <a:t> = "</a:t>
            </a:r>
            <a:r>
              <a:rPr lang="en-IN" sz="1300" dirty="0" err="1">
                <a:solidFill>
                  <a:srgbClr val="0070C0"/>
                </a:solidFill>
              </a:rPr>
              <a:t>nestify</a:t>
            </a:r>
            <a:r>
              <a:rPr lang="en-IN" sz="1300" dirty="0">
                <a:solidFill>
                  <a:srgbClr val="0070C0"/>
                </a:solidFill>
              </a:rPr>
              <a:t>";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$username = "root";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$password = "";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try {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    $</a:t>
            </a:r>
            <a:r>
              <a:rPr lang="en-IN" sz="1300" dirty="0" err="1">
                <a:solidFill>
                  <a:srgbClr val="0070C0"/>
                </a:solidFill>
              </a:rPr>
              <a:t>pdo</a:t>
            </a:r>
            <a:r>
              <a:rPr lang="en-IN" sz="1300" dirty="0">
                <a:solidFill>
                  <a:srgbClr val="0070C0"/>
                </a:solidFill>
              </a:rPr>
              <a:t> = new PDO(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        "</a:t>
            </a:r>
            <a:r>
              <a:rPr lang="en-IN" sz="1300" dirty="0" err="1">
                <a:solidFill>
                  <a:srgbClr val="0070C0"/>
                </a:solidFill>
              </a:rPr>
              <a:t>mysql:host</a:t>
            </a:r>
            <a:r>
              <a:rPr lang="en-IN" sz="1300" dirty="0">
                <a:solidFill>
                  <a:srgbClr val="0070C0"/>
                </a:solidFill>
              </a:rPr>
              <a:t>=$</a:t>
            </a:r>
            <a:r>
              <a:rPr lang="en-IN" sz="1300" dirty="0" err="1">
                <a:solidFill>
                  <a:srgbClr val="0070C0"/>
                </a:solidFill>
              </a:rPr>
              <a:t>host;dbname</a:t>
            </a:r>
            <a:r>
              <a:rPr lang="en-IN" sz="1300" dirty="0">
                <a:solidFill>
                  <a:srgbClr val="0070C0"/>
                </a:solidFill>
              </a:rPr>
              <a:t>=$</a:t>
            </a:r>
            <a:r>
              <a:rPr lang="en-IN" sz="1300" dirty="0" err="1">
                <a:solidFill>
                  <a:srgbClr val="0070C0"/>
                </a:solidFill>
              </a:rPr>
              <a:t>dbname;charset</a:t>
            </a:r>
            <a:r>
              <a:rPr lang="en-IN" sz="1300" dirty="0">
                <a:solidFill>
                  <a:srgbClr val="0070C0"/>
                </a:solidFill>
              </a:rPr>
              <a:t>=utf8",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        $username,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        $password,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            PDO::ATTR_ERRMODE =&gt; PDO::ERRMODE_EXCEPTION, // Enable error reporting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            PDO::ATTR_DEFAULT_FETCH_MODE =&gt; PDO::FETCH_ASSOC, // Fetch results as an associative array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            PDO::ATTR_EMULATE_PREPARES =&gt; false // Disable emulation for security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    );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} catch (</a:t>
            </a:r>
            <a:r>
              <a:rPr lang="en-IN" sz="1300" dirty="0" err="1">
                <a:solidFill>
                  <a:srgbClr val="0070C0"/>
                </a:solidFill>
              </a:rPr>
              <a:t>PDOException</a:t>
            </a:r>
            <a:r>
              <a:rPr lang="en-IN" sz="1300" dirty="0">
                <a:solidFill>
                  <a:srgbClr val="0070C0"/>
                </a:solidFill>
              </a:rPr>
              <a:t> $e) {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    die(" Database connection failed: " . $e-&gt;</a:t>
            </a:r>
            <a:r>
              <a:rPr lang="en-IN" sz="1300" dirty="0" err="1">
                <a:solidFill>
                  <a:srgbClr val="0070C0"/>
                </a:solidFill>
              </a:rPr>
              <a:t>getMessage</a:t>
            </a:r>
            <a:r>
              <a:rPr lang="en-IN" sz="1300" dirty="0">
                <a:solidFill>
                  <a:srgbClr val="0070C0"/>
                </a:solidFill>
              </a:rPr>
              <a:t>());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}</a:t>
            </a:r>
          </a:p>
          <a:p>
            <a:pPr marL="0" indent="0">
              <a:buNone/>
            </a:pPr>
            <a:r>
              <a:rPr lang="en-IN" sz="1300" dirty="0">
                <a:solidFill>
                  <a:srgbClr val="0070C0"/>
                </a:solidFill>
              </a:rPr>
              <a:t>?&gt;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8C4B1F-D385-043D-FDD7-4F811D6FAFF0}"/>
              </a:ext>
            </a:extLst>
          </p:cNvPr>
          <p:cNvSpPr txBox="1"/>
          <p:nvPr/>
        </p:nvSpPr>
        <p:spPr>
          <a:xfrm>
            <a:off x="11449050" y="6238875"/>
            <a:ext cx="44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13284289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00DB5C5-FDA6-6319-691C-593A9F45384B}"/>
              </a:ext>
            </a:extLst>
          </p:cNvPr>
          <p:cNvSpPr/>
          <p:nvPr/>
        </p:nvSpPr>
        <p:spPr>
          <a:xfrm>
            <a:off x="1057841" y="2456813"/>
            <a:ext cx="7512225" cy="161582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96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</a:t>
            </a:r>
            <a:r>
              <a:rPr lang="en-US" sz="9900" b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YOU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B7F688-4681-58BA-BD84-FE2A5D2713BB}"/>
              </a:ext>
            </a:extLst>
          </p:cNvPr>
          <p:cNvSpPr txBox="1"/>
          <p:nvPr/>
        </p:nvSpPr>
        <p:spPr>
          <a:xfrm>
            <a:off x="11449050" y="6238875"/>
            <a:ext cx="44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21654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5082B-3FFA-A9E0-76D8-A554C148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9239" y="569353"/>
            <a:ext cx="3638542" cy="747490"/>
          </a:xfrm>
        </p:spPr>
        <p:txBody>
          <a:bodyPr>
            <a:noAutofit/>
          </a:bodyPr>
          <a:lstStyle/>
          <a:p>
            <a:r>
              <a:rPr lang="en-IN" sz="4400" b="1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4AB05-5EEF-7D85-1813-68A5BB8FC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062" y="1946580"/>
            <a:ext cx="8596668" cy="3880773"/>
          </a:xfrm>
        </p:spPr>
        <p:txBody>
          <a:bodyPr>
            <a:normAutofit/>
          </a:bodyPr>
          <a:lstStyle/>
          <a:p>
            <a:r>
              <a:rPr lang="en-US" sz="2400" dirty="0"/>
              <a:t>Nestify is a house rental platform designed to help students and professionals to find house and shared accommodations.</a:t>
            </a:r>
          </a:p>
          <a:p>
            <a:r>
              <a:rPr lang="en-US" sz="2400" dirty="0"/>
              <a:t> It provides secure, real-time, owner details with no brokers or subscription fees. </a:t>
            </a:r>
          </a:p>
          <a:p>
            <a:r>
              <a:rPr lang="en-US" sz="2400" dirty="0"/>
              <a:t>Nestify bridges the gap between landlords and tenants through a digital platform.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1573B4-DDE7-3376-E452-A65B988E3194}"/>
              </a:ext>
            </a:extLst>
          </p:cNvPr>
          <p:cNvSpPr txBox="1"/>
          <p:nvPr/>
        </p:nvSpPr>
        <p:spPr>
          <a:xfrm>
            <a:off x="11449050" y="6238875"/>
            <a:ext cx="44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1242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51C77-13C2-6EAF-C58A-43903110B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2698" y="500172"/>
            <a:ext cx="5721342" cy="823690"/>
          </a:xfrm>
        </p:spPr>
        <p:txBody>
          <a:bodyPr>
            <a:normAutofit/>
          </a:bodyPr>
          <a:lstStyle/>
          <a:p>
            <a:r>
              <a:rPr lang="en-IN" sz="4400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C3C3C-98FC-B34B-C34E-8CA60FB2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75" y="1859031"/>
            <a:ext cx="9098964" cy="3880773"/>
          </a:xfrm>
        </p:spPr>
        <p:txBody>
          <a:bodyPr>
            <a:normAutofit/>
          </a:bodyPr>
          <a:lstStyle/>
          <a:p>
            <a:r>
              <a:rPr lang="en-US" sz="2400" dirty="0"/>
              <a:t>Finding suitable accommodation is difficult due to high costs, limited access, and scams.</a:t>
            </a:r>
          </a:p>
          <a:p>
            <a:r>
              <a:rPr lang="en-US" sz="2400" dirty="0"/>
              <a:t>Nestify offers a simple, affordable, and secure solution for sellers, renters and buyers. </a:t>
            </a:r>
          </a:p>
          <a:p>
            <a:r>
              <a:rPr lang="en-US" sz="2400" dirty="0"/>
              <a:t>It is designed for students and young professionals who often move to new cities and need quick, safe, and affordable housing.</a:t>
            </a:r>
            <a:endParaRPr lang="en-I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A105A-6ED8-0CB2-DD7D-EA48F2DA5A99}"/>
              </a:ext>
            </a:extLst>
          </p:cNvPr>
          <p:cNvSpPr txBox="1"/>
          <p:nvPr/>
        </p:nvSpPr>
        <p:spPr>
          <a:xfrm>
            <a:off x="11449050" y="623887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76137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CD7E-D297-B726-9C4A-9D459D048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9724" y="549711"/>
            <a:ext cx="8911687" cy="1280890"/>
          </a:xfrm>
        </p:spPr>
        <p:txBody>
          <a:bodyPr>
            <a:normAutofit/>
          </a:bodyPr>
          <a:lstStyle/>
          <a:p>
            <a:r>
              <a:rPr lang="en-IN" sz="4400" b="1" dirty="0"/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838DF-AE2A-1C7A-E0C8-55EE78538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866" y="2053099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Platforms like NoBroker, 99acres, and MagicBricks help users find rental properties. </a:t>
            </a:r>
          </a:p>
          <a:p>
            <a:r>
              <a:rPr lang="en-US" sz="2400" dirty="0"/>
              <a:t>They provide filters, contact options, and some verification. </a:t>
            </a:r>
          </a:p>
          <a:p>
            <a:r>
              <a:rPr lang="en-US" sz="2400" dirty="0"/>
              <a:t>However, they are not always affordable, complete, or safe.</a:t>
            </a:r>
          </a:p>
          <a:p>
            <a:r>
              <a:rPr lang="en-US" sz="2400" dirty="0"/>
              <a:t>They charge amount per house to show property details in their platforms.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6C7DA7-327B-E9E2-0F8F-4E14663046F8}"/>
              </a:ext>
            </a:extLst>
          </p:cNvPr>
          <p:cNvSpPr txBox="1"/>
          <p:nvPr/>
        </p:nvSpPr>
        <p:spPr>
          <a:xfrm>
            <a:off x="11449050" y="623887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85006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CF7D4-4CF5-D95D-076D-25D32D12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84" y="573400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/>
              <a:t>PROPOSED SYSYTEM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56B60-FDB6-6D5B-CE33-2E7F0FA24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734" y="1994778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Nestify is a responsive platform for direct connection between tenants and landlords without middleman. </a:t>
            </a:r>
          </a:p>
          <a:p>
            <a:r>
              <a:rPr lang="en-US" sz="2400" dirty="0"/>
              <a:t>We offer many categories based on user requirement. </a:t>
            </a:r>
          </a:p>
          <a:p>
            <a:r>
              <a:rPr lang="en-US" sz="2400" dirty="0"/>
              <a:t>Features are providing full details, no-cost usage, and    real-time availability.</a:t>
            </a:r>
          </a:p>
          <a:p>
            <a:r>
              <a:rPr lang="en-US" sz="2400" dirty="0"/>
              <a:t>Focus on Student hostels and Real estate deals.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F384F-D0A4-AEC6-0436-3E8AB80A27AF}"/>
              </a:ext>
            </a:extLst>
          </p:cNvPr>
          <p:cNvSpPr txBox="1"/>
          <p:nvPr/>
        </p:nvSpPr>
        <p:spPr>
          <a:xfrm>
            <a:off x="11449050" y="623887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47595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5557AB-4739-8012-B155-D34AF6F67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73" y="551332"/>
            <a:ext cx="8911687" cy="1280890"/>
          </a:xfrm>
        </p:spPr>
        <p:txBody>
          <a:bodyPr>
            <a:normAutofit/>
          </a:bodyPr>
          <a:lstStyle/>
          <a:p>
            <a:pPr algn="ctr"/>
            <a:r>
              <a:rPr lang="en-IN" b="1" dirty="0"/>
              <a:t>COMPARISON OF EXISTING AND PROPOSED SYSTEM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684472-48EE-4E4E-74DF-2C42F7C96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25992" y="2240673"/>
            <a:ext cx="3992732" cy="576262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EXISTING SYSTEM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794212-ED31-0221-E933-29326EB42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5992" y="2528804"/>
            <a:ext cx="4342893" cy="2846559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Subscription costs</a:t>
            </a:r>
          </a:p>
          <a:p>
            <a:r>
              <a:rPr lang="en-IN" sz="2400" dirty="0"/>
              <a:t>Broker involvement</a:t>
            </a:r>
          </a:p>
          <a:p>
            <a:r>
              <a:rPr lang="en-IN" sz="2400" dirty="0"/>
              <a:t>Outdated listings</a:t>
            </a:r>
          </a:p>
          <a:p>
            <a:r>
              <a:rPr lang="en-IN" sz="2400" dirty="0"/>
              <a:t>Limited categories</a:t>
            </a:r>
          </a:p>
          <a:p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B20456-92B1-4A62-0A5B-3C045B3A30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683090" y="2240673"/>
            <a:ext cx="3999001" cy="576262"/>
          </a:xfrm>
        </p:spPr>
        <p:txBody>
          <a:bodyPr/>
          <a:lstStyle/>
          <a:p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PROPOSED SYSTEM 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B667AF-5618-15B2-91A9-407CA18355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683090" y="2528804"/>
            <a:ext cx="3762467" cy="3354060"/>
          </a:xfrm>
        </p:spPr>
        <p:txBody>
          <a:bodyPr/>
          <a:lstStyle/>
          <a:p>
            <a:pPr marL="0" indent="0">
              <a:buNone/>
            </a:pPr>
            <a:endParaRPr lang="en-IN" sz="2400" dirty="0"/>
          </a:p>
          <a:p>
            <a:r>
              <a:rPr lang="en-IN" sz="2400" dirty="0"/>
              <a:t>No-cost usage</a:t>
            </a:r>
          </a:p>
          <a:p>
            <a:r>
              <a:rPr lang="en-IN" sz="2400" dirty="0"/>
              <a:t>No-Brokerage</a:t>
            </a:r>
          </a:p>
          <a:p>
            <a:r>
              <a:rPr lang="en-IN" sz="2400" dirty="0"/>
              <a:t>Real-time updates</a:t>
            </a:r>
          </a:p>
          <a:p>
            <a:r>
              <a:rPr lang="en-IN" sz="2400" dirty="0"/>
              <a:t>More categories such as real estate &amp; hostel</a:t>
            </a:r>
          </a:p>
          <a:p>
            <a:endParaRPr lang="en-IN" sz="2400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3447A-B1AF-F71E-2553-DE58A440B0DC}"/>
              </a:ext>
            </a:extLst>
          </p:cNvPr>
          <p:cNvSpPr txBox="1"/>
          <p:nvPr/>
        </p:nvSpPr>
        <p:spPr>
          <a:xfrm>
            <a:off x="11449050" y="623887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10159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632D-6904-B699-7A61-89908D63C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388" y="538723"/>
            <a:ext cx="8911687" cy="1280890"/>
          </a:xfrm>
        </p:spPr>
        <p:txBody>
          <a:bodyPr/>
          <a:lstStyle/>
          <a:p>
            <a:r>
              <a:rPr lang="en-IN" b="1" dirty="0"/>
              <a:t>SYSTEM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611DF-7D1C-5A61-B083-AD8A1F9037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615" y="1946580"/>
            <a:ext cx="8596668" cy="3880773"/>
          </a:xfrm>
        </p:spPr>
        <p:txBody>
          <a:bodyPr>
            <a:normAutofit/>
          </a:bodyPr>
          <a:lstStyle/>
          <a:p>
            <a:r>
              <a:rPr lang="en-IN" sz="2400" b="1" u="sng" dirty="0"/>
              <a:t>Frontend:</a:t>
            </a:r>
            <a:r>
              <a:rPr lang="en-IN" sz="2400" dirty="0"/>
              <a:t> HTML, CSS, JavaScript</a:t>
            </a:r>
          </a:p>
          <a:p>
            <a:r>
              <a:rPr lang="en-IN" sz="2400" b="1" u="sng" dirty="0"/>
              <a:t>Backend:</a:t>
            </a:r>
            <a:r>
              <a:rPr lang="en-IN" sz="2400" dirty="0"/>
              <a:t> PHP, MySQL</a:t>
            </a:r>
          </a:p>
          <a:p>
            <a:r>
              <a:rPr lang="en-IN" sz="2400" b="1" u="sng" dirty="0"/>
              <a:t>Server:</a:t>
            </a:r>
            <a:r>
              <a:rPr lang="en-IN" sz="2400" dirty="0"/>
              <a:t> Xampp Server</a:t>
            </a:r>
          </a:p>
          <a:p>
            <a:r>
              <a:rPr lang="en-IN" sz="2400" b="1" u="sng" dirty="0"/>
              <a:t>Browser:</a:t>
            </a:r>
            <a:r>
              <a:rPr lang="en-IN" sz="2400" dirty="0"/>
              <a:t> Chrome or Edge</a:t>
            </a:r>
          </a:p>
          <a:p>
            <a:r>
              <a:rPr lang="en-IN" sz="2400" b="1" u="sng" dirty="0"/>
              <a:t>OS:</a:t>
            </a:r>
            <a:r>
              <a:rPr lang="en-IN" sz="2400" dirty="0"/>
              <a:t> Windows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13BA07-7944-3923-DF51-2BE5F3EA3D2F}"/>
              </a:ext>
            </a:extLst>
          </p:cNvPr>
          <p:cNvSpPr txBox="1"/>
          <p:nvPr/>
        </p:nvSpPr>
        <p:spPr>
          <a:xfrm>
            <a:off x="11449050" y="623887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6346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9947-E586-D6E3-B431-78B45C288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7355" y="616087"/>
            <a:ext cx="8911687" cy="747490"/>
          </a:xfrm>
        </p:spPr>
        <p:txBody>
          <a:bodyPr/>
          <a:lstStyle/>
          <a:p>
            <a:r>
              <a:rPr lang="en-IN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0610C5-AEE4-67BB-32EC-F92A9523D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328" y="1895993"/>
            <a:ext cx="8915400" cy="3777622"/>
          </a:xfrm>
        </p:spPr>
        <p:txBody>
          <a:bodyPr>
            <a:normAutofit/>
          </a:bodyPr>
          <a:lstStyle/>
          <a:p>
            <a:r>
              <a:rPr lang="en-US" sz="2400" dirty="0"/>
              <a:t>Students and professionals face difficulty finding affordable, verified houses.</a:t>
            </a:r>
          </a:p>
          <a:p>
            <a:r>
              <a:rPr lang="en-US" sz="2400" dirty="0"/>
              <a:t>Existing platforms are more expensive and dominated by broker cost.</a:t>
            </a:r>
          </a:p>
          <a:p>
            <a:r>
              <a:rPr lang="en-US" sz="2400" dirty="0"/>
              <a:t>There is a clear need for a secure, broker-free, and user-friendly platforms.</a:t>
            </a:r>
            <a:endParaRPr lang="en-IN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6C410D-679C-25E2-4260-0AAE62D8C792}"/>
              </a:ext>
            </a:extLst>
          </p:cNvPr>
          <p:cNvSpPr txBox="1"/>
          <p:nvPr/>
        </p:nvSpPr>
        <p:spPr>
          <a:xfrm>
            <a:off x="11449050" y="6238875"/>
            <a:ext cx="371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37502850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426</TotalTime>
  <Words>1055</Words>
  <Application>Microsoft Office PowerPoint</Application>
  <PresentationFormat>Widescreen</PresentationFormat>
  <Paragraphs>196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Trebuchet MS</vt:lpstr>
      <vt:lpstr>Wingdings</vt:lpstr>
      <vt:lpstr>Wingdings 3</vt:lpstr>
      <vt:lpstr>Facet</vt:lpstr>
      <vt:lpstr>NESTIFY</vt:lpstr>
      <vt:lpstr>Contents</vt:lpstr>
      <vt:lpstr>ABSTRACT</vt:lpstr>
      <vt:lpstr>INTRODUCTION</vt:lpstr>
      <vt:lpstr>EXISTING SYSTEM</vt:lpstr>
      <vt:lpstr>PROPOSED SYSYTEM</vt:lpstr>
      <vt:lpstr>COMPARISON OF EXISTING AND PROPOSED SYSTEM</vt:lpstr>
      <vt:lpstr>SYSTEM REQUIREMENTS</vt:lpstr>
      <vt:lpstr>PROBLEM STATEMENT</vt:lpstr>
      <vt:lpstr>ARCHITECTURE DIAGRAM</vt:lpstr>
      <vt:lpstr>METHODOLOGY AND ALGORITHM</vt:lpstr>
      <vt:lpstr>MODULES EXPLANATION</vt:lpstr>
      <vt:lpstr>APPLICATION &amp; FUTURE ENHANCEMENT</vt:lpstr>
      <vt:lpstr>CONCLUSION</vt:lpstr>
      <vt:lpstr>REFERENCES</vt:lpstr>
      <vt:lpstr>SCREENSHOTS</vt:lpstr>
      <vt:lpstr> </vt:lpstr>
      <vt:lpstr> </vt:lpstr>
      <vt:lpstr> </vt:lpstr>
      <vt:lpstr>SAMPLE CODING</vt:lpstr>
      <vt:lpstr>Property listing</vt:lpstr>
      <vt:lpstr>Database connection code to Xampp server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NESTIFY</dc:title>
  <dc:creator>MOHAMMED HAMEEDUDDIN</dc:creator>
  <cp:lastModifiedBy>Vamshi Raju</cp:lastModifiedBy>
  <cp:revision>6</cp:revision>
  <dcterms:created xsi:type="dcterms:W3CDTF">2025-04-12T13:24:28Z</dcterms:created>
  <dcterms:modified xsi:type="dcterms:W3CDTF">2025-08-21T17:44:25Z</dcterms:modified>
</cp:coreProperties>
</file>