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7" r:id="rId2"/>
    <p:sldId id="258" r:id="rId3"/>
    <p:sldId id="259" r:id="rId4"/>
    <p:sldId id="260"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18"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9"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1048586"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7"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48579"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48580"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48581"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1048599"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8600"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lvl1pPr>
            <a:lvl2pPr marL="914400" lvl="1" indent="-317500" algn="ctr">
              <a:spcBef>
                <a:spcPts val="0"/>
              </a:spcBef>
              <a:spcAft>
                <a:spcPts val="0"/>
              </a:spcAft>
              <a:buSzPts val="1400"/>
              <a:buChar char="○"/>
            </a:lvl2pPr>
            <a:lvl3pPr marL="1371600" lvl="2" indent="-317500" algn="ctr">
              <a:spcBef>
                <a:spcPts val="0"/>
              </a:spcBef>
              <a:spcAft>
                <a:spcPts val="0"/>
              </a:spcAft>
              <a:buSzPts val="1400"/>
              <a:buChar char="■"/>
            </a:lvl3pPr>
            <a:lvl4pPr marL="1828800" lvl="3" indent="-317500" algn="ctr">
              <a:spcBef>
                <a:spcPts val="0"/>
              </a:spcBef>
              <a:spcAft>
                <a:spcPts val="0"/>
              </a:spcAft>
              <a:buSzPts val="1400"/>
              <a:buChar char="●"/>
            </a:lvl4pPr>
            <a:lvl5pPr marL="2286000" lvl="4" indent="-317500" algn="ctr">
              <a:spcBef>
                <a:spcPts val="0"/>
              </a:spcBef>
              <a:spcAft>
                <a:spcPts val="0"/>
              </a:spcAft>
              <a:buSzPts val="1400"/>
              <a:buChar char="○"/>
            </a:lvl5pPr>
            <a:lvl6pPr marL="2743200" lvl="5" indent="-317500" algn="ctr">
              <a:spcBef>
                <a:spcPts val="0"/>
              </a:spcBef>
              <a:spcAft>
                <a:spcPts val="0"/>
              </a:spcAft>
              <a:buSzPts val="1400"/>
              <a:buChar char="■"/>
            </a:lvl6pPr>
            <a:lvl7pPr marL="3200400" lvl="6" indent="-317500" algn="ctr">
              <a:spcBef>
                <a:spcPts val="0"/>
              </a:spcBef>
              <a:spcAft>
                <a:spcPts val="0"/>
              </a:spcAft>
              <a:buSzPts val="1400"/>
              <a:buChar char="●"/>
            </a:lvl7pPr>
            <a:lvl8pPr marL="3657600" lvl="7" indent="-317500" algn="ctr">
              <a:spcBef>
                <a:spcPts val="0"/>
              </a:spcBef>
              <a:spcAft>
                <a:spcPts val="0"/>
              </a:spcAft>
              <a:buSzPts val="1400"/>
              <a:buChar char="○"/>
            </a:lvl8pPr>
            <a:lvl9pPr marL="4114800" lvl="8" indent="-317500" algn="ctr">
              <a:spcBef>
                <a:spcPts val="0"/>
              </a:spcBef>
              <a:spcAft>
                <a:spcPts val="0"/>
              </a:spcAft>
              <a:buSzPts val="1400"/>
              <a:buChar char="■"/>
            </a:lvl9pPr>
          </a:lstStyle>
          <a:p>
            <a:endParaRPr/>
          </a:p>
        </p:txBody>
      </p:sp>
      <p:sp>
        <p:nvSpPr>
          <p:cNvPr id="1048601"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596"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048588"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589"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048602"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03"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endParaRPr/>
          </a:p>
        </p:txBody>
      </p:sp>
      <p:sp>
        <p:nvSpPr>
          <p:cNvPr id="1048604"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05"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06"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07"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08"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1048609"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610"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593"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8594"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595"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11"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8612"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13"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4"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615"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16"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endParaRPr/>
          </a:p>
        </p:txBody>
      </p:sp>
      <p:sp>
        <p:nvSpPr>
          <p:cNvPr id="1048617"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597"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lvl1pPr>
          </a:lstStyle>
          <a:p>
            <a:endParaRPr/>
          </a:p>
        </p:txBody>
      </p:sp>
      <p:sp>
        <p:nvSpPr>
          <p:cNvPr id="1048598"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04857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048582" name="Google Shape;54;p13"/>
          <p:cNvSpPr txBox="1">
            <a:spLocks noGrp="1"/>
          </p:cNvSpPr>
          <p:nvPr>
            <p:ph type="ctrTitle"/>
          </p:nvPr>
        </p:nvSpPr>
        <p:spPr>
          <a:xfrm>
            <a:off x="0" y="558808"/>
            <a:ext cx="9144000" cy="1007533"/>
          </a:xfrm>
          <a:prstGeom prst="rect">
            <a:avLst/>
          </a:prstGeom>
        </p:spPr>
        <p:txBody>
          <a:bodyPr spcFirstLastPara="1" wrap="square" lIns="91425" tIns="91425" rIns="91425" bIns="91425" anchor="b" anchorCtr="0">
            <a:noAutofit/>
          </a:bodyPr>
          <a:lstStyle/>
          <a:p>
            <a:pPr lvl="0"/>
            <a:br>
              <a:rPr lang="en" sz="2400" b="1" dirty="0">
                <a:latin typeface="Times New Roman" panose="02020603050405020304" pitchFamily="18" charset="0"/>
                <a:cs typeface="Times New Roman" panose="02020603050405020304" pitchFamily="18" charset="0"/>
              </a:rPr>
            </a:br>
            <a:br>
              <a:rPr lang="en" sz="2400" b="1" dirty="0">
                <a:latin typeface="Times New Roman" panose="02020603050405020304" pitchFamily="18" charset="0"/>
                <a:cs typeface="Times New Roman" panose="02020603050405020304" pitchFamily="18" charset="0"/>
              </a:rPr>
            </a:br>
            <a:br>
              <a:rPr lang="en"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Gokaraju Rangaraju Institute of Engineering and Technology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(Autonomous)</a:t>
            </a:r>
            <a:br>
              <a:rPr lang="en" sz="2400" b="1" dirty="0">
                <a:latin typeface="Times New Roman" panose="02020603050405020304" pitchFamily="18" charset="0"/>
                <a:cs typeface="Times New Roman" panose="02020603050405020304" pitchFamily="18" charset="0"/>
              </a:rPr>
            </a:br>
            <a:r>
              <a:rPr lang="en" sz="2000" b="1" dirty="0">
                <a:latin typeface="Times New Roman" panose="02020603050405020304" pitchFamily="18" charset="0"/>
                <a:cs typeface="Times New Roman" panose="02020603050405020304" pitchFamily="18" charset="0"/>
              </a:rPr>
              <a:t>Department</a:t>
            </a:r>
            <a:r>
              <a:rPr lang="en-US" altLang="tel" sz="2000" b="1" dirty="0">
                <a:latin typeface="Times New Roman" panose="02020603050405020304" pitchFamily="18" charset="0"/>
                <a:cs typeface="Times New Roman" panose="02020603050405020304" pitchFamily="18" charset="0"/>
              </a:rPr>
              <a:t> of AIML </a:t>
            </a:r>
            <a:endParaRPr sz="2000" b="1" dirty="0">
              <a:latin typeface="Times New Roman" panose="02020603050405020304" pitchFamily="18" charset="0"/>
              <a:cs typeface="Times New Roman" panose="02020603050405020304" pitchFamily="18" charset="0"/>
            </a:endParaRPr>
          </a:p>
        </p:txBody>
      </p:sp>
      <p:sp>
        <p:nvSpPr>
          <p:cNvPr id="1048583" name="Google Shape;55;p13"/>
          <p:cNvSpPr txBox="1">
            <a:spLocks noGrp="1"/>
          </p:cNvSpPr>
          <p:nvPr>
            <p:ph type="subTitle" idx="1"/>
          </p:nvPr>
        </p:nvSpPr>
        <p:spPr>
          <a:xfrm>
            <a:off x="311700" y="2368454"/>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200" b="1" dirty="0">
                <a:solidFill>
                  <a:schemeClr val="tx1"/>
                </a:solidFill>
                <a:latin typeface="Times New Roman" panose="02020603050405020304" pitchFamily="18" charset="0"/>
                <a:cs typeface="Times New Roman" panose="02020603050405020304" pitchFamily="18" charset="0"/>
              </a:rPr>
              <a:t>C</a:t>
            </a:r>
            <a:r>
              <a:rPr lang="en-IN" sz="3200" b="1" dirty="0" err="1">
                <a:solidFill>
                  <a:schemeClr val="tx1"/>
                </a:solidFill>
                <a:latin typeface="Times New Roman" panose="02020603050405020304" pitchFamily="18" charset="0"/>
                <a:cs typeface="Times New Roman" panose="02020603050405020304" pitchFamily="18" charset="0"/>
              </a:rPr>
              <a:t>riminal</a:t>
            </a:r>
            <a:r>
              <a:rPr lang="en-IN" sz="3200" b="1" dirty="0">
                <a:solidFill>
                  <a:schemeClr val="tx1"/>
                </a:solidFill>
                <a:latin typeface="Times New Roman" panose="02020603050405020304" pitchFamily="18" charset="0"/>
                <a:cs typeface="Times New Roman" panose="02020603050405020304" pitchFamily="18" charset="0"/>
              </a:rPr>
              <a:t> Identification </a:t>
            </a:r>
            <a:endParaRPr sz="3200" b="1" dirty="0">
              <a:solidFill>
                <a:schemeClr val="tx1"/>
              </a:solidFill>
              <a:latin typeface="Times New Roman" panose="02020603050405020304" pitchFamily="18" charset="0"/>
              <a:cs typeface="Times New Roman" panose="02020603050405020304" pitchFamily="18" charset="0"/>
            </a:endParaRPr>
          </a:p>
        </p:txBody>
      </p:sp>
      <p:sp>
        <p:nvSpPr>
          <p:cNvPr id="1048584" name="Google Shape;55;p13"/>
          <p:cNvSpPr txBox="1"/>
          <p:nvPr/>
        </p:nvSpPr>
        <p:spPr>
          <a:xfrm>
            <a:off x="152914" y="3113504"/>
            <a:ext cx="4339693" cy="10837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IN" sz="1600" b="1" dirty="0">
                <a:solidFill>
                  <a:schemeClr val="tx1"/>
                </a:solidFill>
                <a:latin typeface="Times New Roman" panose="02020603050405020304" pitchFamily="18" charset="0"/>
                <a:cs typeface="Times New Roman" panose="02020603050405020304" pitchFamily="18" charset="0"/>
              </a:rPr>
              <a:t>Under the Guidance of:</a:t>
            </a:r>
          </a:p>
          <a:p>
            <a:pPr marL="0" indent="0" algn="l"/>
            <a:r>
              <a:rPr lang="en-IN" sz="1600" b="1" dirty="0">
                <a:solidFill>
                  <a:schemeClr val="tx1"/>
                </a:solidFill>
                <a:latin typeface="Times New Roman" panose="02020603050405020304" pitchFamily="18" charset="0"/>
                <a:cs typeface="Times New Roman" panose="02020603050405020304" pitchFamily="18" charset="0"/>
              </a:rPr>
              <a:t>Name: Miss Santoshi Kumari</a:t>
            </a:r>
          </a:p>
          <a:p>
            <a:pPr marL="0" indent="0" algn="l"/>
            <a:r>
              <a:rPr lang="en-IN" sz="1600" b="1" dirty="0">
                <a:solidFill>
                  <a:schemeClr val="tx1"/>
                </a:solidFill>
                <a:latin typeface="Times New Roman" panose="02020603050405020304" pitchFamily="18" charset="0"/>
                <a:cs typeface="Times New Roman" panose="02020603050405020304" pitchFamily="18" charset="0"/>
              </a:rPr>
              <a:t>Designation:</a:t>
            </a:r>
          </a:p>
        </p:txBody>
      </p:sp>
      <p:sp>
        <p:nvSpPr>
          <p:cNvPr id="1048585" name="Google Shape;55;p13"/>
          <p:cNvSpPr txBox="1"/>
          <p:nvPr/>
        </p:nvSpPr>
        <p:spPr>
          <a:xfrm>
            <a:off x="4714365" y="3113506"/>
            <a:ext cx="4339693" cy="108374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IN" sz="1600" b="1" dirty="0">
                <a:solidFill>
                  <a:schemeClr val="tx1"/>
                </a:solidFill>
                <a:latin typeface="Times New Roman" panose="02020603050405020304" pitchFamily="18" charset="0"/>
                <a:cs typeface="Times New Roman" panose="02020603050405020304" pitchFamily="18" charset="0"/>
              </a:rPr>
              <a:t>Presented by:</a:t>
            </a:r>
          </a:p>
          <a:p>
            <a:pPr marL="0" indent="0" algn="l"/>
            <a:r>
              <a:rPr lang="en-IN" sz="1600" b="1" dirty="0">
                <a:solidFill>
                  <a:schemeClr val="tx1"/>
                </a:solidFill>
                <a:latin typeface="Times New Roman" panose="02020603050405020304" pitchFamily="18" charset="0"/>
                <a:cs typeface="Times New Roman" panose="02020603050405020304" pitchFamily="18" charset="0"/>
              </a:rPr>
              <a:t>Mr. CH Benerjee Reddy (21241A6676)</a:t>
            </a:r>
          </a:p>
          <a:p>
            <a:pPr marL="0" indent="0" algn="l"/>
            <a:r>
              <a:rPr lang="en-IN" sz="1600" b="1" dirty="0">
                <a:solidFill>
                  <a:schemeClr val="tx1"/>
                </a:solidFill>
                <a:latin typeface="Times New Roman" panose="02020603050405020304" pitchFamily="18" charset="0"/>
                <a:cs typeface="Times New Roman" panose="02020603050405020304" pitchFamily="18" charset="0"/>
              </a:rPr>
              <a:t>Mr. E Vishwas(22245A6610)</a:t>
            </a:r>
          </a:p>
          <a:p>
            <a:pPr marL="0" indent="0" algn="l"/>
            <a:r>
              <a:rPr lang="en-IN" sz="1600" b="1" dirty="0">
                <a:solidFill>
                  <a:schemeClr val="tx1"/>
                </a:solidFill>
                <a:latin typeface="Times New Roman" panose="02020603050405020304" pitchFamily="18" charset="0"/>
                <a:cs typeface="Times New Roman" panose="02020603050405020304" pitchFamily="18" charset="0"/>
              </a:rPr>
              <a:t>Mr. G Venkata Srihan(21241A6689)</a:t>
            </a:r>
          </a:p>
          <a:p>
            <a:pPr marL="0" indent="0" algn="l"/>
            <a:endParaRPr lang="en-IN" sz="1600" b="1" dirty="0">
              <a:solidFill>
                <a:schemeClr val="tx1"/>
              </a:solidFill>
              <a:latin typeface="Times New Roman" panose="02020603050405020304" pitchFamily="18" charset="0"/>
              <a:cs typeface="Times New Roman" panose="02020603050405020304" pitchFamily="18" charset="0"/>
            </a:endParaRPr>
          </a:p>
        </p:txBody>
      </p:sp>
      <p:pic>
        <p:nvPicPr>
          <p:cNvPr id="2097152" name="Picture 5" descr="Untitled-1 copy"/>
          <p:cNvPicPr>
            <a:picLocks noChangeAspect="1" noChangeArrowheads="1"/>
          </p:cNvPicPr>
          <p:nvPr/>
        </p:nvPicPr>
        <p:blipFill>
          <a:blip r:embed="rId3" cstate="print"/>
          <a:srcRect l="25562" t="23018" r="26994" b="21857"/>
          <a:stretch>
            <a:fillRect/>
          </a:stretch>
        </p:blipFill>
        <p:spPr>
          <a:xfrm>
            <a:off x="4064000" y="1646600"/>
            <a:ext cx="877847" cy="80303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3200" b="1" dirty="0">
                <a:latin typeface="Times New Roman" panose="02020603050405020304" pitchFamily="18" charset="0"/>
                <a:cs typeface="Times New Roman" panose="02020603050405020304" pitchFamily="18" charset="0"/>
              </a:rPr>
              <a:t>Abstract / Objective of the Project</a:t>
            </a:r>
          </a:p>
        </p:txBody>
      </p:sp>
      <p:sp>
        <p:nvSpPr>
          <p:cNvPr id="3" name="TextBox 2">
            <a:extLst>
              <a:ext uri="{FF2B5EF4-FFF2-40B4-BE49-F238E27FC236}">
                <a16:creationId xmlns:a16="http://schemas.microsoft.com/office/drawing/2014/main" id="{E5A876C7-D0C5-D132-5EEA-F2FA07194C7A}"/>
              </a:ext>
            </a:extLst>
          </p:cNvPr>
          <p:cNvSpPr txBox="1"/>
          <p:nvPr/>
        </p:nvSpPr>
        <p:spPr>
          <a:xfrm>
            <a:off x="981854" y="806839"/>
            <a:ext cx="7817371" cy="3370153"/>
          </a:xfrm>
          <a:prstGeom prst="rect">
            <a:avLst/>
          </a:prstGeom>
          <a:noFill/>
        </p:spPr>
        <p:txBody>
          <a:bodyPr wrap="square">
            <a:spAutoFit/>
          </a:bodyPr>
          <a:lstStyle/>
          <a:p>
            <a:r>
              <a:rPr lang="en-US" sz="1900" b="0" i="0" dirty="0">
                <a:solidFill>
                  <a:schemeClr val="tx1"/>
                </a:solidFill>
                <a:effectLst/>
                <a:latin typeface="Söhne"/>
              </a:rPr>
              <a:t>Criminal identification is a critical aspect of law enforcement, aiding in the swift apprehension of suspects and the administration of justice. Traditional methods often face challenges in accurately identifying individuals, especially in scenarios where image quality is poor or facial features are obscured. In recent years, advancements in deep learning techniques have revolutionized facial recognition systems, offering promising solutions for criminal identification</a:t>
            </a:r>
            <a:r>
              <a:rPr lang="en-US" sz="2300" b="0" i="0" dirty="0">
                <a:solidFill>
                  <a:schemeClr val="tx1"/>
                </a:solidFill>
                <a:effectLst/>
                <a:latin typeface="Söhne"/>
              </a:rPr>
              <a:t>.</a:t>
            </a:r>
          </a:p>
          <a:p>
            <a:r>
              <a:rPr lang="en-US" sz="1900" dirty="0">
                <a:solidFill>
                  <a:schemeClr val="tx1"/>
                </a:solidFill>
                <a:latin typeface="Söhne"/>
              </a:rPr>
              <a:t>T</a:t>
            </a:r>
            <a:r>
              <a:rPr lang="en-US" sz="1900" b="0" i="0" dirty="0">
                <a:solidFill>
                  <a:schemeClr val="tx1"/>
                </a:solidFill>
                <a:effectLst/>
                <a:latin typeface="Söhne"/>
              </a:rPr>
              <a:t>he combination of RetinaFace and MTCNN enables real-time processing, facilitating prompt action by law enforcement authorities. This capability is particularly crucial in situations requiring immediate identification, such as ongoing criminal investigations or security incidents.</a:t>
            </a:r>
            <a:endParaRPr lang="en-IN" sz="19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3200" b="1" dirty="0">
                <a:latin typeface="Times New Roman" panose="02020603050405020304" pitchFamily="18" charset="0"/>
                <a:cs typeface="Times New Roman" panose="02020603050405020304" pitchFamily="18" charset="0"/>
              </a:rPr>
              <a:t>Existing Approaches (Literature Survey) </a:t>
            </a:r>
          </a:p>
        </p:txBody>
      </p:sp>
      <p:sp>
        <p:nvSpPr>
          <p:cNvPr id="3" name="TextBox 2">
            <a:extLst>
              <a:ext uri="{FF2B5EF4-FFF2-40B4-BE49-F238E27FC236}">
                <a16:creationId xmlns:a16="http://schemas.microsoft.com/office/drawing/2014/main" id="{6D96AC78-CB7B-0BEA-3E56-848C2065CB98}"/>
              </a:ext>
            </a:extLst>
          </p:cNvPr>
          <p:cNvSpPr txBox="1"/>
          <p:nvPr/>
        </p:nvSpPr>
        <p:spPr>
          <a:xfrm>
            <a:off x="981856" y="1195227"/>
            <a:ext cx="5373974" cy="136088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1900" b="0" i="0" dirty="0">
                <a:solidFill>
                  <a:schemeClr val="tx1"/>
                </a:solidFill>
                <a:effectLst/>
                <a:latin typeface="Söhne"/>
              </a:rPr>
              <a:t>The original </a:t>
            </a:r>
            <a:r>
              <a:rPr lang="en-IN" sz="1900" b="0" i="0" dirty="0" err="1">
                <a:solidFill>
                  <a:schemeClr val="tx1"/>
                </a:solidFill>
                <a:effectLst/>
                <a:latin typeface="Söhne"/>
              </a:rPr>
              <a:t>RetinaFace</a:t>
            </a:r>
            <a:r>
              <a:rPr lang="en-IN" sz="1900" b="0" i="0" dirty="0">
                <a:solidFill>
                  <a:schemeClr val="tx1"/>
                </a:solidFill>
                <a:effectLst/>
                <a:latin typeface="Söhne"/>
              </a:rPr>
              <a:t> implementation</a:t>
            </a:r>
          </a:p>
          <a:p>
            <a:pPr marL="342900" indent="-342900">
              <a:lnSpc>
                <a:spcPct val="150000"/>
              </a:lnSpc>
              <a:buFont typeface="Arial" panose="020B0604020202020204" pitchFamily="34" charset="0"/>
              <a:buChar char="•"/>
            </a:pPr>
            <a:r>
              <a:rPr lang="en-IN" sz="1900" b="0" i="0" dirty="0">
                <a:solidFill>
                  <a:schemeClr val="tx1"/>
                </a:solidFill>
                <a:effectLst/>
                <a:latin typeface="Söhne"/>
              </a:rPr>
              <a:t>TensorFlow implementation of MTCNN</a:t>
            </a:r>
          </a:p>
          <a:p>
            <a:pPr marL="342900" indent="-342900">
              <a:lnSpc>
                <a:spcPct val="150000"/>
              </a:lnSpc>
              <a:buFont typeface="Arial" panose="020B0604020202020204" pitchFamily="34" charset="0"/>
              <a:buChar char="•"/>
            </a:pPr>
            <a:r>
              <a:rPr lang="en-IN" sz="1900" b="0" i="0" dirty="0">
                <a:solidFill>
                  <a:schemeClr val="tx1"/>
                </a:solidFill>
                <a:effectLst/>
                <a:latin typeface="Söhne"/>
              </a:rPr>
              <a:t>PyTorch implementation of MTCNN</a:t>
            </a:r>
            <a:endParaRPr lang="en-IN" sz="19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3200" b="1" dirty="0">
                <a:latin typeface="Times New Roman" panose="02020603050405020304" pitchFamily="18" charset="0"/>
                <a:cs typeface="Times New Roman" panose="02020603050405020304" pitchFamily="18" charset="0"/>
              </a:rPr>
              <a:t>Proposed Method</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192</Words>
  <Application>Microsoft Office PowerPoint</Application>
  <PresentationFormat>On-screen Show (16:9)</PresentationFormat>
  <Paragraphs>17</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Söhne</vt:lpstr>
      <vt:lpstr>Times New Roman</vt:lpstr>
      <vt:lpstr>Simple Light</vt:lpstr>
      <vt:lpstr>   Gokaraju Rangaraju Institute of Engineering and Technology  (Autonomous) Department of AIML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(Autonomous) Department of Artificial Intelligence and Machine Learning Engineering</dc:title>
  <dc:creator>OM</dc:creator>
  <cp:lastModifiedBy>Eitiki Vishwas</cp:lastModifiedBy>
  <cp:revision>2</cp:revision>
  <dcterms:created xsi:type="dcterms:W3CDTF">2024-02-28T02:56:22Z</dcterms:created>
  <dcterms:modified xsi:type="dcterms:W3CDTF">2024-02-28T17:00:09Z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71e7dae37138480f9f18e4f895fcff49</vt:lpwstr>
  </property>
</Properties>
</file>