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5" r:id="rId5"/>
    <p:sldId id="266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23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7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80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581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04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05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589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07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08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10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11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12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614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8598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599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616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8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8619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20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21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endParaRPr/>
          </a:p>
        </p:txBody>
      </p:sp>
      <p:sp>
        <p:nvSpPr>
          <p:cNvPr id="1048602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558808"/>
            <a:ext cx="9144000" cy="1007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Gokaraju Rangaraju Institute of Engineering and Technology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 and Machine Learning 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3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3233" y="244963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 STEGANOGRAPHY USING RANDOM FUNCTION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4" name="Google Shape;55;p13"/>
          <p:cNvSpPr txBox="1"/>
          <p:nvPr/>
        </p:nvSpPr>
        <p:spPr>
          <a:xfrm>
            <a:off x="303233" y="3113506"/>
            <a:ext cx="426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 algn="l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M.Santoshi kumari(Associate prof)</a:t>
            </a:r>
          </a:p>
        </p:txBody>
      </p:sp>
      <p:sp>
        <p:nvSpPr>
          <p:cNvPr id="1048585" name="Google Shape;55;p13"/>
          <p:cNvSpPr txBox="1"/>
          <p:nvPr/>
        </p:nvSpPr>
        <p:spPr>
          <a:xfrm>
            <a:off x="4714366" y="3113505"/>
            <a:ext cx="4260300" cy="127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342900" algn="l"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CH Benerjee (21241A6676)</a:t>
            </a:r>
          </a:p>
          <a:p>
            <a:pPr marL="342900" algn="l"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E Vishwas (22245A6610)</a:t>
            </a:r>
          </a:p>
          <a:p>
            <a:pPr marL="342900" algn="l">
              <a:buAutoNum type="arabicPeriod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G Venkata Srihan(21241A6689)</a:t>
            </a:r>
          </a:p>
          <a:p>
            <a:pPr marL="0" indent="0" algn="l"/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2" name="Picture 5" descr="Untitled-1 copy"/>
          <p:cNvPicPr>
            <a:picLocks noChangeAspect="1" noChangeArrowheads="1"/>
          </p:cNvPicPr>
          <p:nvPr/>
        </p:nvPicPr>
        <p:blipFill>
          <a:blip r:embed="rId3" cstate="print"/>
          <a:srcRect l="25562" t="23018" r="26994" b="21857"/>
          <a:stretch>
            <a:fillRect/>
          </a:stretch>
        </p:blipFill>
        <p:spPr>
          <a:xfrm>
            <a:off x="4064000" y="1646600"/>
            <a:ext cx="877847" cy="803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/ Objective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0E286-529D-A528-58D1-3A36FF0FA6D4}"/>
              </a:ext>
            </a:extLst>
          </p:cNvPr>
          <p:cNvSpPr txBox="1"/>
          <p:nvPr/>
        </p:nvSpPr>
        <p:spPr>
          <a:xfrm>
            <a:off x="659567" y="781922"/>
            <a:ext cx="78398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project proposes a approach to steganography utilizing random function, offering enhanced security and resistance to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method involves embedding confidential data within the randomness generated by random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These random sequences serve as the carriers for the secret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F82EB3-B692-5F05-E3B4-E31DB751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80239"/>
              </p:ext>
            </p:extLst>
          </p:nvPr>
        </p:nvGraphicFramePr>
        <p:xfrm>
          <a:off x="824459" y="682050"/>
          <a:ext cx="7616192" cy="438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76">
                  <a:extLst>
                    <a:ext uri="{9D8B030D-6E8A-4147-A177-3AD203B41FA5}">
                      <a16:colId xmlns:a16="http://schemas.microsoft.com/office/drawing/2014/main" val="3825813194"/>
                    </a:ext>
                  </a:extLst>
                </a:gridCol>
                <a:gridCol w="1154239">
                  <a:extLst>
                    <a:ext uri="{9D8B030D-6E8A-4147-A177-3AD203B41FA5}">
                      <a16:colId xmlns:a16="http://schemas.microsoft.com/office/drawing/2014/main" val="426025037"/>
                    </a:ext>
                  </a:extLst>
                </a:gridCol>
                <a:gridCol w="1906823">
                  <a:extLst>
                    <a:ext uri="{9D8B030D-6E8A-4147-A177-3AD203B41FA5}">
                      <a16:colId xmlns:a16="http://schemas.microsoft.com/office/drawing/2014/main" val="329549141"/>
                    </a:ext>
                  </a:extLst>
                </a:gridCol>
                <a:gridCol w="1990872">
                  <a:extLst>
                    <a:ext uri="{9D8B030D-6E8A-4147-A177-3AD203B41FA5}">
                      <a16:colId xmlns:a16="http://schemas.microsoft.com/office/drawing/2014/main" val="1073664589"/>
                    </a:ext>
                  </a:extLst>
                </a:gridCol>
                <a:gridCol w="1912182">
                  <a:extLst>
                    <a:ext uri="{9D8B030D-6E8A-4147-A177-3AD203B41FA5}">
                      <a16:colId xmlns:a16="http://schemas.microsoft.com/office/drawing/2014/main" val="1383652977"/>
                    </a:ext>
                  </a:extLst>
                </a:gridCol>
              </a:tblGrid>
              <a:tr h="5171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Reference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Results/Remarks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53724"/>
                  </a:ext>
                </a:extLst>
              </a:tr>
              <a:tr h="5274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ISSN: 1947-5500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Steganalysis of JPEG Images Using Machine Learning Techniques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paper presents a steganalysis method for JPEG images using machine learning techniques. Features are extracted using Huffman coding, and various classifiers are trained for detection.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proper training of the ml model, prone to adversial attacks, lack of proper encryption.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604581"/>
                  </a:ext>
                </a:extLst>
              </a:tr>
              <a:tr h="5274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  <a:p>
                      <a:pPr algn="ctr"/>
                      <a:r>
                        <a:rPr lang="en-IN" sz="1100" dirty="0"/>
                        <a:t>doi.org/10.3390/sym14020236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Steganalysis Classification Algorithm Based on Distinctive Texture Features.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lbp is used to create a feature vector used for svm(text features)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Computational overhead, lack of proper encryption, Requirement for Labeled Data.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47552"/>
                  </a:ext>
                </a:extLst>
              </a:tr>
              <a:tr h="5274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  <a:p>
                      <a:pPr algn="ctr"/>
                      <a:r>
                        <a:rPr lang="en-IN" sz="1100" dirty="0"/>
                        <a:t>10.5121/ijma.2017.9101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Novel Image Steganography Approach using Multi-Layers DCT Features Based on Support Vector Machine Classifier.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Multi-layer DCT features based on a Support Vector Machine (SVM) classifier.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Embedding Capacity, Detection by Advanced Steganalysis Techniques, chance of overfitting.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27403"/>
                  </a:ext>
                </a:extLst>
              </a:tr>
              <a:tr h="5274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  <a:p>
                      <a:pPr algn="ctr"/>
                      <a:r>
                        <a:rPr lang="en-IN" sz="1100" dirty="0"/>
                        <a:t>doi.org/10.3390/electronics12040969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Steganalysis of Low Embedding Rate Based on the Attention Mechanism and Transfer Learning.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Transfer Learning used to detect the data only in some particular region of an image.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Data Availability and Bias, training a model for detection of low frequency regions is a difficult task, vulnerable to attacks.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782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5F88-1F87-90FA-24E3-BA9761F9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04" y="288759"/>
            <a:ext cx="7502577" cy="26232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2BD1A-D5E5-67A8-BEFE-05018D7D7914}"/>
              </a:ext>
            </a:extLst>
          </p:cNvPr>
          <p:cNvSpPr txBox="1"/>
          <p:nvPr/>
        </p:nvSpPr>
        <p:spPr>
          <a:xfrm>
            <a:off x="879124" y="-728837"/>
            <a:ext cx="7453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F13E7F-5385-69C1-1A1B-57B270314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38152"/>
              </p:ext>
            </p:extLst>
          </p:nvPr>
        </p:nvGraphicFramePr>
        <p:xfrm>
          <a:off x="659567" y="194872"/>
          <a:ext cx="7824865" cy="483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25">
                  <a:extLst>
                    <a:ext uri="{9D8B030D-6E8A-4147-A177-3AD203B41FA5}">
                      <a16:colId xmlns:a16="http://schemas.microsoft.com/office/drawing/2014/main" val="1516967140"/>
                    </a:ext>
                  </a:extLst>
                </a:gridCol>
                <a:gridCol w="1260128">
                  <a:extLst>
                    <a:ext uri="{9D8B030D-6E8A-4147-A177-3AD203B41FA5}">
                      <a16:colId xmlns:a16="http://schemas.microsoft.com/office/drawing/2014/main" val="27079141"/>
                    </a:ext>
                  </a:extLst>
                </a:gridCol>
                <a:gridCol w="1869770">
                  <a:extLst>
                    <a:ext uri="{9D8B030D-6E8A-4147-A177-3AD203B41FA5}">
                      <a16:colId xmlns:a16="http://schemas.microsoft.com/office/drawing/2014/main" val="3105719033"/>
                    </a:ext>
                  </a:extLst>
                </a:gridCol>
                <a:gridCol w="2038889">
                  <a:extLst>
                    <a:ext uri="{9D8B030D-6E8A-4147-A177-3AD203B41FA5}">
                      <a16:colId xmlns:a16="http://schemas.microsoft.com/office/drawing/2014/main" val="581985691"/>
                    </a:ext>
                  </a:extLst>
                </a:gridCol>
                <a:gridCol w="1899953">
                  <a:extLst>
                    <a:ext uri="{9D8B030D-6E8A-4147-A177-3AD203B41FA5}">
                      <a16:colId xmlns:a16="http://schemas.microsoft.com/office/drawing/2014/main" val="2682637621"/>
                    </a:ext>
                  </a:extLst>
                </a:gridCol>
              </a:tblGrid>
              <a:tr h="7330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S.NO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Reference Number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Title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Methodology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Results/Remarks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93839"/>
                  </a:ext>
                </a:extLst>
              </a:tr>
              <a:tr h="1099609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5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  <a:p>
                      <a:pPr algn="ctr"/>
                      <a:endParaRPr lang="en-IN" sz="1100" dirty="0"/>
                    </a:p>
                    <a:p>
                      <a:pPr algn="ctr"/>
                      <a:r>
                        <a:rPr lang="en-IN" sz="1100" dirty="0"/>
                        <a:t>doi.org/10.1016/j.jisa.2022.103407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Separable reversible data hiding in an encrypted image using the adjacency pixel difference histogram.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Adjacency Pixel Difference Histogram Calculation, Reversibility.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embedding capacity, Complexity of Implementation, Computational cost, Degradation of image quality.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33348"/>
                  </a:ext>
                </a:extLst>
              </a:tr>
              <a:tr h="595622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6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10.1088/1742-6596/1797/1/012015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 Enhanced Method for Information Hiding Using LSB Steganography.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LSB Replacement, Error Correction Coding.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embedding capacity, Prone to brute force attacks.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02345"/>
                  </a:ext>
                </a:extLst>
              </a:tr>
              <a:tr h="126760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7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Carrier Image Rearrangement to Enhance the Security Level of LSB method of Data Steganography.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Methods such as permutation, shuffling, encryption-based rearrangement, and other cryptographic approaches to alter the structure of the carrier image.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Increased computational overhead, Complexity in decoding.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83692"/>
                  </a:ext>
                </a:extLst>
              </a:tr>
              <a:tr h="113841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Embedding data in Non-Important Gabor Ridges.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Gabor filters are applied to decompose images into their frequency and orientation components, particularly focusing on ridge-like structures.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It is tough to find out the Gabor Ridges, Limited embedding capacity, Increased computational complexity.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45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8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3443-E912-6833-96BC-6118F13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1" y="149664"/>
            <a:ext cx="8520600" cy="84180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BC6591-E555-1048-38A7-65AB32673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00308"/>
              </p:ext>
            </p:extLst>
          </p:nvPr>
        </p:nvGraphicFramePr>
        <p:xfrm>
          <a:off x="562130" y="1176832"/>
          <a:ext cx="8042224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053">
                  <a:extLst>
                    <a:ext uri="{9D8B030D-6E8A-4147-A177-3AD203B41FA5}">
                      <a16:colId xmlns:a16="http://schemas.microsoft.com/office/drawing/2014/main" val="1192053566"/>
                    </a:ext>
                  </a:extLst>
                </a:gridCol>
                <a:gridCol w="1364522">
                  <a:extLst>
                    <a:ext uri="{9D8B030D-6E8A-4147-A177-3AD203B41FA5}">
                      <a16:colId xmlns:a16="http://schemas.microsoft.com/office/drawing/2014/main" val="4055853107"/>
                    </a:ext>
                  </a:extLst>
                </a:gridCol>
                <a:gridCol w="1843790">
                  <a:extLst>
                    <a:ext uri="{9D8B030D-6E8A-4147-A177-3AD203B41FA5}">
                      <a16:colId xmlns:a16="http://schemas.microsoft.com/office/drawing/2014/main" val="2553502777"/>
                    </a:ext>
                  </a:extLst>
                </a:gridCol>
                <a:gridCol w="2098623">
                  <a:extLst>
                    <a:ext uri="{9D8B030D-6E8A-4147-A177-3AD203B41FA5}">
                      <a16:colId xmlns:a16="http://schemas.microsoft.com/office/drawing/2014/main" val="3955050897"/>
                    </a:ext>
                  </a:extLst>
                </a:gridCol>
                <a:gridCol w="1926236">
                  <a:extLst>
                    <a:ext uri="{9D8B030D-6E8A-4147-A177-3AD203B41FA5}">
                      <a16:colId xmlns:a16="http://schemas.microsoft.com/office/drawing/2014/main" val="3054473021"/>
                    </a:ext>
                  </a:extLst>
                </a:gridCol>
              </a:tblGrid>
              <a:tr h="4649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21955"/>
                  </a:ext>
                </a:extLst>
              </a:tr>
              <a:tr h="4649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Highly Secure Method for Secrete Data Transmission.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Threat Modelling, Selection of Encryption Techniques, Key Management, Authentication Mechanism.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Prone to Detection, Vulnerable to Attack.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44278"/>
                  </a:ext>
                </a:extLst>
              </a:tr>
              <a:tr h="46497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 Visual Cryptography Based Data Hiding Technique for Secrete Data Encryption and Decryption.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Identification of Data Hiding Requirements, Designing Encryption and Decryption Algorithms, Security Analysis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Once the pattern is identified, it is very easy to crack the image, Limited capacity.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C4699-2676-639E-9E98-48CCA3EB6957}"/>
              </a:ext>
            </a:extLst>
          </p:cNvPr>
          <p:cNvSpPr txBox="1"/>
          <p:nvPr/>
        </p:nvSpPr>
        <p:spPr>
          <a:xfrm>
            <a:off x="771993" y="909756"/>
            <a:ext cx="789232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Encrypting algorithms </a:t>
            </a:r>
            <a:r>
              <a:rPr lang="en-IN" dirty="0"/>
              <a:t>:</a:t>
            </a:r>
          </a:p>
          <a:p>
            <a:r>
              <a:rPr lang="en-IN" dirty="0"/>
              <a:t>              </a:t>
            </a:r>
            <a:r>
              <a:rPr lang="en-IN" dirty="0" err="1"/>
              <a:t>ex:ceaser</a:t>
            </a:r>
            <a:r>
              <a:rPr lang="en-IN" dirty="0"/>
              <a:t> sypher, </a:t>
            </a:r>
            <a:r>
              <a:rPr lang="en-IN" dirty="0" err="1"/>
              <a:t>playfair</a:t>
            </a:r>
            <a:r>
              <a:rPr lang="en-IN" dirty="0"/>
              <a:t> cypher, </a:t>
            </a:r>
            <a:r>
              <a:rPr lang="en-IN" dirty="0" err="1"/>
              <a:t>railfence</a:t>
            </a:r>
            <a:r>
              <a:rPr lang="en-IN" dirty="0"/>
              <a:t> cypher, hybrid algorithms.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Steganography:</a:t>
            </a:r>
          </a:p>
          <a:p>
            <a:r>
              <a:rPr lang="en-IN" dirty="0"/>
              <a:t>              LSB </a:t>
            </a:r>
            <a:r>
              <a:rPr lang="en-IN" dirty="0" err="1"/>
              <a:t>staganography</a:t>
            </a:r>
            <a:r>
              <a:rPr lang="en-IN" dirty="0"/>
              <a:t> using random function.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DCT transform to reduce errors.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extraction using open cv.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Classifying </a:t>
            </a:r>
            <a:r>
              <a:rPr lang="en-IN" dirty="0" err="1"/>
              <a:t>stegano</a:t>
            </a:r>
            <a:r>
              <a:rPr lang="en-IN" dirty="0"/>
              <a:t> and non-</a:t>
            </a:r>
            <a:r>
              <a:rPr lang="en-IN" dirty="0" err="1"/>
              <a:t>stegano</a:t>
            </a:r>
            <a:r>
              <a:rPr lang="en-IN" dirty="0"/>
              <a:t> image using machine learning techniques like svm and clustering.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Decrypting the steganographic image with secrete key.</a:t>
            </a:r>
          </a:p>
          <a:p>
            <a:r>
              <a:rPr lang="en-IN" dirty="0"/>
              <a:t>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 Architecture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688</Words>
  <Application>Microsoft Office PowerPoint</Application>
  <PresentationFormat>On-screen Show (16:9)</PresentationFormat>
  <Paragraphs>107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Times New Roman</vt:lpstr>
      <vt:lpstr>Simple Light</vt:lpstr>
      <vt:lpstr>   Gokaraju Rangaraju Institute of Engineering and Technology  (Autonomous) Department of Artificial Intelligence and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Gokaraju Rangaraju Institute of Engineering and Technology (Autonomous) Department of Artificial Intelligence and Machine Learning Engineering</dc:title>
  <dc:creator>OM</dc:creator>
  <cp:lastModifiedBy>Eitiki Vishwas</cp:lastModifiedBy>
  <cp:revision>5</cp:revision>
  <dcterms:created xsi:type="dcterms:W3CDTF">2024-03-27T02:42:35Z</dcterms:created>
  <dcterms:modified xsi:type="dcterms:W3CDTF">2024-03-27T15:52:34Z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42faced6dfff454eaecc0ff4f20fe07b</vt:lpwstr>
  </property>
</Properties>
</file>