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diagrams/drawing2.xml" ContentType="application/vnd.ms-office.drawingml.diagramDrawing+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Default Extension="xlsm" ContentType="application/vnd.ms-excel.sheet.macroEnabled.12"/>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tags/tag12.xml" ContentType="application/vnd.openxmlformats-officedocument.presentationml.tags+xml"/>
  <Override PartName="/ppt/tags/tag23.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diagrams/quickStyle1.xml" ContentType="application/vnd.openxmlformats-officedocument.drawingml.diagramStyle+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diagrams/layout2.xml" ContentType="application/vnd.openxmlformats-officedocument.drawingml.diagramLayout+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heme/themeOverride3.xml" ContentType="application/vnd.openxmlformats-officedocument.themeOverr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5"/>
  </p:sldMasterIdLst>
  <p:notesMasterIdLst>
    <p:notesMasterId r:id="rId55"/>
  </p:notesMasterIdLst>
  <p:handoutMasterIdLst>
    <p:handoutMasterId r:id="rId56"/>
  </p:handoutMasterIdLst>
  <p:sldIdLst>
    <p:sldId id="566" r:id="rId6"/>
    <p:sldId id="462" r:id="rId7"/>
    <p:sldId id="475" r:id="rId8"/>
    <p:sldId id="509" r:id="rId9"/>
    <p:sldId id="510" r:id="rId10"/>
    <p:sldId id="479" r:id="rId11"/>
    <p:sldId id="520" r:id="rId12"/>
    <p:sldId id="521" r:id="rId13"/>
    <p:sldId id="522" r:id="rId14"/>
    <p:sldId id="512" r:id="rId15"/>
    <p:sldId id="527" r:id="rId16"/>
    <p:sldId id="526" r:id="rId17"/>
    <p:sldId id="524" r:id="rId18"/>
    <p:sldId id="515" r:id="rId19"/>
    <p:sldId id="514" r:id="rId20"/>
    <p:sldId id="516" r:id="rId21"/>
    <p:sldId id="518" r:id="rId22"/>
    <p:sldId id="558" r:id="rId23"/>
    <p:sldId id="559" r:id="rId24"/>
    <p:sldId id="529" r:id="rId25"/>
    <p:sldId id="535" r:id="rId26"/>
    <p:sldId id="531" r:id="rId27"/>
    <p:sldId id="560" r:id="rId28"/>
    <p:sldId id="534" r:id="rId29"/>
    <p:sldId id="536" r:id="rId30"/>
    <p:sldId id="538" r:id="rId31"/>
    <p:sldId id="537" r:id="rId32"/>
    <p:sldId id="544" r:id="rId33"/>
    <p:sldId id="565" r:id="rId34"/>
    <p:sldId id="567" r:id="rId35"/>
    <p:sldId id="545" r:id="rId36"/>
    <p:sldId id="562" r:id="rId37"/>
    <p:sldId id="563" r:id="rId38"/>
    <p:sldId id="568" r:id="rId39"/>
    <p:sldId id="569" r:id="rId40"/>
    <p:sldId id="547" r:id="rId41"/>
    <p:sldId id="549" r:id="rId42"/>
    <p:sldId id="550" r:id="rId43"/>
    <p:sldId id="551" r:id="rId44"/>
    <p:sldId id="552" r:id="rId45"/>
    <p:sldId id="553" r:id="rId46"/>
    <p:sldId id="554" r:id="rId47"/>
    <p:sldId id="555" r:id="rId48"/>
    <p:sldId id="556" r:id="rId49"/>
    <p:sldId id="557" r:id="rId50"/>
    <p:sldId id="548" r:id="rId51"/>
    <p:sldId id="570" r:id="rId52"/>
    <p:sldId id="571" r:id="rId53"/>
    <p:sldId id="564" r:id="rId54"/>
  </p:sldIdLst>
  <p:sldSz cx="9144000" cy="6858000" type="screen4x3"/>
  <p:notesSz cx="6648450" cy="9896475"/>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rgbClr val="FF0000"/>
    </p:penClr>
  </p:showPr>
  <p:clrMru>
    <a:srgbClr val="FFFAEF"/>
    <a:srgbClr val="FFFFFF"/>
    <a:srgbClr val="FFF5DD"/>
    <a:srgbClr val="FF0000"/>
    <a:srgbClr val="444492"/>
    <a:srgbClr val="BCA36A"/>
    <a:srgbClr val="C2BD94"/>
    <a:srgbClr val="CBC6A1"/>
    <a:srgbClr val="000000"/>
    <a:srgbClr val="2D403E"/>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45" autoAdjust="0"/>
    <p:restoredTop sz="93292" autoAdjust="0"/>
  </p:normalViewPr>
  <p:slideViewPr>
    <p:cSldViewPr>
      <p:cViewPr>
        <p:scale>
          <a:sx n="70" d="100"/>
          <a:sy n="70" d="100"/>
        </p:scale>
        <p:origin x="-1260" y="-6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3456" y="-108"/>
      </p:cViewPr>
      <p:guideLst>
        <p:guide orient="horz" pos="3117"/>
        <p:guide pos="2094"/>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7C62C-59D6-4920-AD2B-19457CBE8008}" type="doc">
      <dgm:prSet loTypeId="urn:microsoft.com/office/officeart/2005/8/layout/vList5" loCatId="list" qsTypeId="urn:microsoft.com/office/officeart/2005/8/quickstyle/3d1" qsCatId="3D" csTypeId="urn:microsoft.com/office/officeart/2005/8/colors/colorful5" csCatId="colorful" phldr="1"/>
      <dgm:spPr/>
      <dgm:t>
        <a:bodyPr/>
        <a:lstStyle/>
        <a:p>
          <a:endParaRPr lang="fr-FR"/>
        </a:p>
      </dgm:t>
    </dgm:pt>
    <dgm:pt modelId="{C00B07A8-BA7E-4426-A498-49802699C450}">
      <dgm:prSet phldrT="[Texte]"/>
      <dgm:spPr/>
      <dgm:t>
        <a:bodyPr/>
        <a:lstStyle/>
        <a:p>
          <a:r>
            <a:rPr lang="fr-FR" dirty="0" smtClean="0"/>
            <a:t>Catalog Restrictions Module </a:t>
          </a:r>
          <a:endParaRPr lang="fr-FR" dirty="0"/>
        </a:p>
      </dgm:t>
    </dgm:pt>
    <dgm:pt modelId="{88EAE78C-7ADF-44A8-8AE6-F4F79167C757}" type="parTrans" cxnId="{45F9A8E2-4072-4B03-A74F-6EC9FFCA9D71}">
      <dgm:prSet/>
      <dgm:spPr/>
      <dgm:t>
        <a:bodyPr/>
        <a:lstStyle/>
        <a:p>
          <a:endParaRPr lang="fr-FR"/>
        </a:p>
      </dgm:t>
    </dgm:pt>
    <dgm:pt modelId="{3E94D012-B5F9-45D9-AEAE-A1CCC87CBAE4}" type="sibTrans" cxnId="{45F9A8E2-4072-4B03-A74F-6EC9FFCA9D71}">
      <dgm:prSet/>
      <dgm:spPr/>
      <dgm:t>
        <a:bodyPr/>
        <a:lstStyle/>
        <a:p>
          <a:endParaRPr lang="fr-FR"/>
        </a:p>
      </dgm:t>
    </dgm:pt>
    <dgm:pt modelId="{796536F4-71F4-4775-A2B7-574941190F3D}">
      <dgm:prSet phldrT="[Texte]"/>
      <dgm:spPr/>
      <dgm:t>
        <a:bodyPr/>
        <a:lstStyle/>
        <a:p>
          <a:pPr rtl="0"/>
          <a:r>
            <a:rPr kumimoji="0" lang="en-US" b="0" i="0" u="none" strike="noStrike" cap="none" spc="0" normalizeH="0" baseline="0" noProof="0" dirty="0" smtClean="0">
              <a:ln>
                <a:noFill/>
              </a:ln>
              <a:solidFill>
                <a:schemeClr val="tx1"/>
              </a:solidFill>
              <a:effectLst/>
              <a:uLnTx/>
              <a:uFillTx/>
              <a:latin typeface="+mn-lt"/>
              <a:ea typeface="+mn-ea"/>
              <a:cs typeface="+mn-cs"/>
            </a:rPr>
            <a:t>A generic way to create assortments (providing a variety of products related to different B2B customers)</a:t>
          </a:r>
          <a:endParaRPr lang="fr-FR" dirty="0"/>
        </a:p>
      </dgm:t>
    </dgm:pt>
    <dgm:pt modelId="{B5DA3456-A264-4DBE-82DC-DFE28B4D2318}" type="parTrans" cxnId="{F6FF603F-7B45-4D23-8DA0-A3A9B6D6E7F2}">
      <dgm:prSet/>
      <dgm:spPr/>
      <dgm:t>
        <a:bodyPr/>
        <a:lstStyle/>
        <a:p>
          <a:endParaRPr lang="fr-FR"/>
        </a:p>
      </dgm:t>
    </dgm:pt>
    <dgm:pt modelId="{32609BF0-0163-4011-8EFB-AA75082D0680}" type="sibTrans" cxnId="{F6FF603F-7B45-4D23-8DA0-A3A9B6D6E7F2}">
      <dgm:prSet/>
      <dgm:spPr/>
      <dgm:t>
        <a:bodyPr/>
        <a:lstStyle/>
        <a:p>
          <a:endParaRPr lang="fr-FR"/>
        </a:p>
      </dgm:t>
    </dgm:pt>
    <dgm:pt modelId="{5A2571B8-4FD3-4487-9F7E-7E79F13B7B99}">
      <dgm:prSet phldrT="[Texte]"/>
      <dgm:spPr/>
      <dgm:t>
        <a:bodyPr/>
        <a:lstStyle/>
        <a:p>
          <a:r>
            <a:rPr kumimoji="0" lang="en-US" b="0" i="0" u="none" strike="noStrike" cap="none" spc="0" normalizeH="0" baseline="0" noProof="0" dirty="0" smtClean="0">
              <a:ln>
                <a:noFill/>
              </a:ln>
              <a:solidFill>
                <a:schemeClr val="tx1"/>
              </a:solidFill>
              <a:effectLst/>
              <a:uLnTx/>
              <a:uFillTx/>
              <a:latin typeface="+mn-lt"/>
              <a:ea typeface="+mn-ea"/>
              <a:cs typeface="+mn-cs"/>
            </a:rPr>
            <a:t>A generic B2B module to retrieve in </a:t>
          </a:r>
          <a:r>
            <a:rPr kumimoji="0" lang="en-US" b="0" i="0" u="none" strike="noStrike" cap="none" spc="0" normalizeH="0" baseline="0" noProof="0" dirty="0" err="1" smtClean="0">
              <a:ln>
                <a:noFill/>
              </a:ln>
              <a:solidFill>
                <a:schemeClr val="tx1"/>
              </a:solidFill>
              <a:effectLst/>
              <a:uLnTx/>
              <a:uFillTx/>
              <a:latin typeface="+mn-lt"/>
              <a:ea typeface="+mn-ea"/>
              <a:cs typeface="+mn-cs"/>
            </a:rPr>
            <a:t>Hybris</a:t>
          </a:r>
          <a:r>
            <a:rPr kumimoji="0" lang="en-US" b="0" i="0" u="none" strike="noStrike" cap="none" spc="0" normalizeH="0" baseline="0" noProof="0" dirty="0" smtClean="0">
              <a:ln>
                <a:noFill/>
              </a:ln>
              <a:solidFill>
                <a:schemeClr val="tx1"/>
              </a:solidFill>
              <a:effectLst/>
              <a:uLnTx/>
              <a:uFillTx/>
              <a:latin typeface="+mn-lt"/>
              <a:ea typeface="+mn-ea"/>
              <a:cs typeface="+mn-cs"/>
            </a:rPr>
            <a:t> all order types (</a:t>
          </a:r>
          <a:r>
            <a:rPr kumimoji="0" lang="en-US" b="0" i="0" u="none" strike="noStrike" cap="none" spc="0" normalizeH="0" baseline="0" noProof="0" dirty="0" err="1" smtClean="0">
              <a:ln>
                <a:noFill/>
              </a:ln>
              <a:solidFill>
                <a:schemeClr val="tx1"/>
              </a:solidFill>
              <a:effectLst/>
              <a:uLnTx/>
              <a:uFillTx/>
              <a:latin typeface="+mn-lt"/>
              <a:ea typeface="+mn-ea"/>
              <a:cs typeface="+mn-cs"/>
            </a:rPr>
            <a:t>Hybris</a:t>
          </a:r>
          <a:r>
            <a:rPr kumimoji="0" lang="en-US" b="0" i="0" u="none" strike="noStrike" cap="none" spc="0" normalizeH="0" baseline="0" noProof="0" dirty="0" smtClean="0">
              <a:ln>
                <a:noFill/>
              </a:ln>
              <a:solidFill>
                <a:schemeClr val="tx1"/>
              </a:solidFill>
              <a:effectLst/>
              <a:uLnTx/>
              <a:uFillTx/>
              <a:latin typeface="+mn-lt"/>
              <a:ea typeface="+mn-ea"/>
              <a:cs typeface="+mn-cs"/>
            </a:rPr>
            <a:t> Order, SAP Order, Fax Order, Email Order, Phone Order…)</a:t>
          </a:r>
          <a:endParaRPr lang="fr-FR" dirty="0"/>
        </a:p>
      </dgm:t>
    </dgm:pt>
    <dgm:pt modelId="{0E7311C6-5B24-4A59-9AE4-CCEC7CDD0378}" type="parTrans" cxnId="{D57816A8-80B0-4119-86CA-731EE446928D}">
      <dgm:prSet/>
      <dgm:spPr/>
      <dgm:t>
        <a:bodyPr/>
        <a:lstStyle/>
        <a:p>
          <a:endParaRPr lang="fr-FR"/>
        </a:p>
      </dgm:t>
    </dgm:pt>
    <dgm:pt modelId="{5D6D1A4F-C29E-4637-A38B-E2E4A9DC37E0}" type="sibTrans" cxnId="{D57816A8-80B0-4119-86CA-731EE446928D}">
      <dgm:prSet/>
      <dgm:spPr/>
      <dgm:t>
        <a:bodyPr/>
        <a:lstStyle/>
        <a:p>
          <a:endParaRPr lang="fr-FR"/>
        </a:p>
      </dgm:t>
    </dgm:pt>
    <dgm:pt modelId="{2DA03F8A-7A23-4F9D-ACAD-6ADD86077A26}">
      <dgm:prSet phldrT="[Texte]"/>
      <dgm:spPr/>
      <dgm:t>
        <a:bodyPr/>
        <a:lstStyle/>
        <a:p>
          <a:r>
            <a:rPr lang="fr-FR" dirty="0" smtClean="0"/>
            <a:t> 360° </a:t>
          </a:r>
          <a:r>
            <a:rPr lang="fr-FR" dirty="0" err="1" smtClean="0"/>
            <a:t>View</a:t>
          </a:r>
          <a:r>
            <a:rPr lang="fr-FR" dirty="0" smtClean="0"/>
            <a:t> of an Order Module</a:t>
          </a:r>
          <a:endParaRPr lang="fr-FR" dirty="0"/>
        </a:p>
      </dgm:t>
    </dgm:pt>
    <dgm:pt modelId="{87AA85E9-9E94-428A-8CFB-5A7D35A1693B}" type="sibTrans" cxnId="{5D95AA1C-FE75-4EC9-BF5C-9061A70C71A9}">
      <dgm:prSet/>
      <dgm:spPr/>
      <dgm:t>
        <a:bodyPr/>
        <a:lstStyle/>
        <a:p>
          <a:endParaRPr lang="fr-FR"/>
        </a:p>
      </dgm:t>
    </dgm:pt>
    <dgm:pt modelId="{130151DF-2555-4E3A-8121-ADAA467EEAF1}" type="parTrans" cxnId="{5D95AA1C-FE75-4EC9-BF5C-9061A70C71A9}">
      <dgm:prSet/>
      <dgm:spPr/>
      <dgm:t>
        <a:bodyPr/>
        <a:lstStyle/>
        <a:p>
          <a:endParaRPr lang="fr-FR"/>
        </a:p>
      </dgm:t>
    </dgm:pt>
    <dgm:pt modelId="{796667CD-17A9-45D8-B4C2-4A36DEAF7A55}">
      <dgm:prSet phldrT="[Texte]"/>
      <dgm:spPr/>
      <dgm:t>
        <a:bodyPr/>
        <a:lstStyle/>
        <a:p>
          <a:r>
            <a:rPr lang="fr-FR" dirty="0" err="1" smtClean="0"/>
            <a:t>Fast</a:t>
          </a:r>
          <a:r>
            <a:rPr lang="fr-FR" dirty="0" smtClean="0"/>
            <a:t> Order Module</a:t>
          </a:r>
          <a:endParaRPr lang="fr-FR" dirty="0"/>
        </a:p>
      </dgm:t>
    </dgm:pt>
    <dgm:pt modelId="{0844AE3D-2A75-4315-A420-226E68A6F1F3}" type="parTrans" cxnId="{52B3E4C2-F255-4245-987B-54A29C3E2324}">
      <dgm:prSet/>
      <dgm:spPr/>
      <dgm:t>
        <a:bodyPr/>
        <a:lstStyle/>
        <a:p>
          <a:endParaRPr lang="fr-FR"/>
        </a:p>
      </dgm:t>
    </dgm:pt>
    <dgm:pt modelId="{5FBC8D23-F35C-4527-9B46-CF663D9AC8BA}" type="sibTrans" cxnId="{52B3E4C2-F255-4245-987B-54A29C3E2324}">
      <dgm:prSet/>
      <dgm:spPr/>
      <dgm:t>
        <a:bodyPr/>
        <a:lstStyle/>
        <a:p>
          <a:endParaRPr lang="fr-FR"/>
        </a:p>
      </dgm:t>
    </dgm:pt>
    <dgm:pt modelId="{BC855E6C-EDBF-422C-89D3-2FAB78533F67}">
      <dgm:prSet phldrT="[Texte]"/>
      <dgm:spPr/>
      <dgm:t>
        <a:bodyPr/>
        <a:lstStyle/>
        <a:p>
          <a:r>
            <a:rPr lang="fr-FR" dirty="0" smtClean="0"/>
            <a:t>Multi Cart Module</a:t>
          </a:r>
          <a:endParaRPr lang="fr-FR" dirty="0"/>
        </a:p>
      </dgm:t>
    </dgm:pt>
    <dgm:pt modelId="{A9185A1F-D00D-4C94-9E60-E75E284B0C63}" type="parTrans" cxnId="{08F6F342-418E-42A9-8CD5-E92533E84F6B}">
      <dgm:prSet/>
      <dgm:spPr/>
      <dgm:t>
        <a:bodyPr/>
        <a:lstStyle/>
        <a:p>
          <a:endParaRPr lang="fr-FR"/>
        </a:p>
      </dgm:t>
    </dgm:pt>
    <dgm:pt modelId="{7E1C5B9C-7BDB-4EFD-A90A-AB0526E19AF1}" type="sibTrans" cxnId="{08F6F342-418E-42A9-8CD5-E92533E84F6B}">
      <dgm:prSet/>
      <dgm:spPr/>
      <dgm:t>
        <a:bodyPr/>
        <a:lstStyle/>
        <a:p>
          <a:endParaRPr lang="fr-FR"/>
        </a:p>
      </dgm:t>
    </dgm:pt>
    <dgm:pt modelId="{4BFD6CAE-7F16-4491-AD9D-EF73DBABC1B8}">
      <dgm:prSet phldrT="[Texte]"/>
      <dgm:spPr/>
      <dgm:t>
        <a:bodyPr/>
        <a:lstStyle/>
        <a:p>
          <a:r>
            <a:rPr lang="en-US" dirty="0" smtClean="0"/>
            <a:t>A generic B2B module to create easy ordering through a screen or a CSV import  using SKU and quantity</a:t>
          </a:r>
          <a:endParaRPr lang="fr-FR" dirty="0"/>
        </a:p>
      </dgm:t>
    </dgm:pt>
    <dgm:pt modelId="{703B0391-DC9B-46B8-A5C7-7E4B6D8176F6}" type="parTrans" cxnId="{AD2CC8F3-B6FA-4040-B489-1ECFE2C991C8}">
      <dgm:prSet/>
      <dgm:spPr/>
      <dgm:t>
        <a:bodyPr/>
        <a:lstStyle/>
        <a:p>
          <a:endParaRPr lang="fr-FR"/>
        </a:p>
      </dgm:t>
    </dgm:pt>
    <dgm:pt modelId="{92A9A2E5-357F-48B7-98E3-5D27E462CEE8}" type="sibTrans" cxnId="{AD2CC8F3-B6FA-4040-B489-1ECFE2C991C8}">
      <dgm:prSet/>
      <dgm:spPr/>
      <dgm:t>
        <a:bodyPr/>
        <a:lstStyle/>
        <a:p>
          <a:endParaRPr lang="fr-FR"/>
        </a:p>
      </dgm:t>
    </dgm:pt>
    <dgm:pt modelId="{357F95BE-DE90-4F83-9BEB-81BBA0CED6A5}">
      <dgm:prSet/>
      <dgm:spPr/>
      <dgm:t>
        <a:bodyPr/>
        <a:lstStyle/>
        <a:p>
          <a:pPr rtl="0"/>
          <a:r>
            <a:rPr lang="en-US" dirty="0" smtClean="0"/>
            <a:t>A generic B2B module to allow several carts at the same time for the same B2B unit</a:t>
          </a:r>
          <a:endParaRPr lang="fr-FR" dirty="0"/>
        </a:p>
      </dgm:t>
    </dgm:pt>
    <dgm:pt modelId="{33E6AFA3-3AB3-47FB-A37E-10F1F12EDC73}" type="parTrans" cxnId="{7C71439B-2C7F-418D-AEA7-C9E9E0FFE9D2}">
      <dgm:prSet/>
      <dgm:spPr/>
      <dgm:t>
        <a:bodyPr/>
        <a:lstStyle/>
        <a:p>
          <a:endParaRPr lang="fr-FR"/>
        </a:p>
      </dgm:t>
    </dgm:pt>
    <dgm:pt modelId="{369E6E42-4387-449D-900A-4ECD9F6F4A76}" type="sibTrans" cxnId="{7C71439B-2C7F-418D-AEA7-C9E9E0FFE9D2}">
      <dgm:prSet/>
      <dgm:spPr/>
      <dgm:t>
        <a:bodyPr/>
        <a:lstStyle/>
        <a:p>
          <a:endParaRPr lang="fr-FR"/>
        </a:p>
      </dgm:t>
    </dgm:pt>
    <dgm:pt modelId="{ECC0B069-8F83-4F91-925B-86EEAE55B26F}" type="pres">
      <dgm:prSet presAssocID="{0647C62C-59D6-4920-AD2B-19457CBE8008}" presName="Name0" presStyleCnt="0">
        <dgm:presLayoutVars>
          <dgm:dir/>
          <dgm:animLvl val="lvl"/>
          <dgm:resizeHandles val="exact"/>
        </dgm:presLayoutVars>
      </dgm:prSet>
      <dgm:spPr/>
      <dgm:t>
        <a:bodyPr/>
        <a:lstStyle/>
        <a:p>
          <a:endParaRPr lang="fr-FR"/>
        </a:p>
      </dgm:t>
    </dgm:pt>
    <dgm:pt modelId="{F49E990A-1700-4E65-9500-D467DED336B7}" type="pres">
      <dgm:prSet presAssocID="{C00B07A8-BA7E-4426-A498-49802699C450}" presName="linNode" presStyleCnt="0"/>
      <dgm:spPr/>
      <dgm:t>
        <a:bodyPr/>
        <a:lstStyle/>
        <a:p>
          <a:endParaRPr lang="fr-FR"/>
        </a:p>
      </dgm:t>
    </dgm:pt>
    <dgm:pt modelId="{53359B64-4367-4F0D-8283-5C1C938CFC50}" type="pres">
      <dgm:prSet presAssocID="{C00B07A8-BA7E-4426-A498-49802699C450}" presName="parentText" presStyleLbl="node1" presStyleIdx="0" presStyleCnt="4">
        <dgm:presLayoutVars>
          <dgm:chMax val="1"/>
          <dgm:bulletEnabled val="1"/>
        </dgm:presLayoutVars>
      </dgm:prSet>
      <dgm:spPr/>
      <dgm:t>
        <a:bodyPr/>
        <a:lstStyle/>
        <a:p>
          <a:endParaRPr lang="fr-FR"/>
        </a:p>
      </dgm:t>
    </dgm:pt>
    <dgm:pt modelId="{519F7281-9354-4B0E-AD38-E88F23767CA6}" type="pres">
      <dgm:prSet presAssocID="{C00B07A8-BA7E-4426-A498-49802699C450}" presName="descendantText" presStyleLbl="alignAccFollowNode1" presStyleIdx="0" presStyleCnt="4">
        <dgm:presLayoutVars>
          <dgm:bulletEnabled val="1"/>
        </dgm:presLayoutVars>
      </dgm:prSet>
      <dgm:spPr/>
      <dgm:t>
        <a:bodyPr/>
        <a:lstStyle/>
        <a:p>
          <a:endParaRPr lang="fr-FR"/>
        </a:p>
      </dgm:t>
    </dgm:pt>
    <dgm:pt modelId="{EB8C48E1-438B-40CE-8821-C949F5696764}" type="pres">
      <dgm:prSet presAssocID="{3E94D012-B5F9-45D9-AEAE-A1CCC87CBAE4}" presName="sp" presStyleCnt="0"/>
      <dgm:spPr/>
      <dgm:t>
        <a:bodyPr/>
        <a:lstStyle/>
        <a:p>
          <a:endParaRPr lang="fr-FR"/>
        </a:p>
      </dgm:t>
    </dgm:pt>
    <dgm:pt modelId="{85B0B81B-7D79-4F4A-8CF2-1A46C0B3C115}" type="pres">
      <dgm:prSet presAssocID="{2DA03F8A-7A23-4F9D-ACAD-6ADD86077A26}" presName="linNode" presStyleCnt="0"/>
      <dgm:spPr/>
      <dgm:t>
        <a:bodyPr/>
        <a:lstStyle/>
        <a:p>
          <a:endParaRPr lang="fr-FR"/>
        </a:p>
      </dgm:t>
    </dgm:pt>
    <dgm:pt modelId="{B6AB7AFE-E726-4FF2-B17A-52ADADF35B0D}" type="pres">
      <dgm:prSet presAssocID="{2DA03F8A-7A23-4F9D-ACAD-6ADD86077A26}" presName="parentText" presStyleLbl="node1" presStyleIdx="1" presStyleCnt="4">
        <dgm:presLayoutVars>
          <dgm:chMax val="1"/>
          <dgm:bulletEnabled val="1"/>
        </dgm:presLayoutVars>
      </dgm:prSet>
      <dgm:spPr/>
      <dgm:t>
        <a:bodyPr/>
        <a:lstStyle/>
        <a:p>
          <a:endParaRPr lang="fr-FR"/>
        </a:p>
      </dgm:t>
    </dgm:pt>
    <dgm:pt modelId="{A96B9B19-6370-454C-ACD8-DB5B9D99BFA6}" type="pres">
      <dgm:prSet presAssocID="{2DA03F8A-7A23-4F9D-ACAD-6ADD86077A26}" presName="descendantText" presStyleLbl="alignAccFollowNode1" presStyleIdx="1" presStyleCnt="4">
        <dgm:presLayoutVars>
          <dgm:bulletEnabled val="1"/>
        </dgm:presLayoutVars>
      </dgm:prSet>
      <dgm:spPr/>
      <dgm:t>
        <a:bodyPr/>
        <a:lstStyle/>
        <a:p>
          <a:endParaRPr lang="fr-FR"/>
        </a:p>
      </dgm:t>
    </dgm:pt>
    <dgm:pt modelId="{B303E3C3-4818-4828-BDFE-087150B6E06E}" type="pres">
      <dgm:prSet presAssocID="{87AA85E9-9E94-428A-8CFB-5A7D35A1693B}" presName="sp" presStyleCnt="0"/>
      <dgm:spPr/>
    </dgm:pt>
    <dgm:pt modelId="{F196DB28-8235-4F58-837B-2BDFAAEA9650}" type="pres">
      <dgm:prSet presAssocID="{796667CD-17A9-45D8-B4C2-4A36DEAF7A55}" presName="linNode" presStyleCnt="0"/>
      <dgm:spPr/>
    </dgm:pt>
    <dgm:pt modelId="{2C501AC2-47AD-4E2B-8316-FFE7DB5C2181}" type="pres">
      <dgm:prSet presAssocID="{796667CD-17A9-45D8-B4C2-4A36DEAF7A55}" presName="parentText" presStyleLbl="node1" presStyleIdx="2" presStyleCnt="4">
        <dgm:presLayoutVars>
          <dgm:chMax val="1"/>
          <dgm:bulletEnabled val="1"/>
        </dgm:presLayoutVars>
      </dgm:prSet>
      <dgm:spPr/>
      <dgm:t>
        <a:bodyPr/>
        <a:lstStyle/>
        <a:p>
          <a:endParaRPr lang="fr-FR"/>
        </a:p>
      </dgm:t>
    </dgm:pt>
    <dgm:pt modelId="{58CD9CA7-CFE6-4EE6-BF93-EB5B7F578EE1}" type="pres">
      <dgm:prSet presAssocID="{796667CD-17A9-45D8-B4C2-4A36DEAF7A55}" presName="descendantText" presStyleLbl="alignAccFollowNode1" presStyleIdx="2" presStyleCnt="4">
        <dgm:presLayoutVars>
          <dgm:bulletEnabled val="1"/>
        </dgm:presLayoutVars>
      </dgm:prSet>
      <dgm:spPr/>
      <dgm:t>
        <a:bodyPr/>
        <a:lstStyle/>
        <a:p>
          <a:endParaRPr lang="fr-FR"/>
        </a:p>
      </dgm:t>
    </dgm:pt>
    <dgm:pt modelId="{87D726BF-3DA6-4EA8-B4D5-E2006ABA475A}" type="pres">
      <dgm:prSet presAssocID="{5FBC8D23-F35C-4527-9B46-CF663D9AC8BA}" presName="sp" presStyleCnt="0"/>
      <dgm:spPr/>
    </dgm:pt>
    <dgm:pt modelId="{B284138A-BBC1-4E8D-AF18-923A436D854A}" type="pres">
      <dgm:prSet presAssocID="{BC855E6C-EDBF-422C-89D3-2FAB78533F67}" presName="linNode" presStyleCnt="0"/>
      <dgm:spPr/>
    </dgm:pt>
    <dgm:pt modelId="{AB7A97BE-D054-4C86-AF63-77B433E1C656}" type="pres">
      <dgm:prSet presAssocID="{BC855E6C-EDBF-422C-89D3-2FAB78533F67}" presName="parentText" presStyleLbl="node1" presStyleIdx="3" presStyleCnt="4">
        <dgm:presLayoutVars>
          <dgm:chMax val="1"/>
          <dgm:bulletEnabled val="1"/>
        </dgm:presLayoutVars>
      </dgm:prSet>
      <dgm:spPr/>
      <dgm:t>
        <a:bodyPr/>
        <a:lstStyle/>
        <a:p>
          <a:endParaRPr lang="fr-FR"/>
        </a:p>
      </dgm:t>
    </dgm:pt>
    <dgm:pt modelId="{A0B696A8-8FE0-4C8C-85D7-ED34432FDD21}" type="pres">
      <dgm:prSet presAssocID="{BC855E6C-EDBF-422C-89D3-2FAB78533F67}" presName="descendantText" presStyleLbl="alignAccFollowNode1" presStyleIdx="3" presStyleCnt="4">
        <dgm:presLayoutVars>
          <dgm:bulletEnabled val="1"/>
        </dgm:presLayoutVars>
      </dgm:prSet>
      <dgm:spPr/>
      <dgm:t>
        <a:bodyPr/>
        <a:lstStyle/>
        <a:p>
          <a:endParaRPr lang="fr-FR"/>
        </a:p>
      </dgm:t>
    </dgm:pt>
  </dgm:ptLst>
  <dgm:cxnLst>
    <dgm:cxn modelId="{08F6F342-418E-42A9-8CD5-E92533E84F6B}" srcId="{0647C62C-59D6-4920-AD2B-19457CBE8008}" destId="{BC855E6C-EDBF-422C-89D3-2FAB78533F67}" srcOrd="3" destOrd="0" parTransId="{A9185A1F-D00D-4C94-9E60-E75E284B0C63}" sibTransId="{7E1C5B9C-7BDB-4EFD-A90A-AB0526E19AF1}"/>
    <dgm:cxn modelId="{8C71640F-3D07-4986-92AF-D7B9D7D364FB}" type="presOf" srcId="{796536F4-71F4-4775-A2B7-574941190F3D}" destId="{519F7281-9354-4B0E-AD38-E88F23767CA6}" srcOrd="0" destOrd="0" presId="urn:microsoft.com/office/officeart/2005/8/layout/vList5"/>
    <dgm:cxn modelId="{7C71439B-2C7F-418D-AEA7-C9E9E0FFE9D2}" srcId="{BC855E6C-EDBF-422C-89D3-2FAB78533F67}" destId="{357F95BE-DE90-4F83-9BEB-81BBA0CED6A5}" srcOrd="0" destOrd="0" parTransId="{33E6AFA3-3AB3-47FB-A37E-10F1F12EDC73}" sibTransId="{369E6E42-4387-449D-900A-4ECD9F6F4A76}"/>
    <dgm:cxn modelId="{D57816A8-80B0-4119-86CA-731EE446928D}" srcId="{2DA03F8A-7A23-4F9D-ACAD-6ADD86077A26}" destId="{5A2571B8-4FD3-4487-9F7E-7E79F13B7B99}" srcOrd="0" destOrd="0" parTransId="{0E7311C6-5B24-4A59-9AE4-CCEC7CDD0378}" sibTransId="{5D6D1A4F-C29E-4637-A38B-E2E4A9DC37E0}"/>
    <dgm:cxn modelId="{09018DF8-937F-4DA7-BFD4-B5FDC3A360A8}" type="presOf" srcId="{796667CD-17A9-45D8-B4C2-4A36DEAF7A55}" destId="{2C501AC2-47AD-4E2B-8316-FFE7DB5C2181}" srcOrd="0" destOrd="0" presId="urn:microsoft.com/office/officeart/2005/8/layout/vList5"/>
    <dgm:cxn modelId="{F7EE673E-1E27-4E3A-A3C7-2CD45AB09020}" type="presOf" srcId="{2DA03F8A-7A23-4F9D-ACAD-6ADD86077A26}" destId="{B6AB7AFE-E726-4FF2-B17A-52ADADF35B0D}" srcOrd="0" destOrd="0" presId="urn:microsoft.com/office/officeart/2005/8/layout/vList5"/>
    <dgm:cxn modelId="{635F24B4-F37C-4AAF-AC55-612F74F62C91}" type="presOf" srcId="{C00B07A8-BA7E-4426-A498-49802699C450}" destId="{53359B64-4367-4F0D-8283-5C1C938CFC50}" srcOrd="0" destOrd="0" presId="urn:microsoft.com/office/officeart/2005/8/layout/vList5"/>
    <dgm:cxn modelId="{AD2CC8F3-B6FA-4040-B489-1ECFE2C991C8}" srcId="{796667CD-17A9-45D8-B4C2-4A36DEAF7A55}" destId="{4BFD6CAE-7F16-4491-AD9D-EF73DBABC1B8}" srcOrd="0" destOrd="0" parTransId="{703B0391-DC9B-46B8-A5C7-7E4B6D8176F6}" sibTransId="{92A9A2E5-357F-48B7-98E3-5D27E462CEE8}"/>
    <dgm:cxn modelId="{5056BF2E-8F14-4280-8027-7E4F24CDCA0C}" type="presOf" srcId="{5A2571B8-4FD3-4487-9F7E-7E79F13B7B99}" destId="{A96B9B19-6370-454C-ACD8-DB5B9D99BFA6}" srcOrd="0" destOrd="0" presId="urn:microsoft.com/office/officeart/2005/8/layout/vList5"/>
    <dgm:cxn modelId="{45F9A8E2-4072-4B03-A74F-6EC9FFCA9D71}" srcId="{0647C62C-59D6-4920-AD2B-19457CBE8008}" destId="{C00B07A8-BA7E-4426-A498-49802699C450}" srcOrd="0" destOrd="0" parTransId="{88EAE78C-7ADF-44A8-8AE6-F4F79167C757}" sibTransId="{3E94D012-B5F9-45D9-AEAE-A1CCC87CBAE4}"/>
    <dgm:cxn modelId="{DCA1B319-4302-45CF-B9D9-3E28E3ED8808}" type="presOf" srcId="{0647C62C-59D6-4920-AD2B-19457CBE8008}" destId="{ECC0B069-8F83-4F91-925B-86EEAE55B26F}" srcOrd="0" destOrd="0" presId="urn:microsoft.com/office/officeart/2005/8/layout/vList5"/>
    <dgm:cxn modelId="{73E18B85-AA47-4FF2-91CE-BF4C0EF900BB}" type="presOf" srcId="{4BFD6CAE-7F16-4491-AD9D-EF73DBABC1B8}" destId="{58CD9CA7-CFE6-4EE6-BF93-EB5B7F578EE1}" srcOrd="0" destOrd="0" presId="urn:microsoft.com/office/officeart/2005/8/layout/vList5"/>
    <dgm:cxn modelId="{5D95AA1C-FE75-4EC9-BF5C-9061A70C71A9}" srcId="{0647C62C-59D6-4920-AD2B-19457CBE8008}" destId="{2DA03F8A-7A23-4F9D-ACAD-6ADD86077A26}" srcOrd="1" destOrd="0" parTransId="{130151DF-2555-4E3A-8121-ADAA467EEAF1}" sibTransId="{87AA85E9-9E94-428A-8CFB-5A7D35A1693B}"/>
    <dgm:cxn modelId="{5E2E884C-BCBB-4726-B7A3-5C9B21741D8D}" type="presOf" srcId="{BC855E6C-EDBF-422C-89D3-2FAB78533F67}" destId="{AB7A97BE-D054-4C86-AF63-77B433E1C656}" srcOrd="0" destOrd="0" presId="urn:microsoft.com/office/officeart/2005/8/layout/vList5"/>
    <dgm:cxn modelId="{F6FF603F-7B45-4D23-8DA0-A3A9B6D6E7F2}" srcId="{C00B07A8-BA7E-4426-A498-49802699C450}" destId="{796536F4-71F4-4775-A2B7-574941190F3D}" srcOrd="0" destOrd="0" parTransId="{B5DA3456-A264-4DBE-82DC-DFE28B4D2318}" sibTransId="{32609BF0-0163-4011-8EFB-AA75082D0680}"/>
    <dgm:cxn modelId="{52B3E4C2-F255-4245-987B-54A29C3E2324}" srcId="{0647C62C-59D6-4920-AD2B-19457CBE8008}" destId="{796667CD-17A9-45D8-B4C2-4A36DEAF7A55}" srcOrd="2" destOrd="0" parTransId="{0844AE3D-2A75-4315-A420-226E68A6F1F3}" sibTransId="{5FBC8D23-F35C-4527-9B46-CF663D9AC8BA}"/>
    <dgm:cxn modelId="{B65C050E-EBF1-40A9-9FC4-7A96A2275F9D}" type="presOf" srcId="{357F95BE-DE90-4F83-9BEB-81BBA0CED6A5}" destId="{A0B696A8-8FE0-4C8C-85D7-ED34432FDD21}" srcOrd="0" destOrd="0" presId="urn:microsoft.com/office/officeart/2005/8/layout/vList5"/>
    <dgm:cxn modelId="{DF90722D-0FBC-43F4-A137-627745C2DA80}" type="presParOf" srcId="{ECC0B069-8F83-4F91-925B-86EEAE55B26F}" destId="{F49E990A-1700-4E65-9500-D467DED336B7}" srcOrd="0" destOrd="0" presId="urn:microsoft.com/office/officeart/2005/8/layout/vList5"/>
    <dgm:cxn modelId="{223511B3-241A-4B46-B81D-1C0367BA1B4A}" type="presParOf" srcId="{F49E990A-1700-4E65-9500-D467DED336B7}" destId="{53359B64-4367-4F0D-8283-5C1C938CFC50}" srcOrd="0" destOrd="0" presId="urn:microsoft.com/office/officeart/2005/8/layout/vList5"/>
    <dgm:cxn modelId="{ACACC53C-C5FD-4B32-856F-BABB560AC6E8}" type="presParOf" srcId="{F49E990A-1700-4E65-9500-D467DED336B7}" destId="{519F7281-9354-4B0E-AD38-E88F23767CA6}" srcOrd="1" destOrd="0" presId="urn:microsoft.com/office/officeart/2005/8/layout/vList5"/>
    <dgm:cxn modelId="{E2F06CF8-047A-4518-AC42-07E5743FE86B}" type="presParOf" srcId="{ECC0B069-8F83-4F91-925B-86EEAE55B26F}" destId="{EB8C48E1-438B-40CE-8821-C949F5696764}" srcOrd="1" destOrd="0" presId="urn:microsoft.com/office/officeart/2005/8/layout/vList5"/>
    <dgm:cxn modelId="{7FD1A455-297C-47E2-8BE2-E0CE36755410}" type="presParOf" srcId="{ECC0B069-8F83-4F91-925B-86EEAE55B26F}" destId="{85B0B81B-7D79-4F4A-8CF2-1A46C0B3C115}" srcOrd="2" destOrd="0" presId="urn:microsoft.com/office/officeart/2005/8/layout/vList5"/>
    <dgm:cxn modelId="{F63BCB0C-8B9B-4251-9D26-03A0EB74A998}" type="presParOf" srcId="{85B0B81B-7D79-4F4A-8CF2-1A46C0B3C115}" destId="{B6AB7AFE-E726-4FF2-B17A-52ADADF35B0D}" srcOrd="0" destOrd="0" presId="urn:microsoft.com/office/officeart/2005/8/layout/vList5"/>
    <dgm:cxn modelId="{7EB04056-530C-4E8E-B09A-0C4BB499C325}" type="presParOf" srcId="{85B0B81B-7D79-4F4A-8CF2-1A46C0B3C115}" destId="{A96B9B19-6370-454C-ACD8-DB5B9D99BFA6}" srcOrd="1" destOrd="0" presId="urn:microsoft.com/office/officeart/2005/8/layout/vList5"/>
    <dgm:cxn modelId="{55B1C5D4-0FCA-4968-9846-F28BA8455C75}" type="presParOf" srcId="{ECC0B069-8F83-4F91-925B-86EEAE55B26F}" destId="{B303E3C3-4818-4828-BDFE-087150B6E06E}" srcOrd="3" destOrd="0" presId="urn:microsoft.com/office/officeart/2005/8/layout/vList5"/>
    <dgm:cxn modelId="{8C9B9721-526E-4563-A45A-9F940FB4E8A1}" type="presParOf" srcId="{ECC0B069-8F83-4F91-925B-86EEAE55B26F}" destId="{F196DB28-8235-4F58-837B-2BDFAAEA9650}" srcOrd="4" destOrd="0" presId="urn:microsoft.com/office/officeart/2005/8/layout/vList5"/>
    <dgm:cxn modelId="{724CF370-E8A7-4406-A6AE-9D1E6AE78927}" type="presParOf" srcId="{F196DB28-8235-4F58-837B-2BDFAAEA9650}" destId="{2C501AC2-47AD-4E2B-8316-FFE7DB5C2181}" srcOrd="0" destOrd="0" presId="urn:microsoft.com/office/officeart/2005/8/layout/vList5"/>
    <dgm:cxn modelId="{F32FA089-6D9E-4643-8CA3-0A799A2151F5}" type="presParOf" srcId="{F196DB28-8235-4F58-837B-2BDFAAEA9650}" destId="{58CD9CA7-CFE6-4EE6-BF93-EB5B7F578EE1}" srcOrd="1" destOrd="0" presId="urn:microsoft.com/office/officeart/2005/8/layout/vList5"/>
    <dgm:cxn modelId="{CCEC17EC-D2E7-4112-9D2E-2ACD4CDBC905}" type="presParOf" srcId="{ECC0B069-8F83-4F91-925B-86EEAE55B26F}" destId="{87D726BF-3DA6-4EA8-B4D5-E2006ABA475A}" srcOrd="5" destOrd="0" presId="urn:microsoft.com/office/officeart/2005/8/layout/vList5"/>
    <dgm:cxn modelId="{C16DD69A-808B-4956-A54E-2BAEBAC0B7C8}" type="presParOf" srcId="{ECC0B069-8F83-4F91-925B-86EEAE55B26F}" destId="{B284138A-BBC1-4E8D-AF18-923A436D854A}" srcOrd="6" destOrd="0" presId="urn:microsoft.com/office/officeart/2005/8/layout/vList5"/>
    <dgm:cxn modelId="{05171F5B-4ED6-4945-B784-89F6166D473F}" type="presParOf" srcId="{B284138A-BBC1-4E8D-AF18-923A436D854A}" destId="{AB7A97BE-D054-4C86-AF63-77B433E1C656}" srcOrd="0" destOrd="0" presId="urn:microsoft.com/office/officeart/2005/8/layout/vList5"/>
    <dgm:cxn modelId="{7B76F4A6-ACC6-434D-91E8-6E78E695C96E}" type="presParOf" srcId="{B284138A-BBC1-4E8D-AF18-923A436D854A}" destId="{A0B696A8-8FE0-4C8C-85D7-ED34432FDD21}"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7C62C-59D6-4920-AD2B-19457CBE8008}" type="doc">
      <dgm:prSet loTypeId="urn:microsoft.com/office/officeart/2005/8/layout/vList5" loCatId="list" qsTypeId="urn:microsoft.com/office/officeart/2005/8/quickstyle/3d1" qsCatId="3D" csTypeId="urn:microsoft.com/office/officeart/2005/8/colors/colorful2" csCatId="colorful" phldr="1"/>
      <dgm:spPr/>
      <dgm:t>
        <a:bodyPr/>
        <a:lstStyle/>
        <a:p>
          <a:endParaRPr lang="fr-FR"/>
        </a:p>
      </dgm:t>
    </dgm:pt>
    <dgm:pt modelId="{C00B07A8-BA7E-4426-A498-49802699C450}">
      <dgm:prSet phldrT="[Texte]"/>
      <dgm:spPr/>
      <dgm:t>
        <a:bodyPr/>
        <a:lstStyle/>
        <a:p>
          <a:r>
            <a:rPr lang="fr-FR" dirty="0" smtClean="0"/>
            <a:t>Advanced Search Module</a:t>
          </a:r>
          <a:endParaRPr lang="fr-FR" dirty="0"/>
        </a:p>
      </dgm:t>
    </dgm:pt>
    <dgm:pt modelId="{88EAE78C-7ADF-44A8-8AE6-F4F79167C757}" type="parTrans" cxnId="{45F9A8E2-4072-4B03-A74F-6EC9FFCA9D71}">
      <dgm:prSet/>
      <dgm:spPr/>
      <dgm:t>
        <a:bodyPr/>
        <a:lstStyle/>
        <a:p>
          <a:endParaRPr lang="fr-FR"/>
        </a:p>
      </dgm:t>
    </dgm:pt>
    <dgm:pt modelId="{3E94D012-B5F9-45D9-AEAE-A1CCC87CBAE4}" type="sibTrans" cxnId="{45F9A8E2-4072-4B03-A74F-6EC9FFCA9D71}">
      <dgm:prSet/>
      <dgm:spPr/>
      <dgm:t>
        <a:bodyPr/>
        <a:lstStyle/>
        <a:p>
          <a:endParaRPr lang="fr-FR"/>
        </a:p>
      </dgm:t>
    </dgm:pt>
    <dgm:pt modelId="{796536F4-71F4-4775-A2B7-574941190F3D}">
      <dgm:prSet phldrT="[Texte]"/>
      <dgm:spPr/>
      <dgm:t>
        <a:bodyPr/>
        <a:lstStyle/>
        <a:p>
          <a:pPr rtl="0"/>
          <a:r>
            <a:rPr kumimoji="0" lang="en-US" b="0" i="0" u="none" strike="noStrike" cap="none" spc="0" normalizeH="0" baseline="0" noProof="0" dirty="0" smtClean="0">
              <a:ln>
                <a:noFill/>
              </a:ln>
              <a:solidFill>
                <a:schemeClr val="tx1"/>
              </a:solidFill>
              <a:effectLst/>
              <a:uLnTx/>
              <a:uFillTx/>
              <a:latin typeface="+mn-lt"/>
              <a:ea typeface="+mn-ea"/>
              <a:cs typeface="+mn-cs"/>
            </a:rPr>
            <a:t>A generic B2B module to search Products and Carts/Orders through different fields to be filled in (ID, SKU, date, buyer…)</a:t>
          </a:r>
          <a:endParaRPr lang="fr-FR" dirty="0"/>
        </a:p>
      </dgm:t>
    </dgm:pt>
    <dgm:pt modelId="{B5DA3456-A264-4DBE-82DC-DFE28B4D2318}" type="parTrans" cxnId="{F6FF603F-7B45-4D23-8DA0-A3A9B6D6E7F2}">
      <dgm:prSet/>
      <dgm:spPr/>
      <dgm:t>
        <a:bodyPr/>
        <a:lstStyle/>
        <a:p>
          <a:endParaRPr lang="fr-FR"/>
        </a:p>
      </dgm:t>
    </dgm:pt>
    <dgm:pt modelId="{32609BF0-0163-4011-8EFB-AA75082D0680}" type="sibTrans" cxnId="{F6FF603F-7B45-4D23-8DA0-A3A9B6D6E7F2}">
      <dgm:prSet/>
      <dgm:spPr/>
      <dgm:t>
        <a:bodyPr/>
        <a:lstStyle/>
        <a:p>
          <a:endParaRPr lang="fr-FR"/>
        </a:p>
      </dgm:t>
    </dgm:pt>
    <dgm:pt modelId="{5A2571B8-4FD3-4487-9F7E-7E79F13B7B99}">
      <dgm:prSet phldrT="[Texte]"/>
      <dgm:spPr/>
      <dgm:t>
        <a:bodyPr/>
        <a:lstStyle/>
        <a:p>
          <a:pPr rtl="0"/>
          <a:r>
            <a:rPr kumimoji="0" lang="en-US" b="0" i="0" u="none" strike="noStrike" cap="none" spc="0" normalizeH="0" baseline="0" noProof="0" dirty="0" smtClean="0">
              <a:ln>
                <a:noFill/>
              </a:ln>
              <a:solidFill>
                <a:schemeClr val="tx1"/>
              </a:solidFill>
              <a:effectLst/>
              <a:uLnTx/>
              <a:uFillTx/>
              <a:latin typeface="+mn-lt"/>
              <a:ea typeface="+mn-ea"/>
              <a:cs typeface="+mn-cs"/>
            </a:rPr>
            <a:t>A generic B2B  module to resize the images automatically  and without losing quality (with </a:t>
          </a:r>
          <a:r>
            <a:rPr kumimoji="0" lang="en-US" b="0" i="0" u="none" strike="noStrike" cap="none" spc="0" normalizeH="0" baseline="0" noProof="0" dirty="0" err="1" smtClean="0">
              <a:ln>
                <a:noFill/>
              </a:ln>
              <a:solidFill>
                <a:schemeClr val="tx1"/>
              </a:solidFill>
              <a:effectLst/>
              <a:uLnTx/>
              <a:uFillTx/>
              <a:latin typeface="+mn-lt"/>
              <a:ea typeface="+mn-ea"/>
              <a:cs typeface="+mn-cs"/>
            </a:rPr>
            <a:t>Hybris</a:t>
          </a:r>
          <a:r>
            <a:rPr kumimoji="0" lang="en-US" b="0" i="0" u="none" strike="noStrike" cap="none" spc="0" normalizeH="0" baseline="0" noProof="0" dirty="0" smtClean="0">
              <a:ln>
                <a:noFill/>
              </a:ln>
              <a:solidFill>
                <a:schemeClr val="tx1"/>
              </a:solidFill>
              <a:effectLst/>
              <a:uLnTx/>
              <a:uFillTx/>
              <a:latin typeface="+mn-lt"/>
              <a:ea typeface="+mn-ea"/>
              <a:cs typeface="+mn-cs"/>
            </a:rPr>
            <a:t> Accelerator expected sizes) </a:t>
          </a:r>
          <a:endParaRPr lang="fr-FR" dirty="0"/>
        </a:p>
      </dgm:t>
    </dgm:pt>
    <dgm:pt modelId="{0E7311C6-5B24-4A59-9AE4-CCEC7CDD0378}" type="parTrans" cxnId="{D57816A8-80B0-4119-86CA-731EE446928D}">
      <dgm:prSet/>
      <dgm:spPr/>
      <dgm:t>
        <a:bodyPr/>
        <a:lstStyle/>
        <a:p>
          <a:endParaRPr lang="fr-FR"/>
        </a:p>
      </dgm:t>
    </dgm:pt>
    <dgm:pt modelId="{5D6D1A4F-C29E-4637-A38B-E2E4A9DC37E0}" type="sibTrans" cxnId="{D57816A8-80B0-4119-86CA-731EE446928D}">
      <dgm:prSet/>
      <dgm:spPr/>
      <dgm:t>
        <a:bodyPr/>
        <a:lstStyle/>
        <a:p>
          <a:endParaRPr lang="fr-FR"/>
        </a:p>
      </dgm:t>
    </dgm:pt>
    <dgm:pt modelId="{2DA03F8A-7A23-4F9D-ACAD-6ADD86077A26}">
      <dgm:prSet phldrT="[Texte]"/>
      <dgm:spPr/>
      <dgm:t>
        <a:bodyPr/>
        <a:lstStyle/>
        <a:p>
          <a:r>
            <a:rPr lang="fr-FR" dirty="0" smtClean="0"/>
            <a:t>Image </a:t>
          </a:r>
          <a:r>
            <a:rPr lang="fr-FR" dirty="0" err="1" smtClean="0"/>
            <a:t>Resizing</a:t>
          </a:r>
          <a:r>
            <a:rPr lang="fr-FR" dirty="0" smtClean="0"/>
            <a:t> Module</a:t>
          </a:r>
          <a:endParaRPr lang="fr-FR" dirty="0"/>
        </a:p>
      </dgm:t>
    </dgm:pt>
    <dgm:pt modelId="{87AA85E9-9E94-428A-8CFB-5A7D35A1693B}" type="sibTrans" cxnId="{5D95AA1C-FE75-4EC9-BF5C-9061A70C71A9}">
      <dgm:prSet/>
      <dgm:spPr/>
      <dgm:t>
        <a:bodyPr/>
        <a:lstStyle/>
        <a:p>
          <a:endParaRPr lang="fr-FR"/>
        </a:p>
      </dgm:t>
    </dgm:pt>
    <dgm:pt modelId="{130151DF-2555-4E3A-8121-ADAA467EEAF1}" type="parTrans" cxnId="{5D95AA1C-FE75-4EC9-BF5C-9061A70C71A9}">
      <dgm:prSet/>
      <dgm:spPr/>
      <dgm:t>
        <a:bodyPr/>
        <a:lstStyle/>
        <a:p>
          <a:endParaRPr lang="fr-FR"/>
        </a:p>
      </dgm:t>
    </dgm:pt>
    <dgm:pt modelId="{796667CD-17A9-45D8-B4C2-4A36DEAF7A55}">
      <dgm:prSet phldrT="[Texte]"/>
      <dgm:spPr/>
      <dgm:t>
        <a:bodyPr/>
        <a:lstStyle/>
        <a:p>
          <a:r>
            <a:rPr lang="fr-FR" dirty="0" smtClean="0"/>
            <a:t>Responsive Theme Module</a:t>
          </a:r>
          <a:endParaRPr lang="fr-FR" dirty="0"/>
        </a:p>
      </dgm:t>
    </dgm:pt>
    <dgm:pt modelId="{0844AE3D-2A75-4315-A420-226E68A6F1F3}" type="parTrans" cxnId="{52B3E4C2-F255-4245-987B-54A29C3E2324}">
      <dgm:prSet/>
      <dgm:spPr/>
      <dgm:t>
        <a:bodyPr/>
        <a:lstStyle/>
        <a:p>
          <a:endParaRPr lang="fr-FR"/>
        </a:p>
      </dgm:t>
    </dgm:pt>
    <dgm:pt modelId="{5FBC8D23-F35C-4527-9B46-CF663D9AC8BA}" type="sibTrans" cxnId="{52B3E4C2-F255-4245-987B-54A29C3E2324}">
      <dgm:prSet/>
      <dgm:spPr/>
      <dgm:t>
        <a:bodyPr/>
        <a:lstStyle/>
        <a:p>
          <a:endParaRPr lang="fr-FR"/>
        </a:p>
      </dgm:t>
    </dgm:pt>
    <dgm:pt modelId="{BC855E6C-EDBF-422C-89D3-2FAB78533F67}">
      <dgm:prSet phldrT="[Texte]"/>
      <dgm:spPr/>
      <dgm:t>
        <a:bodyPr/>
        <a:lstStyle/>
        <a:p>
          <a:r>
            <a:rPr lang="en-US" dirty="0" smtClean="0"/>
            <a:t>SAP interfaces (asynchronous)</a:t>
          </a:r>
          <a:endParaRPr lang="fr-FR" dirty="0"/>
        </a:p>
      </dgm:t>
    </dgm:pt>
    <dgm:pt modelId="{A9185A1F-D00D-4C94-9E60-E75E284B0C63}" type="parTrans" cxnId="{08F6F342-418E-42A9-8CD5-E92533E84F6B}">
      <dgm:prSet/>
      <dgm:spPr/>
      <dgm:t>
        <a:bodyPr/>
        <a:lstStyle/>
        <a:p>
          <a:endParaRPr lang="fr-FR"/>
        </a:p>
      </dgm:t>
    </dgm:pt>
    <dgm:pt modelId="{7E1C5B9C-7BDB-4EFD-A90A-AB0526E19AF1}" type="sibTrans" cxnId="{08F6F342-418E-42A9-8CD5-E92533E84F6B}">
      <dgm:prSet/>
      <dgm:spPr/>
      <dgm:t>
        <a:bodyPr/>
        <a:lstStyle/>
        <a:p>
          <a:endParaRPr lang="fr-FR"/>
        </a:p>
      </dgm:t>
    </dgm:pt>
    <dgm:pt modelId="{4BFD6CAE-7F16-4491-AD9D-EF73DBABC1B8}">
      <dgm:prSet phldrT="[Texte]"/>
      <dgm:spPr/>
      <dgm:t>
        <a:bodyPr/>
        <a:lstStyle/>
        <a:p>
          <a:r>
            <a:rPr kumimoji="0" lang="en-US" b="0" i="0" u="none" strike="noStrike" cap="none" spc="0" normalizeH="0" baseline="0" noProof="0" dirty="0" smtClean="0">
              <a:ln>
                <a:noFill/>
              </a:ln>
              <a:solidFill>
                <a:schemeClr val="tx1"/>
              </a:solidFill>
              <a:effectLst/>
              <a:uLnTx/>
              <a:uFillTx/>
              <a:latin typeface="+mn-lt"/>
              <a:ea typeface="+mn-ea"/>
              <a:cs typeface="+mn-cs"/>
            </a:rPr>
            <a:t>A generic B2B module in order to make B2B Accelerator Responsive</a:t>
          </a:r>
          <a:endParaRPr lang="fr-FR" dirty="0"/>
        </a:p>
      </dgm:t>
    </dgm:pt>
    <dgm:pt modelId="{703B0391-DC9B-46B8-A5C7-7E4B6D8176F6}" type="parTrans" cxnId="{AD2CC8F3-B6FA-4040-B489-1ECFE2C991C8}">
      <dgm:prSet/>
      <dgm:spPr/>
      <dgm:t>
        <a:bodyPr/>
        <a:lstStyle/>
        <a:p>
          <a:endParaRPr lang="fr-FR"/>
        </a:p>
      </dgm:t>
    </dgm:pt>
    <dgm:pt modelId="{92A9A2E5-357F-48B7-98E3-5D27E462CEE8}" type="sibTrans" cxnId="{AD2CC8F3-B6FA-4040-B489-1ECFE2C991C8}">
      <dgm:prSet/>
      <dgm:spPr/>
      <dgm:t>
        <a:bodyPr/>
        <a:lstStyle/>
        <a:p>
          <a:endParaRPr lang="fr-FR"/>
        </a:p>
      </dgm:t>
    </dgm:pt>
    <dgm:pt modelId="{357F95BE-DE90-4F83-9BEB-81BBA0CED6A5}">
      <dgm:prSet/>
      <dgm:spPr/>
      <dgm:t>
        <a:bodyPr/>
        <a:lstStyle/>
        <a:p>
          <a:pPr rtl="0"/>
          <a:r>
            <a:rPr kumimoji="0" lang="en-US" b="0" i="0" u="none" strike="noStrike" cap="none" spc="0" normalizeH="0" baseline="0" noProof="0" dirty="0" smtClean="0">
              <a:ln/>
              <a:effectLst/>
              <a:uLnTx/>
              <a:uFillTx/>
              <a:latin typeface="+mn-lt"/>
              <a:ea typeface="+mn-ea"/>
              <a:cs typeface="+mn-cs"/>
            </a:rPr>
            <a:t>Multiple interfaces (customer, product, price, stock, order, product restrictions, order tracking…)</a:t>
          </a:r>
          <a:endParaRPr lang="fr-FR" dirty="0"/>
        </a:p>
      </dgm:t>
    </dgm:pt>
    <dgm:pt modelId="{33E6AFA3-3AB3-47FB-A37E-10F1F12EDC73}" type="parTrans" cxnId="{7C71439B-2C7F-418D-AEA7-C9E9E0FFE9D2}">
      <dgm:prSet/>
      <dgm:spPr/>
      <dgm:t>
        <a:bodyPr/>
        <a:lstStyle/>
        <a:p>
          <a:endParaRPr lang="fr-FR"/>
        </a:p>
      </dgm:t>
    </dgm:pt>
    <dgm:pt modelId="{369E6E42-4387-449D-900A-4ECD9F6F4A76}" type="sibTrans" cxnId="{7C71439B-2C7F-418D-AEA7-C9E9E0FFE9D2}">
      <dgm:prSet/>
      <dgm:spPr/>
      <dgm:t>
        <a:bodyPr/>
        <a:lstStyle/>
        <a:p>
          <a:endParaRPr lang="fr-FR"/>
        </a:p>
      </dgm:t>
    </dgm:pt>
    <dgm:pt modelId="{ECC0B069-8F83-4F91-925B-86EEAE55B26F}" type="pres">
      <dgm:prSet presAssocID="{0647C62C-59D6-4920-AD2B-19457CBE8008}" presName="Name0" presStyleCnt="0">
        <dgm:presLayoutVars>
          <dgm:dir/>
          <dgm:animLvl val="lvl"/>
          <dgm:resizeHandles val="exact"/>
        </dgm:presLayoutVars>
      </dgm:prSet>
      <dgm:spPr/>
      <dgm:t>
        <a:bodyPr/>
        <a:lstStyle/>
        <a:p>
          <a:endParaRPr lang="fr-FR"/>
        </a:p>
      </dgm:t>
    </dgm:pt>
    <dgm:pt modelId="{F49E990A-1700-4E65-9500-D467DED336B7}" type="pres">
      <dgm:prSet presAssocID="{C00B07A8-BA7E-4426-A498-49802699C450}" presName="linNode" presStyleCnt="0"/>
      <dgm:spPr/>
      <dgm:t>
        <a:bodyPr/>
        <a:lstStyle/>
        <a:p>
          <a:endParaRPr lang="fr-FR"/>
        </a:p>
      </dgm:t>
    </dgm:pt>
    <dgm:pt modelId="{53359B64-4367-4F0D-8283-5C1C938CFC50}" type="pres">
      <dgm:prSet presAssocID="{C00B07A8-BA7E-4426-A498-49802699C450}" presName="parentText" presStyleLbl="node1" presStyleIdx="0" presStyleCnt="4">
        <dgm:presLayoutVars>
          <dgm:chMax val="1"/>
          <dgm:bulletEnabled val="1"/>
        </dgm:presLayoutVars>
      </dgm:prSet>
      <dgm:spPr/>
      <dgm:t>
        <a:bodyPr/>
        <a:lstStyle/>
        <a:p>
          <a:endParaRPr lang="fr-FR"/>
        </a:p>
      </dgm:t>
    </dgm:pt>
    <dgm:pt modelId="{519F7281-9354-4B0E-AD38-E88F23767CA6}" type="pres">
      <dgm:prSet presAssocID="{C00B07A8-BA7E-4426-A498-49802699C450}" presName="descendantText" presStyleLbl="alignAccFollowNode1" presStyleIdx="0" presStyleCnt="4">
        <dgm:presLayoutVars>
          <dgm:bulletEnabled val="1"/>
        </dgm:presLayoutVars>
      </dgm:prSet>
      <dgm:spPr/>
      <dgm:t>
        <a:bodyPr/>
        <a:lstStyle/>
        <a:p>
          <a:endParaRPr lang="fr-FR"/>
        </a:p>
      </dgm:t>
    </dgm:pt>
    <dgm:pt modelId="{EB8C48E1-438B-40CE-8821-C949F5696764}" type="pres">
      <dgm:prSet presAssocID="{3E94D012-B5F9-45D9-AEAE-A1CCC87CBAE4}" presName="sp" presStyleCnt="0"/>
      <dgm:spPr/>
      <dgm:t>
        <a:bodyPr/>
        <a:lstStyle/>
        <a:p>
          <a:endParaRPr lang="fr-FR"/>
        </a:p>
      </dgm:t>
    </dgm:pt>
    <dgm:pt modelId="{85B0B81B-7D79-4F4A-8CF2-1A46C0B3C115}" type="pres">
      <dgm:prSet presAssocID="{2DA03F8A-7A23-4F9D-ACAD-6ADD86077A26}" presName="linNode" presStyleCnt="0"/>
      <dgm:spPr/>
      <dgm:t>
        <a:bodyPr/>
        <a:lstStyle/>
        <a:p>
          <a:endParaRPr lang="fr-FR"/>
        </a:p>
      </dgm:t>
    </dgm:pt>
    <dgm:pt modelId="{B6AB7AFE-E726-4FF2-B17A-52ADADF35B0D}" type="pres">
      <dgm:prSet presAssocID="{2DA03F8A-7A23-4F9D-ACAD-6ADD86077A26}" presName="parentText" presStyleLbl="node1" presStyleIdx="1" presStyleCnt="4">
        <dgm:presLayoutVars>
          <dgm:chMax val="1"/>
          <dgm:bulletEnabled val="1"/>
        </dgm:presLayoutVars>
      </dgm:prSet>
      <dgm:spPr/>
      <dgm:t>
        <a:bodyPr/>
        <a:lstStyle/>
        <a:p>
          <a:endParaRPr lang="fr-FR"/>
        </a:p>
      </dgm:t>
    </dgm:pt>
    <dgm:pt modelId="{A96B9B19-6370-454C-ACD8-DB5B9D99BFA6}" type="pres">
      <dgm:prSet presAssocID="{2DA03F8A-7A23-4F9D-ACAD-6ADD86077A26}" presName="descendantText" presStyleLbl="alignAccFollowNode1" presStyleIdx="1" presStyleCnt="4">
        <dgm:presLayoutVars>
          <dgm:bulletEnabled val="1"/>
        </dgm:presLayoutVars>
      </dgm:prSet>
      <dgm:spPr/>
      <dgm:t>
        <a:bodyPr/>
        <a:lstStyle/>
        <a:p>
          <a:endParaRPr lang="fr-FR"/>
        </a:p>
      </dgm:t>
    </dgm:pt>
    <dgm:pt modelId="{B303E3C3-4818-4828-BDFE-087150B6E06E}" type="pres">
      <dgm:prSet presAssocID="{87AA85E9-9E94-428A-8CFB-5A7D35A1693B}" presName="sp" presStyleCnt="0"/>
      <dgm:spPr/>
      <dgm:t>
        <a:bodyPr/>
        <a:lstStyle/>
        <a:p>
          <a:endParaRPr lang="fr-FR"/>
        </a:p>
      </dgm:t>
    </dgm:pt>
    <dgm:pt modelId="{F196DB28-8235-4F58-837B-2BDFAAEA9650}" type="pres">
      <dgm:prSet presAssocID="{796667CD-17A9-45D8-B4C2-4A36DEAF7A55}" presName="linNode" presStyleCnt="0"/>
      <dgm:spPr/>
      <dgm:t>
        <a:bodyPr/>
        <a:lstStyle/>
        <a:p>
          <a:endParaRPr lang="fr-FR"/>
        </a:p>
      </dgm:t>
    </dgm:pt>
    <dgm:pt modelId="{2C501AC2-47AD-4E2B-8316-FFE7DB5C2181}" type="pres">
      <dgm:prSet presAssocID="{796667CD-17A9-45D8-B4C2-4A36DEAF7A55}" presName="parentText" presStyleLbl="node1" presStyleIdx="2" presStyleCnt="4">
        <dgm:presLayoutVars>
          <dgm:chMax val="1"/>
          <dgm:bulletEnabled val="1"/>
        </dgm:presLayoutVars>
      </dgm:prSet>
      <dgm:spPr/>
      <dgm:t>
        <a:bodyPr/>
        <a:lstStyle/>
        <a:p>
          <a:endParaRPr lang="fr-FR"/>
        </a:p>
      </dgm:t>
    </dgm:pt>
    <dgm:pt modelId="{58CD9CA7-CFE6-4EE6-BF93-EB5B7F578EE1}" type="pres">
      <dgm:prSet presAssocID="{796667CD-17A9-45D8-B4C2-4A36DEAF7A55}" presName="descendantText" presStyleLbl="alignAccFollowNode1" presStyleIdx="2" presStyleCnt="4">
        <dgm:presLayoutVars>
          <dgm:bulletEnabled val="1"/>
        </dgm:presLayoutVars>
      </dgm:prSet>
      <dgm:spPr/>
      <dgm:t>
        <a:bodyPr/>
        <a:lstStyle/>
        <a:p>
          <a:endParaRPr lang="fr-FR"/>
        </a:p>
      </dgm:t>
    </dgm:pt>
    <dgm:pt modelId="{87D726BF-3DA6-4EA8-B4D5-E2006ABA475A}" type="pres">
      <dgm:prSet presAssocID="{5FBC8D23-F35C-4527-9B46-CF663D9AC8BA}" presName="sp" presStyleCnt="0"/>
      <dgm:spPr/>
      <dgm:t>
        <a:bodyPr/>
        <a:lstStyle/>
        <a:p>
          <a:endParaRPr lang="fr-FR"/>
        </a:p>
      </dgm:t>
    </dgm:pt>
    <dgm:pt modelId="{B284138A-BBC1-4E8D-AF18-923A436D854A}" type="pres">
      <dgm:prSet presAssocID="{BC855E6C-EDBF-422C-89D3-2FAB78533F67}" presName="linNode" presStyleCnt="0"/>
      <dgm:spPr/>
      <dgm:t>
        <a:bodyPr/>
        <a:lstStyle/>
        <a:p>
          <a:endParaRPr lang="fr-FR"/>
        </a:p>
      </dgm:t>
    </dgm:pt>
    <dgm:pt modelId="{AB7A97BE-D054-4C86-AF63-77B433E1C656}" type="pres">
      <dgm:prSet presAssocID="{BC855E6C-EDBF-422C-89D3-2FAB78533F67}" presName="parentText" presStyleLbl="node1" presStyleIdx="3" presStyleCnt="4">
        <dgm:presLayoutVars>
          <dgm:chMax val="1"/>
          <dgm:bulletEnabled val="1"/>
        </dgm:presLayoutVars>
      </dgm:prSet>
      <dgm:spPr/>
      <dgm:t>
        <a:bodyPr/>
        <a:lstStyle/>
        <a:p>
          <a:endParaRPr lang="fr-FR"/>
        </a:p>
      </dgm:t>
    </dgm:pt>
    <dgm:pt modelId="{A0B696A8-8FE0-4C8C-85D7-ED34432FDD21}" type="pres">
      <dgm:prSet presAssocID="{BC855E6C-EDBF-422C-89D3-2FAB78533F67}" presName="descendantText" presStyleLbl="alignAccFollowNode1" presStyleIdx="3" presStyleCnt="4">
        <dgm:presLayoutVars>
          <dgm:bulletEnabled val="1"/>
        </dgm:presLayoutVars>
      </dgm:prSet>
      <dgm:spPr/>
      <dgm:t>
        <a:bodyPr/>
        <a:lstStyle/>
        <a:p>
          <a:endParaRPr lang="fr-FR"/>
        </a:p>
      </dgm:t>
    </dgm:pt>
  </dgm:ptLst>
  <dgm:cxnLst>
    <dgm:cxn modelId="{08F6F342-418E-42A9-8CD5-E92533E84F6B}" srcId="{0647C62C-59D6-4920-AD2B-19457CBE8008}" destId="{BC855E6C-EDBF-422C-89D3-2FAB78533F67}" srcOrd="3" destOrd="0" parTransId="{A9185A1F-D00D-4C94-9E60-E75E284B0C63}" sibTransId="{7E1C5B9C-7BDB-4EFD-A90A-AB0526E19AF1}"/>
    <dgm:cxn modelId="{7C71439B-2C7F-418D-AEA7-C9E9E0FFE9D2}" srcId="{BC855E6C-EDBF-422C-89D3-2FAB78533F67}" destId="{357F95BE-DE90-4F83-9BEB-81BBA0CED6A5}" srcOrd="0" destOrd="0" parTransId="{33E6AFA3-3AB3-47FB-A37E-10F1F12EDC73}" sibTransId="{369E6E42-4387-449D-900A-4ECD9F6F4A76}"/>
    <dgm:cxn modelId="{8B87F528-E445-4001-BB61-010794C5CF15}" type="presOf" srcId="{4BFD6CAE-7F16-4491-AD9D-EF73DBABC1B8}" destId="{58CD9CA7-CFE6-4EE6-BF93-EB5B7F578EE1}" srcOrd="0" destOrd="0" presId="urn:microsoft.com/office/officeart/2005/8/layout/vList5"/>
    <dgm:cxn modelId="{D57816A8-80B0-4119-86CA-731EE446928D}" srcId="{2DA03F8A-7A23-4F9D-ACAD-6ADD86077A26}" destId="{5A2571B8-4FD3-4487-9F7E-7E79F13B7B99}" srcOrd="0" destOrd="0" parTransId="{0E7311C6-5B24-4A59-9AE4-CCEC7CDD0378}" sibTransId="{5D6D1A4F-C29E-4637-A38B-E2E4A9DC37E0}"/>
    <dgm:cxn modelId="{F6592E2A-47A7-4D43-9FC5-E00F5CF8AB7C}" type="presOf" srcId="{2DA03F8A-7A23-4F9D-ACAD-6ADD86077A26}" destId="{B6AB7AFE-E726-4FF2-B17A-52ADADF35B0D}" srcOrd="0" destOrd="0" presId="urn:microsoft.com/office/officeart/2005/8/layout/vList5"/>
    <dgm:cxn modelId="{8AC84005-1CC7-4B97-8987-C3D4E55F41AA}" type="presOf" srcId="{357F95BE-DE90-4F83-9BEB-81BBA0CED6A5}" destId="{A0B696A8-8FE0-4C8C-85D7-ED34432FDD21}" srcOrd="0" destOrd="0" presId="urn:microsoft.com/office/officeart/2005/8/layout/vList5"/>
    <dgm:cxn modelId="{AD2CC8F3-B6FA-4040-B489-1ECFE2C991C8}" srcId="{796667CD-17A9-45D8-B4C2-4A36DEAF7A55}" destId="{4BFD6CAE-7F16-4491-AD9D-EF73DBABC1B8}" srcOrd="0" destOrd="0" parTransId="{703B0391-DC9B-46B8-A5C7-7E4B6D8176F6}" sibTransId="{92A9A2E5-357F-48B7-98E3-5D27E462CEE8}"/>
    <dgm:cxn modelId="{94CB6C38-04E0-4F26-84F4-909178A5F897}" type="presOf" srcId="{5A2571B8-4FD3-4487-9F7E-7E79F13B7B99}" destId="{A96B9B19-6370-454C-ACD8-DB5B9D99BFA6}" srcOrd="0" destOrd="0" presId="urn:microsoft.com/office/officeart/2005/8/layout/vList5"/>
    <dgm:cxn modelId="{19645C16-3BC1-478B-A80B-40ED080DD52C}" type="presOf" srcId="{796667CD-17A9-45D8-B4C2-4A36DEAF7A55}" destId="{2C501AC2-47AD-4E2B-8316-FFE7DB5C2181}" srcOrd="0" destOrd="0" presId="urn:microsoft.com/office/officeart/2005/8/layout/vList5"/>
    <dgm:cxn modelId="{319B7A49-91C8-4553-938B-8FE631B09612}" type="presOf" srcId="{C00B07A8-BA7E-4426-A498-49802699C450}" destId="{53359B64-4367-4F0D-8283-5C1C938CFC50}" srcOrd="0" destOrd="0" presId="urn:microsoft.com/office/officeart/2005/8/layout/vList5"/>
    <dgm:cxn modelId="{45F9A8E2-4072-4B03-A74F-6EC9FFCA9D71}" srcId="{0647C62C-59D6-4920-AD2B-19457CBE8008}" destId="{C00B07A8-BA7E-4426-A498-49802699C450}" srcOrd="0" destOrd="0" parTransId="{88EAE78C-7ADF-44A8-8AE6-F4F79167C757}" sibTransId="{3E94D012-B5F9-45D9-AEAE-A1CCC87CBAE4}"/>
    <dgm:cxn modelId="{10FA5767-6589-4F15-A6C7-997633E3144C}" type="presOf" srcId="{0647C62C-59D6-4920-AD2B-19457CBE8008}" destId="{ECC0B069-8F83-4F91-925B-86EEAE55B26F}" srcOrd="0" destOrd="0" presId="urn:microsoft.com/office/officeart/2005/8/layout/vList5"/>
    <dgm:cxn modelId="{EC678315-ADAA-405D-A8A2-E17B93EA5C32}" type="presOf" srcId="{BC855E6C-EDBF-422C-89D3-2FAB78533F67}" destId="{AB7A97BE-D054-4C86-AF63-77B433E1C656}" srcOrd="0" destOrd="0" presId="urn:microsoft.com/office/officeart/2005/8/layout/vList5"/>
    <dgm:cxn modelId="{3A239701-B716-4EF1-AB8D-29E8B0674AF3}" type="presOf" srcId="{796536F4-71F4-4775-A2B7-574941190F3D}" destId="{519F7281-9354-4B0E-AD38-E88F23767CA6}" srcOrd="0" destOrd="0" presId="urn:microsoft.com/office/officeart/2005/8/layout/vList5"/>
    <dgm:cxn modelId="{5D95AA1C-FE75-4EC9-BF5C-9061A70C71A9}" srcId="{0647C62C-59D6-4920-AD2B-19457CBE8008}" destId="{2DA03F8A-7A23-4F9D-ACAD-6ADD86077A26}" srcOrd="1" destOrd="0" parTransId="{130151DF-2555-4E3A-8121-ADAA467EEAF1}" sibTransId="{87AA85E9-9E94-428A-8CFB-5A7D35A1693B}"/>
    <dgm:cxn modelId="{F6FF603F-7B45-4D23-8DA0-A3A9B6D6E7F2}" srcId="{C00B07A8-BA7E-4426-A498-49802699C450}" destId="{796536F4-71F4-4775-A2B7-574941190F3D}" srcOrd="0" destOrd="0" parTransId="{B5DA3456-A264-4DBE-82DC-DFE28B4D2318}" sibTransId="{32609BF0-0163-4011-8EFB-AA75082D0680}"/>
    <dgm:cxn modelId="{52B3E4C2-F255-4245-987B-54A29C3E2324}" srcId="{0647C62C-59D6-4920-AD2B-19457CBE8008}" destId="{796667CD-17A9-45D8-B4C2-4A36DEAF7A55}" srcOrd="2" destOrd="0" parTransId="{0844AE3D-2A75-4315-A420-226E68A6F1F3}" sibTransId="{5FBC8D23-F35C-4527-9B46-CF663D9AC8BA}"/>
    <dgm:cxn modelId="{DC8517C5-8306-408C-9B01-13CF4FA1894C}" type="presParOf" srcId="{ECC0B069-8F83-4F91-925B-86EEAE55B26F}" destId="{F49E990A-1700-4E65-9500-D467DED336B7}" srcOrd="0" destOrd="0" presId="urn:microsoft.com/office/officeart/2005/8/layout/vList5"/>
    <dgm:cxn modelId="{75F8D4A6-0F38-4738-88E3-59B99300E0E0}" type="presParOf" srcId="{F49E990A-1700-4E65-9500-D467DED336B7}" destId="{53359B64-4367-4F0D-8283-5C1C938CFC50}" srcOrd="0" destOrd="0" presId="urn:microsoft.com/office/officeart/2005/8/layout/vList5"/>
    <dgm:cxn modelId="{71144CAA-02D4-4939-A3E4-DD65E2962202}" type="presParOf" srcId="{F49E990A-1700-4E65-9500-D467DED336B7}" destId="{519F7281-9354-4B0E-AD38-E88F23767CA6}" srcOrd="1" destOrd="0" presId="urn:microsoft.com/office/officeart/2005/8/layout/vList5"/>
    <dgm:cxn modelId="{28A41BB3-B99E-4C85-9E3E-D061FEBEC608}" type="presParOf" srcId="{ECC0B069-8F83-4F91-925B-86EEAE55B26F}" destId="{EB8C48E1-438B-40CE-8821-C949F5696764}" srcOrd="1" destOrd="0" presId="urn:microsoft.com/office/officeart/2005/8/layout/vList5"/>
    <dgm:cxn modelId="{A2B9E322-6584-4BF9-A325-27C9107D3D86}" type="presParOf" srcId="{ECC0B069-8F83-4F91-925B-86EEAE55B26F}" destId="{85B0B81B-7D79-4F4A-8CF2-1A46C0B3C115}" srcOrd="2" destOrd="0" presId="urn:microsoft.com/office/officeart/2005/8/layout/vList5"/>
    <dgm:cxn modelId="{E77A31A6-9C7A-467F-B737-EDFC37E3B00E}" type="presParOf" srcId="{85B0B81B-7D79-4F4A-8CF2-1A46C0B3C115}" destId="{B6AB7AFE-E726-4FF2-B17A-52ADADF35B0D}" srcOrd="0" destOrd="0" presId="urn:microsoft.com/office/officeart/2005/8/layout/vList5"/>
    <dgm:cxn modelId="{7BE23FD6-1C64-4FB4-8A43-D0997863AB43}" type="presParOf" srcId="{85B0B81B-7D79-4F4A-8CF2-1A46C0B3C115}" destId="{A96B9B19-6370-454C-ACD8-DB5B9D99BFA6}" srcOrd="1" destOrd="0" presId="urn:microsoft.com/office/officeart/2005/8/layout/vList5"/>
    <dgm:cxn modelId="{27207188-DF47-4709-9016-75FB568959DA}" type="presParOf" srcId="{ECC0B069-8F83-4F91-925B-86EEAE55B26F}" destId="{B303E3C3-4818-4828-BDFE-087150B6E06E}" srcOrd="3" destOrd="0" presId="urn:microsoft.com/office/officeart/2005/8/layout/vList5"/>
    <dgm:cxn modelId="{036D484D-2D31-4886-9927-54483720AB1A}" type="presParOf" srcId="{ECC0B069-8F83-4F91-925B-86EEAE55B26F}" destId="{F196DB28-8235-4F58-837B-2BDFAAEA9650}" srcOrd="4" destOrd="0" presId="urn:microsoft.com/office/officeart/2005/8/layout/vList5"/>
    <dgm:cxn modelId="{4E49368B-7274-4BB8-BE60-E06D457A411D}" type="presParOf" srcId="{F196DB28-8235-4F58-837B-2BDFAAEA9650}" destId="{2C501AC2-47AD-4E2B-8316-FFE7DB5C2181}" srcOrd="0" destOrd="0" presId="urn:microsoft.com/office/officeart/2005/8/layout/vList5"/>
    <dgm:cxn modelId="{C6A37085-F33E-462B-A3C7-40C6CF78C580}" type="presParOf" srcId="{F196DB28-8235-4F58-837B-2BDFAAEA9650}" destId="{58CD9CA7-CFE6-4EE6-BF93-EB5B7F578EE1}" srcOrd="1" destOrd="0" presId="urn:microsoft.com/office/officeart/2005/8/layout/vList5"/>
    <dgm:cxn modelId="{BB27097B-979E-464B-9EB3-B98025BA18EF}" type="presParOf" srcId="{ECC0B069-8F83-4F91-925B-86EEAE55B26F}" destId="{87D726BF-3DA6-4EA8-B4D5-E2006ABA475A}" srcOrd="5" destOrd="0" presId="urn:microsoft.com/office/officeart/2005/8/layout/vList5"/>
    <dgm:cxn modelId="{94BD02E9-6BBD-4775-B4B6-BD4FA1138B4D}" type="presParOf" srcId="{ECC0B069-8F83-4F91-925B-86EEAE55B26F}" destId="{B284138A-BBC1-4E8D-AF18-923A436D854A}" srcOrd="6" destOrd="0" presId="urn:microsoft.com/office/officeart/2005/8/layout/vList5"/>
    <dgm:cxn modelId="{323371C0-F29C-4713-AA7B-A5BCECA476EF}" type="presParOf" srcId="{B284138A-BBC1-4E8D-AF18-923A436D854A}" destId="{AB7A97BE-D054-4C86-AF63-77B433E1C656}" srcOrd="0" destOrd="0" presId="urn:microsoft.com/office/officeart/2005/8/layout/vList5"/>
    <dgm:cxn modelId="{AEA20212-ED35-4669-93D1-7D7215CF73EB}" type="presParOf" srcId="{B284138A-BBC1-4E8D-AF18-923A436D854A}" destId="{A0B696A8-8FE0-4C8C-85D7-ED34432FDD21}"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19F7281-9354-4B0E-AD38-E88F23767CA6}">
      <dsp:nvSpPr>
        <dsp:cNvPr id="0" name=""/>
        <dsp:cNvSpPr/>
      </dsp:nvSpPr>
      <dsp:spPr>
        <a:xfrm rot="5400000">
          <a:off x="5267859" y="-2146374"/>
          <a:ext cx="847857" cy="5356977"/>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A generic way to create assortments (providing a variety of products related to different B2B customers)</a:t>
          </a:r>
          <a:endParaRPr lang="fr-FR" sz="1700" kern="1200" dirty="0"/>
        </a:p>
      </dsp:txBody>
      <dsp:txXfrm rot="5400000">
        <a:off x="5267859" y="-2146374"/>
        <a:ext cx="847857" cy="5356977"/>
      </dsp:txXfrm>
    </dsp:sp>
    <dsp:sp modelId="{53359B64-4367-4F0D-8283-5C1C938CFC50}">
      <dsp:nvSpPr>
        <dsp:cNvPr id="0" name=""/>
        <dsp:cNvSpPr/>
      </dsp:nvSpPr>
      <dsp:spPr>
        <a:xfrm>
          <a:off x="0" y="2203"/>
          <a:ext cx="3013299" cy="105982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t>Catalog Restrictions Module </a:t>
          </a:r>
          <a:endParaRPr lang="fr-FR" sz="2400" kern="1200" dirty="0"/>
        </a:p>
      </dsp:txBody>
      <dsp:txXfrm>
        <a:off x="0" y="2203"/>
        <a:ext cx="3013299" cy="1059821"/>
      </dsp:txXfrm>
    </dsp:sp>
    <dsp:sp modelId="{A96B9B19-6370-454C-ACD8-DB5B9D99BFA6}">
      <dsp:nvSpPr>
        <dsp:cNvPr id="0" name=""/>
        <dsp:cNvSpPr/>
      </dsp:nvSpPr>
      <dsp:spPr>
        <a:xfrm rot="5400000">
          <a:off x="5267859" y="-1033561"/>
          <a:ext cx="847857" cy="5356977"/>
        </a:xfrm>
        <a:prstGeom prst="round2SameRect">
          <a:avLst/>
        </a:prstGeom>
        <a:solidFill>
          <a:schemeClr val="accent5">
            <a:tint val="40000"/>
            <a:alpha val="90000"/>
            <a:hueOff val="-2821766"/>
            <a:satOff val="-1950"/>
            <a:lumOff val="-153"/>
            <a:alphaOff val="0"/>
          </a:schemeClr>
        </a:solidFill>
        <a:ln w="9525" cap="flat" cmpd="sng" algn="ctr">
          <a:solidFill>
            <a:schemeClr val="accent5">
              <a:tint val="40000"/>
              <a:alpha val="90000"/>
              <a:hueOff val="-2821766"/>
              <a:satOff val="-1950"/>
              <a:lumOff val="-15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A generic B2B module to retrieve in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Hybris</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all order types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Hybris</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Order, SAP Order, Fax Order, Email Order, Phone Order…)</a:t>
          </a:r>
          <a:endParaRPr lang="fr-FR" sz="1700" kern="1200" dirty="0"/>
        </a:p>
      </dsp:txBody>
      <dsp:txXfrm rot="5400000">
        <a:off x="5267859" y="-1033561"/>
        <a:ext cx="847857" cy="5356977"/>
      </dsp:txXfrm>
    </dsp:sp>
    <dsp:sp modelId="{B6AB7AFE-E726-4FF2-B17A-52ADADF35B0D}">
      <dsp:nvSpPr>
        <dsp:cNvPr id="0" name=""/>
        <dsp:cNvSpPr/>
      </dsp:nvSpPr>
      <dsp:spPr>
        <a:xfrm>
          <a:off x="0" y="1115016"/>
          <a:ext cx="3013299" cy="1059821"/>
        </a:xfrm>
        <a:prstGeom prst="roundRect">
          <a:avLst/>
        </a:prstGeom>
        <a:gradFill rotWithShape="0">
          <a:gsLst>
            <a:gs pos="0">
              <a:schemeClr val="accent5">
                <a:hueOff val="-2633410"/>
                <a:satOff val="-6917"/>
                <a:lumOff val="850"/>
                <a:alphaOff val="0"/>
                <a:shade val="51000"/>
                <a:satMod val="130000"/>
              </a:schemeClr>
            </a:gs>
            <a:gs pos="80000">
              <a:schemeClr val="accent5">
                <a:hueOff val="-2633410"/>
                <a:satOff val="-6917"/>
                <a:lumOff val="850"/>
                <a:alphaOff val="0"/>
                <a:shade val="93000"/>
                <a:satMod val="130000"/>
              </a:schemeClr>
            </a:gs>
            <a:gs pos="100000">
              <a:schemeClr val="accent5">
                <a:hueOff val="-2633410"/>
                <a:satOff val="-6917"/>
                <a:lumOff val="85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t> 360° </a:t>
          </a:r>
          <a:r>
            <a:rPr lang="fr-FR" sz="2400" kern="1200" dirty="0" err="1" smtClean="0"/>
            <a:t>View</a:t>
          </a:r>
          <a:r>
            <a:rPr lang="fr-FR" sz="2400" kern="1200" dirty="0" smtClean="0"/>
            <a:t> of an Order Module</a:t>
          </a:r>
          <a:endParaRPr lang="fr-FR" sz="2400" kern="1200" dirty="0"/>
        </a:p>
      </dsp:txBody>
      <dsp:txXfrm>
        <a:off x="0" y="1115016"/>
        <a:ext cx="3013299" cy="1059821"/>
      </dsp:txXfrm>
    </dsp:sp>
    <dsp:sp modelId="{58CD9CA7-CFE6-4EE6-BF93-EB5B7F578EE1}">
      <dsp:nvSpPr>
        <dsp:cNvPr id="0" name=""/>
        <dsp:cNvSpPr/>
      </dsp:nvSpPr>
      <dsp:spPr>
        <a:xfrm rot="5400000">
          <a:off x="5267859" y="79251"/>
          <a:ext cx="847857" cy="5356977"/>
        </a:xfrm>
        <a:prstGeom prst="round2SameRect">
          <a:avLst/>
        </a:prstGeom>
        <a:solidFill>
          <a:schemeClr val="accent5">
            <a:tint val="40000"/>
            <a:alpha val="90000"/>
            <a:hueOff val="-5643532"/>
            <a:satOff val="-3900"/>
            <a:lumOff val="-307"/>
            <a:alphaOff val="0"/>
          </a:schemeClr>
        </a:solidFill>
        <a:ln w="9525" cap="flat" cmpd="sng" algn="ctr">
          <a:solidFill>
            <a:schemeClr val="accent5">
              <a:tint val="40000"/>
              <a:alpha val="90000"/>
              <a:hueOff val="-5643532"/>
              <a:satOff val="-3900"/>
              <a:lumOff val="-307"/>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 generic B2B module to create easy ordering through a screen or a CSV import  using SKU and quantity</a:t>
          </a:r>
          <a:endParaRPr lang="fr-FR" sz="1700" kern="1200" dirty="0"/>
        </a:p>
      </dsp:txBody>
      <dsp:txXfrm rot="5400000">
        <a:off x="5267859" y="79251"/>
        <a:ext cx="847857" cy="5356977"/>
      </dsp:txXfrm>
    </dsp:sp>
    <dsp:sp modelId="{2C501AC2-47AD-4E2B-8316-FFE7DB5C2181}">
      <dsp:nvSpPr>
        <dsp:cNvPr id="0" name=""/>
        <dsp:cNvSpPr/>
      </dsp:nvSpPr>
      <dsp:spPr>
        <a:xfrm>
          <a:off x="0" y="2227829"/>
          <a:ext cx="3013299" cy="1059821"/>
        </a:xfrm>
        <a:prstGeom prst="roundRect">
          <a:avLst/>
        </a:prstGeom>
        <a:gradFill rotWithShape="0">
          <a:gsLst>
            <a:gs pos="0">
              <a:schemeClr val="accent5">
                <a:hueOff val="-5266820"/>
                <a:satOff val="-13833"/>
                <a:lumOff val="1699"/>
                <a:alphaOff val="0"/>
                <a:shade val="51000"/>
                <a:satMod val="130000"/>
              </a:schemeClr>
            </a:gs>
            <a:gs pos="80000">
              <a:schemeClr val="accent5">
                <a:hueOff val="-5266820"/>
                <a:satOff val="-13833"/>
                <a:lumOff val="1699"/>
                <a:alphaOff val="0"/>
                <a:shade val="93000"/>
                <a:satMod val="130000"/>
              </a:schemeClr>
            </a:gs>
            <a:gs pos="100000">
              <a:schemeClr val="accent5">
                <a:hueOff val="-5266820"/>
                <a:satOff val="-13833"/>
                <a:lumOff val="169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err="1" smtClean="0"/>
            <a:t>Fast</a:t>
          </a:r>
          <a:r>
            <a:rPr lang="fr-FR" sz="2400" kern="1200" dirty="0" smtClean="0"/>
            <a:t> Order Module</a:t>
          </a:r>
          <a:endParaRPr lang="fr-FR" sz="2400" kern="1200" dirty="0"/>
        </a:p>
      </dsp:txBody>
      <dsp:txXfrm>
        <a:off x="0" y="2227829"/>
        <a:ext cx="3013299" cy="1059821"/>
      </dsp:txXfrm>
    </dsp:sp>
    <dsp:sp modelId="{A0B696A8-8FE0-4C8C-85D7-ED34432FDD21}">
      <dsp:nvSpPr>
        <dsp:cNvPr id="0" name=""/>
        <dsp:cNvSpPr/>
      </dsp:nvSpPr>
      <dsp:spPr>
        <a:xfrm rot="5400000">
          <a:off x="5267859" y="1192064"/>
          <a:ext cx="847857" cy="5356977"/>
        </a:xfrm>
        <a:prstGeom prst="round2SameRect">
          <a:avLst/>
        </a:prstGeom>
        <a:solidFill>
          <a:schemeClr val="accent5">
            <a:tint val="40000"/>
            <a:alpha val="90000"/>
            <a:hueOff val="-8465297"/>
            <a:satOff val="-5850"/>
            <a:lumOff val="-460"/>
            <a:alphaOff val="0"/>
          </a:schemeClr>
        </a:solidFill>
        <a:ln w="9525" cap="flat" cmpd="sng" algn="ctr">
          <a:solidFill>
            <a:schemeClr val="accent5">
              <a:tint val="40000"/>
              <a:alpha val="90000"/>
              <a:hueOff val="-8465297"/>
              <a:satOff val="-5850"/>
              <a:lumOff val="-46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smtClean="0"/>
            <a:t>A generic B2B module to allow several carts at the same time for the same B2B unit</a:t>
          </a:r>
          <a:endParaRPr lang="fr-FR" sz="1700" kern="1200" dirty="0"/>
        </a:p>
      </dsp:txBody>
      <dsp:txXfrm rot="5400000">
        <a:off x="5267859" y="1192064"/>
        <a:ext cx="847857" cy="5356977"/>
      </dsp:txXfrm>
    </dsp:sp>
    <dsp:sp modelId="{AB7A97BE-D054-4C86-AF63-77B433E1C656}">
      <dsp:nvSpPr>
        <dsp:cNvPr id="0" name=""/>
        <dsp:cNvSpPr/>
      </dsp:nvSpPr>
      <dsp:spPr>
        <a:xfrm>
          <a:off x="0" y="3340641"/>
          <a:ext cx="3013299" cy="1059821"/>
        </a:xfrm>
        <a:prstGeom prst="roundRect">
          <a:avLst/>
        </a:prstGeom>
        <a:gradFill rotWithShape="0">
          <a:gsLst>
            <a:gs pos="0">
              <a:schemeClr val="accent5">
                <a:hueOff val="-7900229"/>
                <a:satOff val="-20750"/>
                <a:lumOff val="2549"/>
                <a:alphaOff val="0"/>
                <a:shade val="51000"/>
                <a:satMod val="130000"/>
              </a:schemeClr>
            </a:gs>
            <a:gs pos="80000">
              <a:schemeClr val="accent5">
                <a:hueOff val="-7900229"/>
                <a:satOff val="-20750"/>
                <a:lumOff val="2549"/>
                <a:alphaOff val="0"/>
                <a:shade val="93000"/>
                <a:satMod val="130000"/>
              </a:schemeClr>
            </a:gs>
            <a:gs pos="100000">
              <a:schemeClr val="accent5">
                <a:hueOff val="-7900229"/>
                <a:satOff val="-20750"/>
                <a:lumOff val="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t>Multi Cart Module</a:t>
          </a:r>
          <a:endParaRPr lang="fr-FR" sz="2400" kern="1200" dirty="0"/>
        </a:p>
      </dsp:txBody>
      <dsp:txXfrm>
        <a:off x="0" y="3340641"/>
        <a:ext cx="3013299" cy="105982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19F7281-9354-4B0E-AD38-E88F23767CA6}">
      <dsp:nvSpPr>
        <dsp:cNvPr id="0" name=""/>
        <dsp:cNvSpPr/>
      </dsp:nvSpPr>
      <dsp:spPr>
        <a:xfrm rot="5400000">
          <a:off x="5267859" y="-2146374"/>
          <a:ext cx="847857" cy="5356977"/>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A generic B2B module to search Products and Carts/Orders through different fields to be filled in (ID, SKU, date, buyer…)</a:t>
          </a:r>
          <a:endParaRPr lang="fr-FR" sz="1700" kern="1200" dirty="0"/>
        </a:p>
      </dsp:txBody>
      <dsp:txXfrm rot="5400000">
        <a:off x="5267859" y="-2146374"/>
        <a:ext cx="847857" cy="5356977"/>
      </dsp:txXfrm>
    </dsp:sp>
    <dsp:sp modelId="{53359B64-4367-4F0D-8283-5C1C938CFC50}">
      <dsp:nvSpPr>
        <dsp:cNvPr id="0" name=""/>
        <dsp:cNvSpPr/>
      </dsp:nvSpPr>
      <dsp:spPr>
        <a:xfrm>
          <a:off x="0" y="2203"/>
          <a:ext cx="3013299" cy="1059821"/>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fr-FR" sz="2800" kern="1200" dirty="0" smtClean="0"/>
            <a:t>Advanced Search Module</a:t>
          </a:r>
          <a:endParaRPr lang="fr-FR" sz="2800" kern="1200" dirty="0"/>
        </a:p>
      </dsp:txBody>
      <dsp:txXfrm>
        <a:off x="0" y="2203"/>
        <a:ext cx="3013299" cy="1059821"/>
      </dsp:txXfrm>
    </dsp:sp>
    <dsp:sp modelId="{A96B9B19-6370-454C-ACD8-DB5B9D99BFA6}">
      <dsp:nvSpPr>
        <dsp:cNvPr id="0" name=""/>
        <dsp:cNvSpPr/>
      </dsp:nvSpPr>
      <dsp:spPr>
        <a:xfrm rot="5400000">
          <a:off x="5267859" y="-1033561"/>
          <a:ext cx="847857" cy="5356977"/>
        </a:xfrm>
        <a:prstGeom prst="round2SameRect">
          <a:avLst/>
        </a:prstGeom>
        <a:solidFill>
          <a:schemeClr val="accent2">
            <a:tint val="40000"/>
            <a:alpha val="90000"/>
            <a:hueOff val="6813878"/>
            <a:satOff val="-12882"/>
            <a:lumOff val="-1128"/>
            <a:alphaOff val="0"/>
          </a:schemeClr>
        </a:solidFill>
        <a:ln w="9525" cap="flat" cmpd="sng" algn="ctr">
          <a:solidFill>
            <a:schemeClr val="accent2">
              <a:tint val="40000"/>
              <a:alpha val="90000"/>
              <a:hueOff val="6813878"/>
              <a:satOff val="-12882"/>
              <a:lumOff val="-1128"/>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A generic B2B  module to resize the images automatically  and without losing quality (with </a:t>
          </a:r>
          <a:r>
            <a:rPr kumimoji="0" lang="en-US" sz="1700" b="0" i="0" u="none" strike="noStrike" kern="1200" cap="none" spc="0" normalizeH="0" baseline="0" noProof="0" dirty="0" err="1" smtClean="0">
              <a:ln>
                <a:noFill/>
              </a:ln>
              <a:solidFill>
                <a:schemeClr val="tx1"/>
              </a:solidFill>
              <a:effectLst/>
              <a:uLnTx/>
              <a:uFillTx/>
              <a:latin typeface="+mn-lt"/>
              <a:ea typeface="+mn-ea"/>
              <a:cs typeface="+mn-cs"/>
            </a:rPr>
            <a:t>Hybris</a:t>
          </a:r>
          <a:r>
            <a:rPr kumimoji="0" lang="en-US" sz="1700" b="0" i="0" u="none" strike="noStrike" kern="1200" cap="none" spc="0" normalizeH="0" baseline="0" noProof="0" dirty="0" smtClean="0">
              <a:ln>
                <a:noFill/>
              </a:ln>
              <a:solidFill>
                <a:schemeClr val="tx1"/>
              </a:solidFill>
              <a:effectLst/>
              <a:uLnTx/>
              <a:uFillTx/>
              <a:latin typeface="+mn-lt"/>
              <a:ea typeface="+mn-ea"/>
              <a:cs typeface="+mn-cs"/>
            </a:rPr>
            <a:t> Accelerator expected sizes) </a:t>
          </a:r>
          <a:endParaRPr lang="fr-FR" sz="1700" kern="1200" dirty="0"/>
        </a:p>
      </dsp:txBody>
      <dsp:txXfrm rot="5400000">
        <a:off x="5267859" y="-1033561"/>
        <a:ext cx="847857" cy="5356977"/>
      </dsp:txXfrm>
    </dsp:sp>
    <dsp:sp modelId="{B6AB7AFE-E726-4FF2-B17A-52ADADF35B0D}">
      <dsp:nvSpPr>
        <dsp:cNvPr id="0" name=""/>
        <dsp:cNvSpPr/>
      </dsp:nvSpPr>
      <dsp:spPr>
        <a:xfrm>
          <a:off x="0" y="1115016"/>
          <a:ext cx="3013299" cy="1059821"/>
        </a:xfrm>
        <a:prstGeom prst="roundRect">
          <a:avLst/>
        </a:prstGeom>
        <a:gradFill rotWithShape="0">
          <a:gsLst>
            <a:gs pos="0">
              <a:schemeClr val="accent2">
                <a:hueOff val="6494357"/>
                <a:satOff val="-6510"/>
                <a:lumOff val="-2549"/>
                <a:alphaOff val="0"/>
                <a:shade val="51000"/>
                <a:satMod val="130000"/>
              </a:schemeClr>
            </a:gs>
            <a:gs pos="80000">
              <a:schemeClr val="accent2">
                <a:hueOff val="6494357"/>
                <a:satOff val="-6510"/>
                <a:lumOff val="-2549"/>
                <a:alphaOff val="0"/>
                <a:shade val="93000"/>
                <a:satMod val="130000"/>
              </a:schemeClr>
            </a:gs>
            <a:gs pos="100000">
              <a:schemeClr val="accent2">
                <a:hueOff val="6494357"/>
                <a:satOff val="-6510"/>
                <a:lumOff val="-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fr-FR" sz="2800" kern="1200" dirty="0" smtClean="0"/>
            <a:t>Image </a:t>
          </a:r>
          <a:r>
            <a:rPr lang="fr-FR" sz="2800" kern="1200" dirty="0" err="1" smtClean="0"/>
            <a:t>Resizing</a:t>
          </a:r>
          <a:r>
            <a:rPr lang="fr-FR" sz="2800" kern="1200" dirty="0" smtClean="0"/>
            <a:t> Module</a:t>
          </a:r>
          <a:endParaRPr lang="fr-FR" sz="2800" kern="1200" dirty="0"/>
        </a:p>
      </dsp:txBody>
      <dsp:txXfrm>
        <a:off x="0" y="1115016"/>
        <a:ext cx="3013299" cy="1059821"/>
      </dsp:txXfrm>
    </dsp:sp>
    <dsp:sp modelId="{58CD9CA7-CFE6-4EE6-BF93-EB5B7F578EE1}">
      <dsp:nvSpPr>
        <dsp:cNvPr id="0" name=""/>
        <dsp:cNvSpPr/>
      </dsp:nvSpPr>
      <dsp:spPr>
        <a:xfrm rot="5400000">
          <a:off x="5267859" y="79251"/>
          <a:ext cx="847857" cy="5356977"/>
        </a:xfrm>
        <a:prstGeom prst="round2SameRect">
          <a:avLst/>
        </a:prstGeom>
        <a:solidFill>
          <a:schemeClr val="accent2">
            <a:tint val="40000"/>
            <a:alpha val="90000"/>
            <a:hueOff val="13627755"/>
            <a:satOff val="-25763"/>
            <a:lumOff val="-2255"/>
            <a:alphaOff val="0"/>
          </a:schemeClr>
        </a:solidFill>
        <a:ln w="9525" cap="flat" cmpd="sng" algn="ctr">
          <a:solidFill>
            <a:schemeClr val="accent2">
              <a:tint val="40000"/>
              <a:alpha val="90000"/>
              <a:hueOff val="13627755"/>
              <a:satOff val="-25763"/>
              <a:lumOff val="-2255"/>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kumimoji="0" lang="en-US" sz="1700" b="0" i="0" u="none" strike="noStrike" kern="1200" cap="none" spc="0" normalizeH="0" baseline="0" noProof="0" dirty="0" smtClean="0">
              <a:ln>
                <a:noFill/>
              </a:ln>
              <a:solidFill>
                <a:schemeClr val="tx1"/>
              </a:solidFill>
              <a:effectLst/>
              <a:uLnTx/>
              <a:uFillTx/>
              <a:latin typeface="+mn-lt"/>
              <a:ea typeface="+mn-ea"/>
              <a:cs typeface="+mn-cs"/>
            </a:rPr>
            <a:t>A generic B2B module in order to make B2B Accelerator Responsive</a:t>
          </a:r>
          <a:endParaRPr lang="fr-FR" sz="1700" kern="1200" dirty="0"/>
        </a:p>
      </dsp:txBody>
      <dsp:txXfrm rot="5400000">
        <a:off x="5267859" y="79251"/>
        <a:ext cx="847857" cy="5356977"/>
      </dsp:txXfrm>
    </dsp:sp>
    <dsp:sp modelId="{2C501AC2-47AD-4E2B-8316-FFE7DB5C2181}">
      <dsp:nvSpPr>
        <dsp:cNvPr id="0" name=""/>
        <dsp:cNvSpPr/>
      </dsp:nvSpPr>
      <dsp:spPr>
        <a:xfrm>
          <a:off x="0" y="2227829"/>
          <a:ext cx="3013299" cy="1059821"/>
        </a:xfrm>
        <a:prstGeom prst="roundRect">
          <a:avLst/>
        </a:prstGeom>
        <a:gradFill rotWithShape="0">
          <a:gsLst>
            <a:gs pos="0">
              <a:schemeClr val="accent2">
                <a:hueOff val="12988714"/>
                <a:satOff val="-13019"/>
                <a:lumOff val="-5098"/>
                <a:alphaOff val="0"/>
                <a:shade val="51000"/>
                <a:satMod val="130000"/>
              </a:schemeClr>
            </a:gs>
            <a:gs pos="80000">
              <a:schemeClr val="accent2">
                <a:hueOff val="12988714"/>
                <a:satOff val="-13019"/>
                <a:lumOff val="-5098"/>
                <a:alphaOff val="0"/>
                <a:shade val="93000"/>
                <a:satMod val="130000"/>
              </a:schemeClr>
            </a:gs>
            <a:gs pos="100000">
              <a:schemeClr val="accent2">
                <a:hueOff val="12988714"/>
                <a:satOff val="-13019"/>
                <a:lumOff val="-5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fr-FR" sz="2800" kern="1200" dirty="0" smtClean="0"/>
            <a:t>Responsive Theme Module</a:t>
          </a:r>
          <a:endParaRPr lang="fr-FR" sz="2800" kern="1200" dirty="0"/>
        </a:p>
      </dsp:txBody>
      <dsp:txXfrm>
        <a:off x="0" y="2227829"/>
        <a:ext cx="3013299" cy="1059821"/>
      </dsp:txXfrm>
    </dsp:sp>
    <dsp:sp modelId="{A0B696A8-8FE0-4C8C-85D7-ED34432FDD21}">
      <dsp:nvSpPr>
        <dsp:cNvPr id="0" name=""/>
        <dsp:cNvSpPr/>
      </dsp:nvSpPr>
      <dsp:spPr>
        <a:xfrm rot="5400000">
          <a:off x="5267859" y="1192064"/>
          <a:ext cx="847857" cy="5356977"/>
        </a:xfrm>
        <a:prstGeom prst="round2SameRect">
          <a:avLst/>
        </a:prstGeom>
        <a:solidFill>
          <a:schemeClr val="accent2">
            <a:tint val="40000"/>
            <a:alpha val="90000"/>
            <a:hueOff val="20441633"/>
            <a:satOff val="-38645"/>
            <a:lumOff val="-3383"/>
            <a:alphaOff val="0"/>
          </a:schemeClr>
        </a:solidFill>
        <a:ln w="9525" cap="flat" cmpd="sng" algn="ctr">
          <a:solidFill>
            <a:schemeClr val="accent2">
              <a:tint val="40000"/>
              <a:alpha val="90000"/>
              <a:hueOff val="20441633"/>
              <a:satOff val="-38645"/>
              <a:lumOff val="-338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kumimoji="0" lang="en-US" sz="1700" b="0" i="0" u="none" strike="noStrike" kern="1200" cap="none" spc="0" normalizeH="0" baseline="0" noProof="0" dirty="0" smtClean="0">
              <a:ln/>
              <a:effectLst/>
              <a:uLnTx/>
              <a:uFillTx/>
              <a:latin typeface="+mn-lt"/>
              <a:ea typeface="+mn-ea"/>
              <a:cs typeface="+mn-cs"/>
            </a:rPr>
            <a:t>Multiple interfaces (customer, product, price, stock, order, product restrictions, order tracking…)</a:t>
          </a:r>
          <a:endParaRPr lang="fr-FR" sz="1700" kern="1200" dirty="0"/>
        </a:p>
      </dsp:txBody>
      <dsp:txXfrm rot="5400000">
        <a:off x="5267859" y="1192064"/>
        <a:ext cx="847857" cy="5356977"/>
      </dsp:txXfrm>
    </dsp:sp>
    <dsp:sp modelId="{AB7A97BE-D054-4C86-AF63-77B433E1C656}">
      <dsp:nvSpPr>
        <dsp:cNvPr id="0" name=""/>
        <dsp:cNvSpPr/>
      </dsp:nvSpPr>
      <dsp:spPr>
        <a:xfrm>
          <a:off x="0" y="3340641"/>
          <a:ext cx="3013299" cy="1059821"/>
        </a:xfrm>
        <a:prstGeom prst="roundRect">
          <a:avLst/>
        </a:prstGeom>
        <a:gradFill rotWithShape="0">
          <a:gsLst>
            <a:gs pos="0">
              <a:schemeClr val="accent2">
                <a:hueOff val="19483070"/>
                <a:satOff val="-19529"/>
                <a:lumOff val="-7647"/>
                <a:alphaOff val="0"/>
                <a:shade val="51000"/>
                <a:satMod val="130000"/>
              </a:schemeClr>
            </a:gs>
            <a:gs pos="80000">
              <a:schemeClr val="accent2">
                <a:hueOff val="19483070"/>
                <a:satOff val="-19529"/>
                <a:lumOff val="-7647"/>
                <a:alphaOff val="0"/>
                <a:shade val="93000"/>
                <a:satMod val="130000"/>
              </a:schemeClr>
            </a:gs>
            <a:gs pos="100000">
              <a:schemeClr val="accent2">
                <a:hueOff val="19483070"/>
                <a:satOff val="-19529"/>
                <a:lumOff val="-7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SAP interfaces (asynchronous)</a:t>
          </a:r>
          <a:endParaRPr lang="fr-FR" sz="2800" kern="1200" dirty="0"/>
        </a:p>
      </dsp:txBody>
      <dsp:txXfrm>
        <a:off x="0" y="3340641"/>
        <a:ext cx="3013299" cy="10598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881313"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110595" name="Rectangle 3"/>
          <p:cNvSpPr>
            <a:spLocks noGrp="1" noChangeArrowheads="1"/>
          </p:cNvSpPr>
          <p:nvPr>
            <p:ph type="dt" sz="quarter" idx="1"/>
          </p:nvPr>
        </p:nvSpPr>
        <p:spPr bwMode="auto">
          <a:xfrm>
            <a:off x="3765550" y="0"/>
            <a:ext cx="2881313"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110596" name="Rectangle 4"/>
          <p:cNvSpPr>
            <a:spLocks noGrp="1" noChangeArrowheads="1"/>
          </p:cNvSpPr>
          <p:nvPr>
            <p:ph type="ftr" sz="quarter" idx="2"/>
          </p:nvPr>
        </p:nvSpPr>
        <p:spPr bwMode="auto">
          <a:xfrm>
            <a:off x="0" y="9399588"/>
            <a:ext cx="2881313"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110597" name="Rectangle 5"/>
          <p:cNvSpPr>
            <a:spLocks noGrp="1" noChangeArrowheads="1"/>
          </p:cNvSpPr>
          <p:nvPr>
            <p:ph type="sldNum" sz="quarter" idx="3"/>
          </p:nvPr>
        </p:nvSpPr>
        <p:spPr bwMode="auto">
          <a:xfrm>
            <a:off x="3765550" y="9399588"/>
            <a:ext cx="2881313"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4C6EC92-6790-409F-9163-68C90C627D58}"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881313"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fr-FR"/>
          </a:p>
        </p:txBody>
      </p:sp>
      <p:sp>
        <p:nvSpPr>
          <p:cNvPr id="15363" name="Rectangle 3"/>
          <p:cNvSpPr>
            <a:spLocks noGrp="1" noChangeArrowheads="1"/>
          </p:cNvSpPr>
          <p:nvPr>
            <p:ph type="dt" idx="1"/>
          </p:nvPr>
        </p:nvSpPr>
        <p:spPr bwMode="auto">
          <a:xfrm>
            <a:off x="3765550" y="0"/>
            <a:ext cx="2881313" cy="4953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fr-FR"/>
          </a:p>
        </p:txBody>
      </p:sp>
      <p:sp>
        <p:nvSpPr>
          <p:cNvPr id="23556" name="Rectangle 4"/>
          <p:cNvSpPr>
            <a:spLocks noGrp="1" noRot="1" noChangeAspect="1" noChangeArrowheads="1" noTextEdit="1"/>
          </p:cNvSpPr>
          <p:nvPr>
            <p:ph type="sldImg" idx="2"/>
          </p:nvPr>
        </p:nvSpPr>
        <p:spPr bwMode="auto">
          <a:xfrm>
            <a:off x="850900" y="742950"/>
            <a:ext cx="4946650" cy="3709988"/>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65163" y="4700588"/>
            <a:ext cx="5318125" cy="4452937"/>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5366" name="Rectangle 6"/>
          <p:cNvSpPr>
            <a:spLocks noGrp="1" noChangeArrowheads="1"/>
          </p:cNvSpPr>
          <p:nvPr>
            <p:ph type="ftr" sz="quarter" idx="4"/>
          </p:nvPr>
        </p:nvSpPr>
        <p:spPr bwMode="auto">
          <a:xfrm>
            <a:off x="0" y="9399588"/>
            <a:ext cx="2881313"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fr-FR"/>
          </a:p>
        </p:txBody>
      </p:sp>
      <p:sp>
        <p:nvSpPr>
          <p:cNvPr id="15367" name="Rectangle 7"/>
          <p:cNvSpPr>
            <a:spLocks noGrp="1" noChangeArrowheads="1"/>
          </p:cNvSpPr>
          <p:nvPr>
            <p:ph type="sldNum" sz="quarter" idx="5"/>
          </p:nvPr>
        </p:nvSpPr>
        <p:spPr bwMode="auto">
          <a:xfrm>
            <a:off x="3765550" y="9399588"/>
            <a:ext cx="2881313" cy="4953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6CE78289-C949-45A5-BC0E-BCB69DB88976}"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E78289-C949-45A5-BC0E-BCB69DB88976}" type="slidenum">
              <a:rPr lang="fr-FR" smtClean="0"/>
              <a:pPr>
                <a:defRPr/>
              </a:pPr>
              <a:t>1</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CE78289-C949-45A5-BC0E-BCB69DB88976}" type="slidenum">
              <a:rPr lang="fr-FR" smtClean="0"/>
              <a:pPr>
                <a:defRPr/>
              </a:pPr>
              <a:t>19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CE78289-C949-45A5-BC0E-BCB69DB88976}" type="slidenum">
              <a:rPr lang="fr-FR" smtClean="0"/>
              <a:pPr>
                <a:defRPr/>
              </a:pPr>
              <a:t>23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3.bin"/><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image" Target="../media/image6.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Picture 3" descr="D:\Users\mgardais\Documents\Mes images\BIBLIOTHEQUE\6776scr_973895f8800fb0c.jpg"/>
          <p:cNvPicPr>
            <a:picLocks noChangeAspect="1" noChangeArrowheads="1"/>
          </p:cNvPicPr>
          <p:nvPr userDrawn="1"/>
        </p:nvPicPr>
        <p:blipFill>
          <a:blip r:embed="rId9" cstate="email"/>
          <a:srcRect/>
          <a:stretch>
            <a:fillRect/>
          </a:stretch>
        </p:blipFill>
        <p:spPr bwMode="auto">
          <a:xfrm>
            <a:off x="-1" y="576944"/>
            <a:ext cx="9144001" cy="5830889"/>
          </a:xfrm>
          <a:prstGeom prst="rect">
            <a:avLst/>
          </a:prstGeom>
          <a:noFill/>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887" y="-118749"/>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46538" cy="158750"/>
        </p:xfrm>
        <a:graphic>
          <a:graphicData uri="http://schemas.openxmlformats.org/presentationml/2006/ole">
            <p:oleObj spid="_x0000_s4198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064418" y="6520711"/>
            <a:ext cx="2770546" cy="239021"/>
          </a:xfrm>
          <a:prstGeom prst="rect">
            <a:avLst/>
          </a:prstGeom>
          <a:noFill/>
        </p:spPr>
      </p:pic>
      <p:sp>
        <p:nvSpPr>
          <p:cNvPr id="2" name="Title 1"/>
          <p:cNvSpPr>
            <a:spLocks noGrp="1"/>
          </p:cNvSpPr>
          <p:nvPr>
            <p:ph type="ctrTitle" hasCustomPrompt="1"/>
            <p:custDataLst>
              <p:tags r:id="rId5"/>
            </p:custDataLst>
          </p:nvPr>
        </p:nvSpPr>
        <p:spPr>
          <a:xfrm>
            <a:off x="0" y="2256613"/>
            <a:ext cx="4191400"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3" y="4551798"/>
            <a:ext cx="4191905" cy="947750"/>
          </a:xfr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srcRect/>
          <a:stretch>
            <a:fillRect/>
          </a:stretch>
        </p:blipFill>
        <p:spPr bwMode="auto">
          <a:xfrm>
            <a:off x="661139" y="653034"/>
            <a:ext cx="2770161"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6" cstate="print"/>
          <a:srcRect l="120" t="188" r="380" b="564"/>
          <a:stretch>
            <a:fillRect/>
          </a:stretch>
        </p:blipFill>
        <p:spPr>
          <a:xfrm>
            <a:off x="0" y="0"/>
            <a:ext cx="9144000" cy="6353298"/>
          </a:xfrm>
          <a:prstGeom prst="rect">
            <a:avLst/>
          </a:prstGeom>
        </p:spPr>
      </p:pic>
      <p:graphicFrame>
        <p:nvGraphicFramePr>
          <p:cNvPr id="7" name="Object 6" hidden="1"/>
          <p:cNvGraphicFramePr>
            <a:graphicFrameLocks noChangeAspect="1"/>
          </p:cNvGraphicFramePr>
          <p:nvPr/>
        </p:nvGraphicFramePr>
        <p:xfrm>
          <a:off x="0" y="0"/>
          <a:ext cx="146538" cy="158750"/>
        </p:xfrm>
        <a:graphic>
          <a:graphicData uri="http://schemas.openxmlformats.org/presentationml/2006/ole">
            <p:oleObj spid="_x0000_s43010"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10"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298604" y="1501986"/>
            <a:ext cx="6283986" cy="2950251"/>
          </a:xfrm>
        </p:spPr>
        <p:txBody>
          <a:body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8" y="7"/>
          <a:ext cx="135749" cy="143985"/>
        </p:xfrm>
        <a:graphic>
          <a:graphicData uri="http://schemas.openxmlformats.org/presentationml/2006/ole">
            <p:oleObj spid="_x0000_s4403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71"/>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8" y="7"/>
          <a:ext cx="135749" cy="143985"/>
        </p:xfrm>
        <a:graphic>
          <a:graphicData uri="http://schemas.openxmlformats.org/presentationml/2006/ole">
            <p:oleObj spid="_x0000_s45058"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298607"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6082"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46538" cy="158750"/>
        </p:xfrm>
        <a:graphic>
          <a:graphicData uri="http://schemas.openxmlformats.org/presentationml/2006/ole">
            <p:oleObj spid="_x0000_s47106"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9"/>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9"/>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46538" cy="158750"/>
        </p:xfrm>
        <a:graphic>
          <a:graphicData uri="http://schemas.openxmlformats.org/presentationml/2006/ole">
            <p:oleObj spid="_x0000_s48130"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8" y="7"/>
          <a:ext cx="135749" cy="143985"/>
        </p:xfrm>
        <a:graphic>
          <a:graphicData uri="http://schemas.openxmlformats.org/presentationml/2006/ole">
            <p:oleObj spid="_x0000_s49154"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46538" cy="158750"/>
        </p:xfrm>
        <a:graphic>
          <a:graphicData uri="http://schemas.openxmlformats.org/presentationml/2006/ole">
            <p:oleObj spid="_x0000_s39938" name="think-cell Slide" r:id="rId21" imgW="360" imgH="360" progId="">
              <p:embed/>
            </p:oleObj>
          </a:graphicData>
        </a:graphic>
      </p:graphicFrame>
      <p:sp>
        <p:nvSpPr>
          <p:cNvPr id="2" name="Title Placeholder 1"/>
          <p:cNvSpPr>
            <a:spLocks noGrp="1"/>
          </p:cNvSpPr>
          <p:nvPr>
            <p:ph type="title"/>
            <p:custDataLst>
              <p:tags r:id="rId13"/>
            </p:custDataLst>
          </p:nvPr>
        </p:nvSpPr>
        <p:spPr>
          <a:xfrm>
            <a:off x="8" y="4"/>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23"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02430" y="6661691"/>
            <a:ext cx="160301"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9"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223231" y="662341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Capgemini 2015. All Rights Reserved</a:t>
            </a:r>
          </a:p>
        </p:txBody>
      </p:sp>
      <p:sp>
        <p:nvSpPr>
          <p:cNvPr id="13" name="Rectangle 12"/>
          <p:cNvSpPr/>
          <p:nvPr>
            <p:custDataLst>
              <p:tags r:id="rId18"/>
            </p:custDataLst>
          </p:nvPr>
        </p:nvSpPr>
        <p:spPr>
          <a:xfrm>
            <a:off x="6911931" y="6427223"/>
            <a:ext cx="1767281"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B2B Assets V1</a:t>
            </a:r>
            <a:endParaRPr lang="en-US" sz="700" dirty="0">
              <a:solidFill>
                <a:schemeClr val="tx2"/>
              </a:solidFill>
              <a:latin typeface="+mj-lt"/>
            </a:endParaRPr>
          </a:p>
        </p:txBody>
      </p:sp>
      <p:pic>
        <p:nvPicPr>
          <p:cNvPr id="14" name="Picture 103" descr="C:\Users\UserSim\Desktop\Capgemini\Capgemini_logo_cmyk.png"/>
          <p:cNvPicPr>
            <a:picLocks noChangeAspect="1" noChangeArrowheads="1"/>
          </p:cNvPicPr>
          <p:nvPr>
            <p:custDataLst>
              <p:tags r:id="rId19"/>
            </p:custDataLst>
          </p:nvPr>
        </p:nvPicPr>
        <p:blipFill>
          <a:blip r:embed="rId22" cstate="email"/>
          <a:srcRect/>
          <a:stretch>
            <a:fillRect/>
          </a:stretch>
        </p:blipFill>
        <p:spPr bwMode="auto">
          <a:xfrm>
            <a:off x="323528" y="6443187"/>
            <a:ext cx="1209798" cy="320682"/>
          </a:xfrm>
          <a:prstGeom prst="rect">
            <a:avLst/>
          </a:prstGeom>
          <a:noFill/>
        </p:spPr>
      </p:pic>
      <p:cxnSp>
        <p:nvCxnSpPr>
          <p:cNvPr id="15" name="Straight Connector 5"/>
          <p:cNvCxnSpPr/>
          <p:nvPr>
            <p:custDataLst>
              <p:tags r:id="rId20"/>
            </p:custDataLst>
          </p:nvPr>
        </p:nvCxnSpPr>
        <p:spPr>
          <a:xfrm flipH="1">
            <a:off x="9"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1" r:id="rId10"/>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1"/>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1"/>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1"/>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package" Target="../embeddings/Microsoft_Office_Excel_Macro-Enabled_Worksheet6.xlsm"/><Relationship Id="rId3" Type="http://schemas.openxmlformats.org/officeDocument/2006/relationships/package" Target="../embeddings/Microsoft_Office_Excel_Macro-Enabled_Worksheet1.xlsm"/><Relationship Id="rId7" Type="http://schemas.openxmlformats.org/officeDocument/2006/relationships/package" Target="../embeddings/Microsoft_Office_Excel_Macro-Enabled_Worksheet5.xlsm"/><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package" Target="../embeddings/Microsoft_Office_Excel_Macro-Enabled_Worksheet4.xlsm"/><Relationship Id="rId5" Type="http://schemas.openxmlformats.org/officeDocument/2006/relationships/package" Target="../embeddings/Microsoft_Office_Excel_Macro-Enabled_Worksheet3.xlsm"/><Relationship Id="rId10" Type="http://schemas.openxmlformats.org/officeDocument/2006/relationships/package" Target="../embeddings/Microsoft_Office_Excel_Macro-Enabled_Worksheet8.xlsm"/><Relationship Id="rId4" Type="http://schemas.openxmlformats.org/officeDocument/2006/relationships/package" Target="../embeddings/Microsoft_Office_Excel_Macro-Enabled_Worksheet2.xlsm"/><Relationship Id="rId9" Type="http://schemas.openxmlformats.org/officeDocument/2006/relationships/package" Target="../embeddings/Microsoft_Office_Excel_Macro-Enabled_Worksheet7.xlsm"/></Relationships>
</file>

<file path=ppt/slides/_rels/slide48.xml.rels><?xml version="1.0" encoding="UTF-8" standalone="yes"?>
<Relationships xmlns="http://schemas.openxmlformats.org/package/2006/relationships"><Relationship Id="rId3" Type="http://schemas.openxmlformats.org/officeDocument/2006/relationships/package" Target="../embeddings/Microsoft_Office_Excel_Macro-Enabled_Worksheet9.xlsm"/><Relationship Id="rId7" Type="http://schemas.openxmlformats.org/officeDocument/2006/relationships/image" Target="../media/image33.jpeg"/><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package" Target="../embeddings/Microsoft_Office_Excel_Macro-Enabled_Worksheet12.xlsm"/><Relationship Id="rId5" Type="http://schemas.openxmlformats.org/officeDocument/2006/relationships/package" Target="../embeddings/Microsoft_Office_Excel_Macro-Enabled_Worksheet11.xlsm"/><Relationship Id="rId4" Type="http://schemas.openxmlformats.org/officeDocument/2006/relationships/package" Target="../embeddings/Microsoft_Office_Excel_Macro-Enabled_Worksheet10.xlsm"/></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i.embed.ly/1/display/resize?key=1e6a1a1efdb011df84894040444cdc60&amp;url=http%3A%2F%2Fcdn.skyje.com%2Fwp-content%2Fuploads%2F2014%2F09%2FB2B-Business-600x400.jpg"/>
          <p:cNvPicPr>
            <a:picLocks noChangeAspect="1" noChangeArrowheads="1"/>
          </p:cNvPicPr>
          <p:nvPr/>
        </p:nvPicPr>
        <p:blipFill>
          <a:blip r:embed="rId3" cstate="print"/>
          <a:srcRect/>
          <a:stretch>
            <a:fillRect/>
          </a:stretch>
        </p:blipFill>
        <p:spPr bwMode="auto">
          <a:xfrm>
            <a:off x="323528" y="1628800"/>
            <a:ext cx="5715000" cy="3810000"/>
          </a:xfrm>
          <a:prstGeom prst="rect">
            <a:avLst/>
          </a:prstGeom>
          <a:noFill/>
        </p:spPr>
      </p:pic>
      <p:sp>
        <p:nvSpPr>
          <p:cNvPr id="10" name="Titre 1"/>
          <p:cNvSpPr txBox="1">
            <a:spLocks/>
          </p:cNvSpPr>
          <p:nvPr/>
        </p:nvSpPr>
        <p:spPr>
          <a:xfrm>
            <a:off x="4823520" y="4077072"/>
            <a:ext cx="4320480" cy="2016224"/>
          </a:xfrm>
          <a:prstGeom prst="rect">
            <a:avLst/>
          </a:prstGeom>
        </p:spPr>
        <p:txBody>
          <a:bodyPr vert="horz" lIns="297529" tIns="33059" rIns="165294" bIns="33059" rtlCol="0" anchor="ctr">
            <a:noAutofit/>
          </a:bodyPr>
          <a:lstStyle/>
          <a:p>
            <a:pPr marL="0" marR="0" lvl="0" indent="0" algn="l" defTabSz="914342" rtl="0" eaLnBrk="1" fontAlgn="auto" latinLnBrk="0" hangingPunct="1">
              <a:lnSpc>
                <a:spcPct val="85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accent5"/>
                </a:solidFill>
                <a:effectLst/>
                <a:uLnTx/>
                <a:uFillTx/>
                <a:latin typeface="+mj-lt"/>
                <a:ea typeface="+mj-ea"/>
                <a:cs typeface="+mj-cs"/>
              </a:rPr>
              <a:t>Hybris</a:t>
            </a:r>
            <a:r>
              <a:rPr kumimoji="0" lang="en-US" sz="3200" b="1" i="0" u="none" strike="noStrike" kern="1200" cap="none" spc="0" normalizeH="0" baseline="0" noProof="0" dirty="0" smtClean="0">
                <a:ln>
                  <a:noFill/>
                </a:ln>
                <a:solidFill>
                  <a:schemeClr val="tx1">
                    <a:lumMod val="75000"/>
                  </a:schemeClr>
                </a:solidFill>
                <a:effectLst/>
                <a:uLnTx/>
                <a:uFillTx/>
                <a:latin typeface="+mj-lt"/>
                <a:ea typeface="+mj-ea"/>
                <a:cs typeface="+mj-cs"/>
              </a:rPr>
              <a:t> </a:t>
            </a:r>
            <a:r>
              <a:rPr kumimoji="0" lang="en-US" sz="3200" b="1" i="0" u="none" strike="noStrike" kern="1200" cap="none" spc="0" normalizeH="0" baseline="0" noProof="0" dirty="0" smtClean="0">
                <a:ln>
                  <a:noFill/>
                </a:ln>
                <a:solidFill>
                  <a:srgbClr val="FF0000"/>
                </a:solidFill>
                <a:effectLst/>
                <a:uLnTx/>
                <a:uFillTx/>
                <a:latin typeface="+mj-lt"/>
                <a:ea typeface="+mj-ea"/>
                <a:cs typeface="+mj-cs"/>
              </a:rPr>
              <a:t>B2B</a:t>
            </a:r>
            <a:r>
              <a:rPr kumimoji="0" lang="en-US" sz="3200" b="1" i="0" u="none" strike="noStrike" kern="1200" cap="none" spc="0" normalizeH="0" baseline="0" noProof="0" dirty="0" smtClean="0">
                <a:ln>
                  <a:noFill/>
                </a:ln>
                <a:solidFill>
                  <a:schemeClr val="tx1">
                    <a:lumMod val="75000"/>
                  </a:schemeClr>
                </a:solidFill>
                <a:effectLst/>
                <a:uLnTx/>
                <a:uFillTx/>
                <a:latin typeface="+mj-lt"/>
                <a:ea typeface="+mj-ea"/>
                <a:cs typeface="+mj-cs"/>
              </a:rPr>
              <a:t> </a:t>
            </a:r>
            <a:r>
              <a:rPr kumimoji="0" lang="en-US" sz="3200" b="1" i="0" u="none" strike="noStrike" kern="1200" cap="none" spc="0" normalizeH="0" baseline="0" noProof="0" dirty="0" smtClean="0">
                <a:ln>
                  <a:noFill/>
                </a:ln>
                <a:solidFill>
                  <a:schemeClr val="accent5"/>
                </a:solidFill>
                <a:effectLst/>
                <a:uLnTx/>
                <a:uFillTx/>
                <a:latin typeface="+mj-lt"/>
                <a:ea typeface="+mj-ea"/>
                <a:cs typeface="+mj-cs"/>
              </a:rPr>
              <a:t>Assets</a:t>
            </a:r>
            <a:r>
              <a:rPr kumimoji="0" lang="en-US" sz="3200" b="0" i="0" u="none" strike="noStrike" kern="1200" cap="none" spc="0" normalizeH="0" baseline="0" noProof="0" dirty="0" smtClean="0">
                <a:ln>
                  <a:noFill/>
                </a:ln>
                <a:solidFill>
                  <a:schemeClr val="tx1"/>
                </a:solidFill>
                <a:effectLst/>
                <a:uLnTx/>
                <a:uFillTx/>
                <a:latin typeface="+mj-lt"/>
                <a:ea typeface="+mj-ea"/>
                <a:cs typeface="+mj-cs"/>
              </a:rPr>
              <a:t/>
            </a:r>
            <a:br>
              <a:rPr kumimoji="0" lang="en-US" sz="3200" b="0" i="0" u="none" strike="noStrike" kern="1200" cap="none" spc="0" normalizeH="0" baseline="0" noProof="0" dirty="0" smtClean="0">
                <a:ln>
                  <a:noFill/>
                </a:ln>
                <a:solidFill>
                  <a:schemeClr val="tx1"/>
                </a:solidFill>
                <a:effectLst/>
                <a:uLnTx/>
                <a:uFillTx/>
                <a:latin typeface="+mj-lt"/>
                <a:ea typeface="+mj-ea"/>
                <a:cs typeface="+mj-cs"/>
              </a:rPr>
            </a:br>
            <a:r>
              <a:rPr kumimoji="0" lang="en-US" sz="2800" b="0" i="0" u="none" strike="noStrike" kern="1200" cap="none" spc="0" normalizeH="0" baseline="0" noProof="0" dirty="0" smtClean="0">
                <a:ln>
                  <a:noFill/>
                </a:ln>
                <a:solidFill>
                  <a:schemeClr val="bg1">
                    <a:lumMod val="50000"/>
                  </a:schemeClr>
                </a:solidFill>
                <a:effectLst/>
                <a:uLnTx/>
                <a:uFillTx/>
                <a:latin typeface="+mj-lt"/>
                <a:ea typeface="+mj-ea"/>
                <a:cs typeface="+mj-cs"/>
              </a:rPr>
              <a:t>Specifications</a:t>
            </a:r>
            <a:endParaRPr kumimoji="0" lang="en-US" sz="3200" b="0" i="0" u="none" strike="noStrike" kern="1200" cap="none" spc="0" normalizeH="0" baseline="0" noProof="0" dirty="0">
              <a:ln>
                <a:noFill/>
              </a:ln>
              <a:solidFill>
                <a:schemeClr val="bg1">
                  <a:lumMod val="50000"/>
                </a:schemeClr>
              </a:solidFill>
              <a:effectLst/>
              <a:uLnTx/>
              <a:uFillTx/>
              <a:latin typeface="+mj-lt"/>
              <a:ea typeface="+mj-ea"/>
              <a:cs typeface="+mj-cs"/>
            </a:endParaRPr>
          </a:p>
        </p:txBody>
      </p:sp>
      <p:pic>
        <p:nvPicPr>
          <p:cNvPr id="11" name="Picture 5" descr="D:\Users\vedasari\Desktop\logo.jpg"/>
          <p:cNvPicPr>
            <a:picLocks noChangeAspect="1" noChangeArrowheads="1"/>
          </p:cNvPicPr>
          <p:nvPr/>
        </p:nvPicPr>
        <p:blipFill>
          <a:blip r:embed="rId4" cstate="print"/>
          <a:srcRect/>
          <a:stretch>
            <a:fillRect/>
          </a:stretch>
        </p:blipFill>
        <p:spPr bwMode="auto">
          <a:xfrm>
            <a:off x="144338" y="116632"/>
            <a:ext cx="8820150" cy="7143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Quick Order</a:t>
            </a:r>
            <a:endParaRPr lang="fr-FR" dirty="0">
              <a:solidFill>
                <a:srgbClr val="C00000"/>
              </a:solidFill>
            </a:endParaRPr>
          </a:p>
        </p:txBody>
      </p:sp>
      <p:sp>
        <p:nvSpPr>
          <p:cNvPr id="3" name="Espace réservé du contenu 2"/>
          <p:cNvSpPr>
            <a:spLocks noGrp="1"/>
          </p:cNvSpPr>
          <p:nvPr>
            <p:ph idx="1"/>
          </p:nvPr>
        </p:nvSpPr>
        <p:spPr>
          <a:xfrm>
            <a:off x="298516" y="1340768"/>
            <a:ext cx="8845484" cy="4886557"/>
          </a:xfrm>
        </p:spPr>
        <p:txBody>
          <a:bodyPr/>
          <a:lstStyle/>
          <a:p>
            <a:pPr>
              <a:buNone/>
            </a:pPr>
            <a:r>
              <a:rPr lang="en-US" b="1" dirty="0" smtClean="0"/>
              <a:t>Quick Order Module overview</a:t>
            </a:r>
          </a:p>
          <a:p>
            <a:pPr>
              <a:buNone/>
            </a:pPr>
            <a:endParaRPr lang="en-US" b="1" dirty="0" smtClean="0"/>
          </a:p>
          <a:p>
            <a:pPr lvl="0"/>
            <a:r>
              <a:rPr lang="en-US" dirty="0" smtClean="0"/>
              <a:t>A B2B module that helps to create easy ordering or quick ordering</a:t>
            </a:r>
          </a:p>
          <a:p>
            <a:pPr lvl="0"/>
            <a:r>
              <a:rPr lang="en-US" dirty="0" smtClean="0"/>
              <a:t>The quick ordering can be done through a web page or a CSV import </a:t>
            </a:r>
          </a:p>
          <a:p>
            <a:pPr lvl="0"/>
            <a:r>
              <a:rPr lang="en-US" dirty="0" smtClean="0"/>
              <a:t>The user can use only SKU and quantity of the products that he wants to order</a:t>
            </a:r>
            <a:endParaRPr lang="fr-FR" dirty="0" smtClean="0"/>
          </a:p>
          <a:p>
            <a:pPr>
              <a:buNone/>
            </a:pPr>
            <a:endParaRPr lang="en-US" b="1" dirty="0" smtClean="0"/>
          </a:p>
          <a:p>
            <a:pPr>
              <a:buNone/>
            </a:pPr>
            <a:r>
              <a:rPr lang="en-US" b="1" dirty="0" smtClean="0"/>
              <a:t>Quick Order Management Process</a:t>
            </a:r>
          </a:p>
          <a:p>
            <a:pPr>
              <a:buNone/>
            </a:pPr>
            <a:endParaRPr lang="en-US" b="1" dirty="0" smtClean="0"/>
          </a:p>
          <a:p>
            <a:r>
              <a:rPr lang="en-US" dirty="0" smtClean="0"/>
              <a:t>Providing fast and reliable order processes regardless the products’ categories by filling in only two fields “SKU” and “Quantity”</a:t>
            </a:r>
          </a:p>
          <a:p>
            <a:endParaRPr lang="en-US" dirty="0" smtClean="0"/>
          </a:p>
          <a:p>
            <a:pPr lvl="1"/>
            <a:endParaRPr lang="en-US"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8" name="Espace réservé du contenu 2"/>
          <p:cNvSpPr txBox="1">
            <a:spLocks/>
          </p:cNvSpPr>
          <p:nvPr/>
        </p:nvSpPr>
        <p:spPr>
          <a:xfrm>
            <a:off x="179512" y="5013176"/>
            <a:ext cx="8640960" cy="1296144"/>
          </a:xfrm>
          <a:prstGeom prst="rect">
            <a:avLst/>
          </a:prstGeom>
        </p:spPr>
        <p:txBody>
          <a:bodyPr vert="horz" lIns="108000" tIns="72000" rIns="72000" bIns="72000" rtlCol="0">
            <a:noAutofit/>
          </a:bodyPr>
          <a:lstStyle/>
          <a:p>
            <a:pPr marL="166189" marR="0" lvl="0" indent="-166189" algn="l" defTabSz="914342" rtl="0" eaLnBrk="1" fontAlgn="auto" latinLnBrk="0" hangingPunct="1">
              <a:lnSpc>
                <a:spcPct val="90000"/>
              </a:lnSpc>
              <a:spcBef>
                <a:spcPts val="0"/>
              </a:spcBef>
              <a:spcAft>
                <a:spcPts val="600"/>
              </a:spcAft>
              <a:buClr>
                <a:schemeClr val="accent5"/>
              </a:buClr>
              <a:buSzTx/>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    </a:t>
            </a:r>
          </a:p>
          <a:p>
            <a:pPr marL="166189" lvl="0" indent="-166189" defTabSz="914342" fontAlgn="auto">
              <a:lnSpc>
                <a:spcPct val="90000"/>
              </a:lnSpc>
              <a:spcBef>
                <a:spcPts val="0"/>
              </a:spcBef>
              <a:spcAft>
                <a:spcPts val="600"/>
              </a:spcAft>
              <a:buClr>
                <a:schemeClr val="accent5"/>
              </a:buClr>
            </a:pPr>
            <a:r>
              <a:rPr lang="en-US" sz="2200" b="1" dirty="0" smtClean="0">
                <a:latin typeface="+mn-lt"/>
                <a:cs typeface="+mn-cs"/>
              </a:rPr>
              <a:t>     </a:t>
            </a:r>
            <a:r>
              <a:rPr lang="fr-FR" dirty="0" smtClean="0">
                <a:latin typeface="Calibri"/>
                <a:cs typeface="Arial" pitchFamily="34" charset="0"/>
              </a:rPr>
              <a:t>❶</a:t>
            </a:r>
            <a:r>
              <a:rPr lang="en-US" sz="2200" b="1" dirty="0" smtClean="0">
                <a:latin typeface="+mn-lt"/>
                <a:cs typeface="+mn-cs"/>
              </a:rPr>
              <a:t> Quick Order table (SKU and Quantity Fields)</a:t>
            </a:r>
          </a:p>
          <a:p>
            <a:pPr marL="166189" indent="-166189" defTabSz="914342" fontAlgn="auto">
              <a:lnSpc>
                <a:spcPct val="90000"/>
              </a:lnSpc>
              <a:spcBef>
                <a:spcPts val="0"/>
              </a:spcBef>
              <a:spcAft>
                <a:spcPts val="600"/>
              </a:spcAft>
              <a:buClr>
                <a:schemeClr val="accent5"/>
              </a:buClr>
            </a:pPr>
            <a:r>
              <a:rPr lang="en-US" sz="2200" b="1" dirty="0" smtClean="0">
                <a:latin typeface="+mn-lt"/>
                <a:cs typeface="+mn-cs"/>
              </a:rPr>
              <a:t>	   </a:t>
            </a:r>
            <a:r>
              <a:rPr lang="fr-FR" dirty="0" smtClean="0">
                <a:latin typeface="Calibri"/>
                <a:cs typeface="Arial" pitchFamily="34" charset="0"/>
                <a:sym typeface="Wingdings" pitchFamily="2" charset="2"/>
              </a:rPr>
              <a:t>❷ </a:t>
            </a:r>
            <a:r>
              <a:rPr lang="en-US" sz="2200" b="1" dirty="0" smtClean="0"/>
              <a:t>Quick Order CSV</a:t>
            </a:r>
            <a:endParaRPr lang="en-US" sz="2200" b="1" dirty="0" smtClean="0">
              <a:latin typeface="+mn-lt"/>
              <a:cs typeface="+mn-cs"/>
            </a:endParaRPr>
          </a:p>
          <a:p>
            <a:pPr marL="166189" indent="-166189" defTabSz="914342" fontAlgn="auto">
              <a:lnSpc>
                <a:spcPct val="90000"/>
              </a:lnSpc>
              <a:spcBef>
                <a:spcPts val="0"/>
              </a:spcBef>
              <a:spcAft>
                <a:spcPts val="600"/>
              </a:spcAft>
              <a:buClr>
                <a:schemeClr val="accent5"/>
              </a:buClr>
            </a:pPr>
            <a:r>
              <a:rPr lang="en-US" b="1" dirty="0" smtClean="0"/>
              <a:t> </a:t>
            </a:r>
            <a:endParaRPr lang="en-US" dirty="0" smtClean="0"/>
          </a:p>
          <a:p>
            <a:pPr marL="166189" marR="0" lvl="0" indent="-166189" algn="l" defTabSz="914342" rtl="0" eaLnBrk="1" fontAlgn="auto" latinLnBrk="0" hangingPunct="1">
              <a:lnSpc>
                <a:spcPct val="90000"/>
              </a:lnSpc>
              <a:spcBef>
                <a:spcPts val="0"/>
              </a:spcBef>
              <a:spcAft>
                <a:spcPts val="600"/>
              </a:spcAft>
              <a:buClr>
                <a:schemeClr val="accent5"/>
              </a:buClr>
              <a:buSzTx/>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04" name="Picture 4"/>
          <p:cNvPicPr>
            <a:picLocks noChangeAspect="1" noChangeArrowheads="1"/>
          </p:cNvPicPr>
          <p:nvPr/>
        </p:nvPicPr>
        <p:blipFill>
          <a:blip r:embed="rId3" cstate="print"/>
          <a:srcRect/>
          <a:stretch>
            <a:fillRect/>
          </a:stretch>
        </p:blipFill>
        <p:spPr bwMode="auto">
          <a:xfrm>
            <a:off x="755576" y="1164824"/>
            <a:ext cx="7560840" cy="4208392"/>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340768"/>
            <a:ext cx="8845484" cy="4886557"/>
          </a:xfrm>
        </p:spPr>
        <p:txBody>
          <a:bodyPr/>
          <a:lstStyle/>
          <a:p>
            <a:pPr>
              <a:buNone/>
            </a:pPr>
            <a:r>
              <a:rPr lang="en-US" b="1" dirty="0" smtClean="0"/>
              <a:t>Functional Rules</a:t>
            </a:r>
          </a:p>
          <a:p>
            <a:pPr>
              <a:buNone/>
            </a:pPr>
            <a:endParaRPr lang="en-US" b="1" dirty="0" smtClean="0"/>
          </a:p>
          <a:p>
            <a:r>
              <a:rPr lang="en-US" b="1" dirty="0" smtClean="0"/>
              <a:t>Display: </a:t>
            </a:r>
            <a:r>
              <a:rPr lang="en-US" dirty="0" smtClean="0"/>
              <a:t>The quick order table is presented in a component or in a whole page</a:t>
            </a:r>
          </a:p>
          <a:p>
            <a:pPr>
              <a:buNone/>
            </a:pPr>
            <a:endParaRPr lang="en-US" dirty="0" smtClean="0"/>
          </a:p>
          <a:p>
            <a:r>
              <a:rPr lang="en-US" b="1" dirty="0" smtClean="0"/>
              <a:t>Export</a:t>
            </a:r>
            <a:r>
              <a:rPr lang="en-US" dirty="0" smtClean="0"/>
              <a:t>: No export is available</a:t>
            </a:r>
          </a:p>
          <a:p>
            <a:endParaRPr lang="en-US" dirty="0" smtClean="0"/>
          </a:p>
          <a:p>
            <a:r>
              <a:rPr lang="en-US" b="1" dirty="0" smtClean="0"/>
              <a:t>Search: </a:t>
            </a:r>
            <a:r>
              <a:rPr lang="en-US" dirty="0" smtClean="0"/>
              <a:t>An </a:t>
            </a:r>
            <a:r>
              <a:rPr lang="en-US" dirty="0" err="1" smtClean="0"/>
              <a:t>autocompletion</a:t>
            </a:r>
            <a:r>
              <a:rPr lang="en-US" dirty="0" smtClean="0"/>
              <a:t> is possible to find the appropriate SKU</a:t>
            </a:r>
          </a:p>
          <a:p>
            <a:endParaRPr lang="en-US" b="1" dirty="0" smtClean="0"/>
          </a:p>
          <a:p>
            <a:endParaRPr lang="en-US" dirty="0" smtClean="0"/>
          </a:p>
          <a:p>
            <a:pPr lvl="1"/>
            <a:endParaRPr lang="en-US"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Multi Cart Module</a:t>
            </a:r>
            <a:endParaRPr lang="fr-FR" dirty="0">
              <a:solidFill>
                <a:srgbClr val="C00000"/>
              </a:solidFill>
            </a:endParaRPr>
          </a:p>
        </p:txBody>
      </p:sp>
      <p:sp>
        <p:nvSpPr>
          <p:cNvPr id="3" name="Espace réservé du contenu 2"/>
          <p:cNvSpPr>
            <a:spLocks noGrp="1"/>
          </p:cNvSpPr>
          <p:nvPr>
            <p:ph idx="1"/>
          </p:nvPr>
        </p:nvSpPr>
        <p:spPr>
          <a:xfrm>
            <a:off x="298516" y="1340768"/>
            <a:ext cx="8845484" cy="4886557"/>
          </a:xfrm>
        </p:spPr>
        <p:txBody>
          <a:bodyPr/>
          <a:lstStyle/>
          <a:p>
            <a:pPr>
              <a:buNone/>
            </a:pPr>
            <a:r>
              <a:rPr lang="en-US" b="1" dirty="0" smtClean="0"/>
              <a:t>Multi Cart Module overview</a:t>
            </a:r>
          </a:p>
          <a:p>
            <a:pPr>
              <a:buNone/>
            </a:pPr>
            <a:endParaRPr lang="en-US" b="1" dirty="0" smtClean="0"/>
          </a:p>
          <a:p>
            <a:r>
              <a:rPr lang="en-US" dirty="0" smtClean="0"/>
              <a:t>The </a:t>
            </a:r>
            <a:r>
              <a:rPr lang="en-US" b="1" dirty="0" smtClean="0"/>
              <a:t>Multi Cart </a:t>
            </a:r>
            <a:r>
              <a:rPr lang="en-US" dirty="0" smtClean="0"/>
              <a:t>functionality</a:t>
            </a:r>
            <a:r>
              <a:rPr lang="en-US" b="1" dirty="0" smtClean="0"/>
              <a:t> </a:t>
            </a:r>
            <a:r>
              <a:rPr lang="en-US" dirty="0" smtClean="0"/>
              <a:t>should allow the user to create and manage multiple carts at the same time </a:t>
            </a:r>
          </a:p>
          <a:p>
            <a:r>
              <a:rPr lang="en-US" dirty="0" smtClean="0"/>
              <a:t>The users may share their carts with their B2B unit users</a:t>
            </a:r>
          </a:p>
          <a:p>
            <a:r>
              <a:rPr lang="en-US" dirty="0" smtClean="0"/>
              <a:t>The current cart can be changed at any time through the </a:t>
            </a:r>
            <a:r>
              <a:rPr lang="en-US" b="1" dirty="0" smtClean="0"/>
              <a:t>order history page</a:t>
            </a:r>
          </a:p>
          <a:p>
            <a:r>
              <a:rPr lang="en-US" dirty="0" smtClean="0"/>
              <a:t>The user can search on the order history page all his carts and also the carts belonging to his B2B unit users</a:t>
            </a:r>
          </a:p>
          <a:p>
            <a:r>
              <a:rPr lang="en-US" dirty="0" smtClean="0"/>
              <a:t>There is a component up on the right side of the page that helps to switch from one cart to an other (check-box select)</a:t>
            </a:r>
          </a:p>
          <a:p>
            <a:pPr>
              <a:buNone/>
            </a:pPr>
            <a:endParaRPr lang="en-US" b="1" dirty="0" smtClean="0"/>
          </a:p>
          <a:p>
            <a:endParaRPr lang="en-US" dirty="0" smtClean="0"/>
          </a:p>
          <a:p>
            <a:pPr lvl="1"/>
            <a:endParaRPr lang="en-US"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484784"/>
            <a:ext cx="8845484" cy="2798927"/>
          </a:xfrm>
        </p:spPr>
        <p:txBody>
          <a:bodyPr/>
          <a:lstStyle/>
          <a:p>
            <a:pPr>
              <a:buNone/>
            </a:pPr>
            <a:r>
              <a:rPr lang="en-US" b="1" dirty="0" smtClean="0"/>
              <a:t>Multi Cart Management Process</a:t>
            </a:r>
          </a:p>
          <a:p>
            <a:pPr>
              <a:buNone/>
            </a:pPr>
            <a:endParaRPr lang="en-US" b="1" dirty="0" smtClean="0"/>
          </a:p>
          <a:p>
            <a:r>
              <a:rPr lang="en-US" dirty="0" smtClean="0"/>
              <a:t>The multi Cart Module helps the user to have access to all his B2B unit carts whether this cart is created by himself or by an other user who gave access to his cart in order to manage parallel carts</a:t>
            </a:r>
            <a:br>
              <a:rPr lang="en-US" dirty="0" smtClean="0"/>
            </a:br>
            <a:endParaRPr lang="en-US" dirty="0" smtClean="0"/>
          </a:p>
          <a:p>
            <a:endParaRPr lang="en-US" dirty="0" smtClean="0"/>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p:txBody>
          <a:bodyPr/>
          <a:lstStyle/>
          <a:p>
            <a:pPr>
              <a:buNone/>
            </a:pPr>
            <a:endParaRPr lang="en-US" dirty="0" smtClean="0"/>
          </a:p>
          <a:p>
            <a:endParaRPr lang="en-US" dirty="0" smtClean="0"/>
          </a:p>
          <a:p>
            <a:pPr lvl="1"/>
            <a:endParaRPr lang="en-US" dirty="0" smtClean="0"/>
          </a:p>
        </p:txBody>
      </p:sp>
      <p:pic>
        <p:nvPicPr>
          <p:cNvPr id="10" name="Picture 3"/>
          <p:cNvPicPr>
            <a:picLocks noChangeAspect="1" noChangeArrowheads="1"/>
          </p:cNvPicPr>
          <p:nvPr/>
        </p:nvPicPr>
        <p:blipFill>
          <a:blip r:embed="rId2" cstate="print"/>
          <a:srcRect/>
          <a:stretch>
            <a:fillRect/>
          </a:stretch>
        </p:blipFill>
        <p:spPr bwMode="auto">
          <a:xfrm>
            <a:off x="683568" y="1052736"/>
            <a:ext cx="7848872" cy="527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4"/>
            <a:ext cx="9143999" cy="1002135"/>
          </a:xfrm>
        </p:spPr>
        <p:txBody>
          <a:bodyPr/>
          <a:lstStyle/>
          <a:p>
            <a:pPr lvl="0"/>
            <a:r>
              <a:rPr lang="en-US" dirty="0" smtClean="0">
                <a:solidFill>
                  <a:srgbClr val="C00000"/>
                </a:solidFill>
              </a:rPr>
              <a:t>Cont..</a:t>
            </a:r>
            <a:endParaRPr lang="fr-FR" dirty="0"/>
          </a:p>
        </p:txBody>
      </p:sp>
      <p:sp>
        <p:nvSpPr>
          <p:cNvPr id="51212" name="Rectangle 12"/>
          <p:cNvSpPr>
            <a:spLocks noChangeArrowheads="1"/>
          </p:cNvSpPr>
          <p:nvPr/>
        </p:nvSpPr>
        <p:spPr bwMode="auto">
          <a:xfrm>
            <a:off x="-7" y="495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51220" name="Rectangle 20"/>
          <p:cNvSpPr>
            <a:spLocks noChangeArrowheads="1"/>
          </p:cNvSpPr>
          <p:nvPr/>
        </p:nvSpPr>
        <p:spPr bwMode="auto">
          <a:xfrm>
            <a:off x="-7" y="137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4" name="Espace réservé du contenu 2"/>
          <p:cNvSpPr>
            <a:spLocks noGrp="1"/>
          </p:cNvSpPr>
          <p:nvPr>
            <p:ph idx="1"/>
          </p:nvPr>
        </p:nvSpPr>
        <p:spPr>
          <a:xfrm>
            <a:off x="298516" y="1340768"/>
            <a:ext cx="8665972" cy="4886557"/>
          </a:xfrm>
        </p:spPr>
        <p:txBody>
          <a:bodyPr/>
          <a:lstStyle/>
          <a:p>
            <a:pPr>
              <a:buNone/>
            </a:pPr>
            <a:endParaRPr lang="en-US" b="1" dirty="0" smtClean="0"/>
          </a:p>
          <a:p>
            <a:pPr marL="457200" indent="-457200" algn="just">
              <a:spcAft>
                <a:spcPts val="0"/>
              </a:spcAft>
              <a:buFont typeface="+mj-lt"/>
              <a:buAutoNum type="arabicPeriod"/>
            </a:pPr>
            <a:r>
              <a:rPr lang="en-US" dirty="0" err="1" smtClean="0"/>
              <a:t>Multicart</a:t>
            </a:r>
            <a:r>
              <a:rPr lang="en-US" dirty="0" smtClean="0"/>
              <a:t> module available on my account section after login with b2b customer.</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Create new cart and assign the name you can add products  to that cart.</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Share cart for available b2b units.</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When you select any cart, the minicart component will automatically refresh the cart and shows the number of products contains.</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Advanced Cart/Order Search Module</a:t>
            </a:r>
            <a:endParaRPr lang="fr-FR" dirty="0">
              <a:solidFill>
                <a:srgbClr val="C00000"/>
              </a:solidFill>
            </a:endParaRPr>
          </a:p>
        </p:txBody>
      </p:sp>
      <p:sp>
        <p:nvSpPr>
          <p:cNvPr id="3" name="Espace réservé du contenu 2"/>
          <p:cNvSpPr>
            <a:spLocks noGrp="1"/>
          </p:cNvSpPr>
          <p:nvPr>
            <p:ph idx="1"/>
          </p:nvPr>
        </p:nvSpPr>
        <p:spPr>
          <a:xfrm>
            <a:off x="298516" y="1556792"/>
            <a:ext cx="8665972" cy="4680520"/>
          </a:xfrm>
        </p:spPr>
        <p:txBody>
          <a:bodyPr/>
          <a:lstStyle/>
          <a:p>
            <a:pPr>
              <a:buNone/>
            </a:pPr>
            <a:r>
              <a:rPr lang="en-US" b="1" dirty="0" smtClean="0"/>
              <a:t>Advanced Cart/Order Search Module overview</a:t>
            </a:r>
          </a:p>
          <a:p>
            <a:endParaRPr lang="en-US" b="1" dirty="0" smtClean="0"/>
          </a:p>
          <a:p>
            <a:r>
              <a:rPr lang="en-US" dirty="0" smtClean="0"/>
              <a:t>The order history page displays all by using different search criteria</a:t>
            </a:r>
          </a:p>
          <a:p>
            <a:r>
              <a:rPr lang="en-US" dirty="0" smtClean="0"/>
              <a:t>The order history is accessible via two links</a:t>
            </a:r>
          </a:p>
          <a:p>
            <a:endParaRPr lang="en-US" dirty="0" smtClean="0"/>
          </a:p>
          <a:p>
            <a:pPr>
              <a:buNone/>
            </a:pPr>
            <a:r>
              <a:rPr lang="en-US" b="1" dirty="0" smtClean="0"/>
              <a:t>Cart/Order search criteria</a:t>
            </a:r>
          </a:p>
          <a:p>
            <a:pPr>
              <a:buNone/>
            </a:pPr>
            <a:r>
              <a:rPr lang="en-US" dirty="0" smtClean="0"/>
              <a:t>Here is the used search criteria list:</a:t>
            </a:r>
          </a:p>
          <a:p>
            <a:r>
              <a:rPr lang="en-US" dirty="0" smtClean="0"/>
              <a:t>Cart Number (web order)</a:t>
            </a:r>
          </a:p>
          <a:p>
            <a:r>
              <a:rPr lang="en-US" dirty="0" smtClean="0"/>
              <a:t>Cart Label</a:t>
            </a:r>
          </a:p>
          <a:p>
            <a:r>
              <a:rPr lang="en-US" dirty="0" smtClean="0"/>
              <a:t>Product Number</a:t>
            </a:r>
          </a:p>
          <a:p>
            <a:r>
              <a:rPr lang="en-US" dirty="0" smtClean="0"/>
              <a:t>Creation Date</a:t>
            </a:r>
          </a:p>
          <a:p>
            <a:r>
              <a:rPr lang="en-US" dirty="0" smtClean="0"/>
              <a:t>User Name</a:t>
            </a:r>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cstate="print"/>
          <a:srcRect/>
          <a:stretch>
            <a:fillRect/>
          </a:stretch>
        </p:blipFill>
        <p:spPr bwMode="auto">
          <a:xfrm>
            <a:off x="890588" y="1124744"/>
            <a:ext cx="7362825" cy="5184576"/>
          </a:xfrm>
          <a:prstGeom prst="rect">
            <a:avLst/>
          </a:prstGeom>
          <a:noFill/>
          <a:ln w="9525">
            <a:noFill/>
            <a:miter lim="800000"/>
            <a:headEnd/>
            <a:tailEnd/>
          </a:ln>
        </p:spPr>
      </p:pic>
      <p:sp>
        <p:nvSpPr>
          <p:cNvPr id="3" name="Titre 1"/>
          <p:cNvSpPr>
            <a:spLocks noGrp="1"/>
          </p:cNvSpPr>
          <p:nvPr>
            <p:ph type="title"/>
          </p:nvPr>
        </p:nvSpPr>
        <p:spPr>
          <a:xfrm>
            <a:off x="8" y="4"/>
            <a:ext cx="9143999" cy="1002135"/>
          </a:xfrm>
        </p:spPr>
        <p:txBody>
          <a:bodyPr/>
          <a:lstStyle/>
          <a:p>
            <a:pPr lvl="0"/>
            <a:r>
              <a:rPr lang="en-US" dirty="0" smtClean="0">
                <a:solidFill>
                  <a:srgbClr val="C00000"/>
                </a:solidFill>
              </a:rPr>
              <a:t>Cont..</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6" name="Espace réservé du contenu 2"/>
          <p:cNvSpPr>
            <a:spLocks noGrp="1"/>
          </p:cNvSpPr>
          <p:nvPr>
            <p:ph idx="1"/>
          </p:nvPr>
        </p:nvSpPr>
        <p:spPr>
          <a:xfrm>
            <a:off x="298516" y="1340768"/>
            <a:ext cx="8665972" cy="4886557"/>
          </a:xfrm>
        </p:spPr>
        <p:txBody>
          <a:bodyPr/>
          <a:lstStyle/>
          <a:p>
            <a:pPr>
              <a:buNone/>
            </a:pPr>
            <a:endParaRPr lang="en-US" b="1" dirty="0" smtClean="0"/>
          </a:p>
          <a:p>
            <a:pPr marL="457200" indent="-457200" algn="just">
              <a:spcAft>
                <a:spcPts val="0"/>
              </a:spcAft>
              <a:buFont typeface="+mj-lt"/>
              <a:buAutoNum type="arabicPeriod"/>
            </a:pPr>
            <a:r>
              <a:rPr lang="en-US" dirty="0" smtClean="0"/>
              <a:t>Advanced Cart/Order Search module available on my account section after login with b2b customer.</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Advanced Cart/Order Search : Order search criteria fields.</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Displays the results on search criteria.</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Sort results section by ascending/descending order etc.</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solidFill>
                  <a:srgbClr val="C00000"/>
                </a:solidFill>
              </a:rPr>
              <a:t>Agenda</a:t>
            </a:r>
            <a:endParaRPr lang="fr-FR" dirty="0">
              <a:solidFill>
                <a:srgbClr val="C00000"/>
              </a:solidFill>
            </a:endParaRPr>
          </a:p>
        </p:txBody>
      </p:sp>
      <p:sp>
        <p:nvSpPr>
          <p:cNvPr id="4" name="Espace réservé du contenu 3"/>
          <p:cNvSpPr>
            <a:spLocks noGrp="1"/>
          </p:cNvSpPr>
          <p:nvPr>
            <p:ph idx="1"/>
          </p:nvPr>
        </p:nvSpPr>
        <p:spPr>
          <a:xfrm>
            <a:off x="298516" y="1494771"/>
            <a:ext cx="8593964" cy="4670533"/>
          </a:xfrm>
        </p:spPr>
        <p:txBody>
          <a:bodyPr/>
          <a:lstStyle/>
          <a:p>
            <a:r>
              <a:rPr lang="en-US" sz="2400" b="1" dirty="0" smtClean="0"/>
              <a:t>Overview of Hybris Assets</a:t>
            </a:r>
            <a:r>
              <a:rPr lang="en-US" sz="2400" dirty="0" smtClean="0"/>
              <a:t>:</a:t>
            </a:r>
          </a:p>
          <a:p>
            <a:pPr>
              <a:buNone/>
            </a:pPr>
            <a:endParaRPr lang="en-US" sz="2400" dirty="0" smtClean="0"/>
          </a:p>
          <a:p>
            <a:pPr marL="465138" lvl="0" indent="-165100">
              <a:buFont typeface="Wingdings" pitchFamily="2" charset="2"/>
              <a:buChar char="Ø"/>
            </a:pPr>
            <a:r>
              <a:rPr lang="fr-FR" dirty="0" smtClean="0"/>
              <a:t>Catalog Restrictions Module</a:t>
            </a:r>
          </a:p>
          <a:p>
            <a:pPr marL="465138" lvl="0" indent="-165100">
              <a:buFont typeface="Wingdings" pitchFamily="2" charset="2"/>
              <a:buChar char="Ø"/>
            </a:pPr>
            <a:r>
              <a:rPr lang="fr-FR" dirty="0" err="1" smtClean="0"/>
              <a:t>Fast</a:t>
            </a:r>
            <a:r>
              <a:rPr lang="fr-FR" dirty="0" smtClean="0"/>
              <a:t> </a:t>
            </a:r>
            <a:r>
              <a:rPr lang="fr-FR" dirty="0" err="1" smtClean="0"/>
              <a:t>order</a:t>
            </a:r>
            <a:r>
              <a:rPr lang="fr-FR" dirty="0" smtClean="0"/>
              <a:t> Module</a:t>
            </a:r>
          </a:p>
          <a:p>
            <a:pPr marL="465138" lvl="0" indent="-165100">
              <a:buFont typeface="Wingdings" pitchFamily="2" charset="2"/>
              <a:buChar char="Ø"/>
            </a:pPr>
            <a:r>
              <a:rPr lang="fr-FR" dirty="0" smtClean="0"/>
              <a:t>Multi </a:t>
            </a:r>
            <a:r>
              <a:rPr lang="fr-FR" dirty="0" err="1" smtClean="0"/>
              <a:t>cart</a:t>
            </a:r>
            <a:r>
              <a:rPr lang="fr-FR" dirty="0" smtClean="0"/>
              <a:t> Module</a:t>
            </a:r>
          </a:p>
          <a:p>
            <a:pPr marL="465138" lvl="0" indent="-165100">
              <a:buFont typeface="Wingdings" pitchFamily="2" charset="2"/>
              <a:buChar char="Ø"/>
            </a:pPr>
            <a:r>
              <a:rPr lang="fr-FR" dirty="0" smtClean="0"/>
              <a:t>Advanced Cart/Order Search Module</a:t>
            </a:r>
          </a:p>
          <a:p>
            <a:pPr marL="465138" lvl="0" indent="-165100">
              <a:buFont typeface="Wingdings" pitchFamily="2" charset="2"/>
              <a:buChar char="Ø"/>
            </a:pPr>
            <a:r>
              <a:rPr lang="fr-FR" dirty="0" smtClean="0"/>
              <a:t>Advanced Product Search Module</a:t>
            </a:r>
          </a:p>
          <a:p>
            <a:pPr marL="465138" indent="-165100">
              <a:buFont typeface="Wingdings" pitchFamily="2" charset="2"/>
              <a:buChar char="Ø"/>
            </a:pPr>
            <a:r>
              <a:rPr lang="fr-FR" dirty="0" smtClean="0"/>
              <a:t>Responsive Theme Module</a:t>
            </a:r>
          </a:p>
          <a:p>
            <a:pPr marL="465138" indent="-165100">
              <a:buFont typeface="Wingdings" pitchFamily="2" charset="2"/>
              <a:buChar char="Ø"/>
            </a:pPr>
            <a:r>
              <a:rPr lang="fr-FR" dirty="0" smtClean="0"/>
              <a:t>360° </a:t>
            </a:r>
            <a:r>
              <a:rPr lang="fr-FR" dirty="0" err="1" smtClean="0"/>
              <a:t>View</a:t>
            </a:r>
            <a:r>
              <a:rPr lang="fr-FR" dirty="0" smtClean="0"/>
              <a:t> of an Order Module</a:t>
            </a:r>
          </a:p>
          <a:p>
            <a:pPr marL="465138" lvl="0" indent="-165100">
              <a:buFont typeface="Wingdings" pitchFamily="2" charset="2"/>
              <a:buChar char="Ø"/>
            </a:pPr>
            <a:r>
              <a:rPr lang="fr-FR" dirty="0" smtClean="0"/>
              <a:t>Image </a:t>
            </a:r>
            <a:r>
              <a:rPr lang="fr-FR" dirty="0" err="1" smtClean="0"/>
              <a:t>Resizing</a:t>
            </a:r>
            <a:r>
              <a:rPr lang="fr-FR" dirty="0" smtClean="0"/>
              <a:t> Module</a:t>
            </a:r>
          </a:p>
          <a:p>
            <a:pPr marL="465138" lvl="0" indent="-165100">
              <a:buFont typeface="Wingdings" pitchFamily="2" charset="2"/>
              <a:buChar char="Ø"/>
            </a:pPr>
            <a:r>
              <a:rPr lang="fr-FR" dirty="0" smtClean="0"/>
              <a:t>Order Export Module</a:t>
            </a:r>
          </a:p>
          <a:p>
            <a:pPr marL="465138" lvl="0" indent="-165100">
              <a:buFont typeface="Wingdings" pitchFamily="2" charset="2"/>
              <a:buChar char="Ø"/>
            </a:pPr>
            <a:r>
              <a:rPr lang="en-US" dirty="0" smtClean="0"/>
              <a:t>SAP Interfaces (asynchronous)</a:t>
            </a:r>
          </a:p>
          <a:p>
            <a:pPr marL="166189" lvl="1" indent="-166189">
              <a:buClr>
                <a:schemeClr val="accent5"/>
              </a:buClr>
            </a:pPr>
            <a:endParaRPr lang="fr-FR" sz="22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412776"/>
            <a:ext cx="8845484" cy="4896544"/>
          </a:xfrm>
        </p:spPr>
        <p:txBody>
          <a:bodyPr/>
          <a:lstStyle/>
          <a:p>
            <a:pPr>
              <a:buNone/>
            </a:pPr>
            <a:r>
              <a:rPr lang="en-US" b="1" dirty="0" smtClean="0"/>
              <a:t>Functional Rules</a:t>
            </a:r>
          </a:p>
          <a:p>
            <a:pPr>
              <a:buNone/>
            </a:pPr>
            <a:endParaRPr lang="en-US" b="1" dirty="0" smtClean="0"/>
          </a:p>
          <a:p>
            <a:r>
              <a:rPr lang="en-US" b="1" dirty="0" smtClean="0"/>
              <a:t>Display: </a:t>
            </a:r>
            <a:r>
              <a:rPr lang="en-US" dirty="0" smtClean="0"/>
              <a:t>The order advanced search module is presented in a page with several search criteria. Results are displayed in the same page with a pagination system</a:t>
            </a:r>
          </a:p>
          <a:p>
            <a:endParaRPr lang="en-US" b="1" dirty="0" smtClean="0"/>
          </a:p>
          <a:p>
            <a:r>
              <a:rPr lang="en-US" b="1" dirty="0" smtClean="0"/>
              <a:t>Import: </a:t>
            </a:r>
            <a:r>
              <a:rPr lang="en-US" dirty="0" smtClean="0"/>
              <a:t>No export is available</a:t>
            </a:r>
          </a:p>
          <a:p>
            <a:endParaRPr lang="en-US" dirty="0" smtClean="0"/>
          </a:p>
          <a:p>
            <a:r>
              <a:rPr lang="en-US" b="1" dirty="0" smtClean="0"/>
              <a:t>Export</a:t>
            </a:r>
            <a:r>
              <a:rPr lang="en-US" dirty="0" smtClean="0"/>
              <a:t>: No export is available</a:t>
            </a:r>
          </a:p>
          <a:p>
            <a:endParaRPr lang="en-US" dirty="0" smtClean="0"/>
          </a:p>
          <a:p>
            <a:r>
              <a:rPr lang="en-US" b="1" dirty="0" smtClean="0"/>
              <a:t>Search: </a:t>
            </a:r>
            <a:r>
              <a:rPr lang="en-US" dirty="0" smtClean="0"/>
              <a:t>Many search criteria fields are available</a:t>
            </a:r>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Advanced Product Search Module</a:t>
            </a:r>
            <a:endParaRPr lang="fr-FR" dirty="0">
              <a:solidFill>
                <a:srgbClr val="C00000"/>
              </a:solidFill>
            </a:endParaRPr>
          </a:p>
        </p:txBody>
      </p:sp>
      <p:sp>
        <p:nvSpPr>
          <p:cNvPr id="3" name="Espace réservé du contenu 2"/>
          <p:cNvSpPr>
            <a:spLocks noGrp="1"/>
          </p:cNvSpPr>
          <p:nvPr>
            <p:ph idx="1"/>
          </p:nvPr>
        </p:nvSpPr>
        <p:spPr>
          <a:xfrm>
            <a:off x="298516" y="1556792"/>
            <a:ext cx="8665972" cy="4752528"/>
          </a:xfrm>
        </p:spPr>
        <p:txBody>
          <a:bodyPr/>
          <a:lstStyle/>
          <a:p>
            <a:pPr>
              <a:buNone/>
            </a:pPr>
            <a:r>
              <a:rPr lang="en-US" b="1" dirty="0" smtClean="0"/>
              <a:t>Advanced Product Search Module overview</a:t>
            </a:r>
          </a:p>
          <a:p>
            <a:endParaRPr lang="en-US" b="1" dirty="0" smtClean="0"/>
          </a:p>
          <a:p>
            <a:r>
              <a:rPr lang="en-US" dirty="0" smtClean="0"/>
              <a:t>The product search page displays all products (viewable products for the B2B unit) by using different search criteria</a:t>
            </a:r>
          </a:p>
          <a:p>
            <a:r>
              <a:rPr lang="en-US" dirty="0" smtClean="0"/>
              <a:t>The product search page is accessible via advanced search</a:t>
            </a:r>
          </a:p>
          <a:p>
            <a:endParaRPr lang="en-US" sz="1600" dirty="0" smtClean="0"/>
          </a:p>
          <a:p>
            <a:pPr>
              <a:buNone/>
            </a:pPr>
            <a:r>
              <a:rPr lang="en-US" b="1" dirty="0" smtClean="0"/>
              <a:t>Products’ search criteria</a:t>
            </a:r>
          </a:p>
          <a:p>
            <a:pPr>
              <a:buNone/>
            </a:pPr>
            <a:r>
              <a:rPr lang="en-US" dirty="0" smtClean="0"/>
              <a:t>Here is the used search criteria list:</a:t>
            </a:r>
          </a:p>
          <a:p>
            <a:r>
              <a:rPr lang="en-US" dirty="0" smtClean="0"/>
              <a:t>Designation</a:t>
            </a:r>
          </a:p>
          <a:p>
            <a:r>
              <a:rPr lang="en-US" dirty="0" smtClean="0"/>
              <a:t>SKU</a:t>
            </a:r>
          </a:p>
          <a:p>
            <a:r>
              <a:rPr lang="en-US" dirty="0" smtClean="0"/>
              <a:t>Product Name</a:t>
            </a:r>
          </a:p>
          <a:p>
            <a:r>
              <a:rPr lang="en-US" dirty="0" smtClean="0"/>
              <a:t>Description</a:t>
            </a:r>
          </a:p>
          <a:p>
            <a:r>
              <a:rPr lang="en-US" dirty="0" smtClean="0"/>
              <a:t>Summary</a:t>
            </a:r>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pic>
        <p:nvPicPr>
          <p:cNvPr id="3" name="Picture 1"/>
          <p:cNvPicPr>
            <a:picLocks noChangeAspect="1" noChangeArrowheads="1"/>
          </p:cNvPicPr>
          <p:nvPr/>
        </p:nvPicPr>
        <p:blipFill>
          <a:blip r:embed="rId2" cstate="print"/>
          <a:srcRect/>
          <a:stretch>
            <a:fillRect/>
          </a:stretch>
        </p:blipFill>
        <p:spPr bwMode="auto">
          <a:xfrm>
            <a:off x="971600" y="1124744"/>
            <a:ext cx="7344816"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6" name="Espace réservé du contenu 2"/>
          <p:cNvSpPr>
            <a:spLocks noGrp="1"/>
          </p:cNvSpPr>
          <p:nvPr>
            <p:ph idx="1"/>
          </p:nvPr>
        </p:nvSpPr>
        <p:spPr>
          <a:xfrm>
            <a:off x="298516" y="1340768"/>
            <a:ext cx="8665972" cy="4886557"/>
          </a:xfrm>
        </p:spPr>
        <p:txBody>
          <a:bodyPr/>
          <a:lstStyle/>
          <a:p>
            <a:pPr>
              <a:buNone/>
            </a:pPr>
            <a:endParaRPr lang="en-US" b="1" dirty="0" smtClean="0"/>
          </a:p>
          <a:p>
            <a:pPr marL="457200" indent="-457200" algn="just">
              <a:spcAft>
                <a:spcPts val="0"/>
              </a:spcAft>
              <a:buFont typeface="+mj-lt"/>
              <a:buAutoNum type="arabicPeriod"/>
            </a:pPr>
            <a:r>
              <a:rPr lang="en-US" dirty="0" smtClean="0"/>
              <a:t>Advanced search: Product search criteria fields</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Displays the results on search criteria.</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Sort results section by relevance, top rated, etc.</a:t>
            </a:r>
          </a:p>
          <a:p>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412776"/>
            <a:ext cx="8845484" cy="4896544"/>
          </a:xfrm>
        </p:spPr>
        <p:txBody>
          <a:bodyPr/>
          <a:lstStyle/>
          <a:p>
            <a:pPr>
              <a:buNone/>
            </a:pPr>
            <a:r>
              <a:rPr lang="en-US" b="1" dirty="0" smtClean="0"/>
              <a:t>Functional Rules</a:t>
            </a:r>
          </a:p>
          <a:p>
            <a:pPr>
              <a:buNone/>
            </a:pPr>
            <a:endParaRPr lang="en-US" b="1" dirty="0" smtClean="0"/>
          </a:p>
          <a:p>
            <a:r>
              <a:rPr lang="en-US" b="1" dirty="0" smtClean="0"/>
              <a:t>Display: </a:t>
            </a:r>
            <a:r>
              <a:rPr lang="en-US" dirty="0" smtClean="0"/>
              <a:t>The order advanced search module is presented in a page with several search criteria. Results are displayed in the same page with a pagination system</a:t>
            </a:r>
          </a:p>
          <a:p>
            <a:endParaRPr lang="en-US" b="1" dirty="0" smtClean="0"/>
          </a:p>
          <a:p>
            <a:r>
              <a:rPr lang="en-US" b="1" dirty="0" smtClean="0"/>
              <a:t>Import: </a:t>
            </a:r>
            <a:r>
              <a:rPr lang="en-US" dirty="0" smtClean="0"/>
              <a:t>No export is available</a:t>
            </a:r>
          </a:p>
          <a:p>
            <a:endParaRPr lang="en-US" dirty="0" smtClean="0"/>
          </a:p>
          <a:p>
            <a:r>
              <a:rPr lang="en-US" b="1" dirty="0" smtClean="0"/>
              <a:t>Export</a:t>
            </a:r>
            <a:r>
              <a:rPr lang="en-US" dirty="0" smtClean="0"/>
              <a:t>: No export is available</a:t>
            </a:r>
          </a:p>
          <a:p>
            <a:endParaRPr lang="en-US" dirty="0" smtClean="0"/>
          </a:p>
          <a:p>
            <a:r>
              <a:rPr lang="en-US" b="1" dirty="0" smtClean="0"/>
              <a:t>Search: </a:t>
            </a:r>
            <a:r>
              <a:rPr lang="en-US" dirty="0" smtClean="0"/>
              <a:t>Many search criteria fields are available</a:t>
            </a:r>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Responsive Theme</a:t>
            </a:r>
            <a:endParaRPr lang="fr-FR" dirty="0">
              <a:solidFill>
                <a:srgbClr val="C00000"/>
              </a:solidFill>
            </a:endParaRPr>
          </a:p>
        </p:txBody>
      </p:sp>
      <p:sp>
        <p:nvSpPr>
          <p:cNvPr id="3" name="Espace réservé du contenu 2"/>
          <p:cNvSpPr>
            <a:spLocks noGrp="1"/>
          </p:cNvSpPr>
          <p:nvPr>
            <p:ph idx="1"/>
          </p:nvPr>
        </p:nvSpPr>
        <p:spPr>
          <a:xfrm>
            <a:off x="298516" y="1556792"/>
            <a:ext cx="8845484" cy="4392488"/>
          </a:xfrm>
        </p:spPr>
        <p:txBody>
          <a:bodyPr/>
          <a:lstStyle/>
          <a:p>
            <a:pPr>
              <a:buNone/>
            </a:pPr>
            <a:r>
              <a:rPr lang="en-US" b="1" dirty="0" smtClean="0"/>
              <a:t>Responsive Theme Module overview</a:t>
            </a:r>
          </a:p>
          <a:p>
            <a:endParaRPr lang="en-US" b="1" dirty="0" smtClean="0"/>
          </a:p>
          <a:p>
            <a:r>
              <a:rPr lang="en-US" dirty="0" smtClean="0"/>
              <a:t>Giving access to the site from multiple devices, different platforms, several browsers with many screen sizes</a:t>
            </a:r>
          </a:p>
          <a:p>
            <a:r>
              <a:rPr lang="en-US" dirty="0" smtClean="0"/>
              <a:t>A responsive web design version is developed to fit each screen</a:t>
            </a:r>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11" name="ZoneTexte 7"/>
          <p:cNvSpPr txBox="1">
            <a:spLocks noChangeArrowheads="1"/>
          </p:cNvSpPr>
          <p:nvPr/>
        </p:nvSpPr>
        <p:spPr bwMode="auto">
          <a:xfrm>
            <a:off x="1619672" y="6013028"/>
            <a:ext cx="1031051" cy="369332"/>
          </a:xfrm>
          <a:prstGeom prst="rect">
            <a:avLst/>
          </a:prstGeom>
          <a:noFill/>
          <a:ln w="9525">
            <a:noFill/>
            <a:miter lim="800000"/>
            <a:headEnd/>
            <a:tailEnd/>
          </a:ln>
        </p:spPr>
        <p:txBody>
          <a:bodyPr wrap="none">
            <a:spAutoFit/>
          </a:bodyPr>
          <a:lstStyle/>
          <a:p>
            <a:r>
              <a:rPr lang="fr-FR" dirty="0">
                <a:solidFill>
                  <a:srgbClr val="C00000"/>
                </a:solidFill>
                <a:latin typeface="+mj-lt"/>
                <a:ea typeface="+mj-ea"/>
                <a:cs typeface="+mj-cs"/>
              </a:rPr>
              <a:t>Desktop</a:t>
            </a:r>
          </a:p>
        </p:txBody>
      </p:sp>
      <p:sp>
        <p:nvSpPr>
          <p:cNvPr id="12" name="ZoneTexte 8"/>
          <p:cNvSpPr txBox="1">
            <a:spLocks noChangeArrowheads="1"/>
          </p:cNvSpPr>
          <p:nvPr/>
        </p:nvSpPr>
        <p:spPr bwMode="auto">
          <a:xfrm>
            <a:off x="4842761" y="6011996"/>
            <a:ext cx="800284" cy="369332"/>
          </a:xfrm>
          <a:prstGeom prst="rect">
            <a:avLst/>
          </a:prstGeom>
          <a:noFill/>
          <a:ln w="9525">
            <a:noFill/>
            <a:miter lim="800000"/>
            <a:headEnd/>
            <a:tailEnd/>
          </a:ln>
        </p:spPr>
        <p:txBody>
          <a:bodyPr wrap="none">
            <a:spAutoFit/>
          </a:bodyPr>
          <a:lstStyle/>
          <a:p>
            <a:r>
              <a:rPr lang="fr-FR" dirty="0" smtClean="0">
                <a:solidFill>
                  <a:srgbClr val="C00000"/>
                </a:solidFill>
                <a:latin typeface="+mj-lt"/>
                <a:ea typeface="+mj-ea"/>
                <a:cs typeface="+mj-cs"/>
              </a:rPr>
              <a:t>Tablet</a:t>
            </a:r>
            <a:endParaRPr lang="fr-FR" dirty="0">
              <a:solidFill>
                <a:srgbClr val="C00000"/>
              </a:solidFill>
              <a:latin typeface="+mj-lt"/>
              <a:ea typeface="+mj-ea"/>
              <a:cs typeface="+mj-cs"/>
            </a:endParaRPr>
          </a:p>
        </p:txBody>
      </p:sp>
      <p:sp>
        <p:nvSpPr>
          <p:cNvPr id="13" name="ZoneTexte 9"/>
          <p:cNvSpPr txBox="1">
            <a:spLocks noChangeArrowheads="1"/>
          </p:cNvSpPr>
          <p:nvPr/>
        </p:nvSpPr>
        <p:spPr bwMode="auto">
          <a:xfrm>
            <a:off x="7110264" y="6011440"/>
            <a:ext cx="864339" cy="369332"/>
          </a:xfrm>
          <a:prstGeom prst="rect">
            <a:avLst/>
          </a:prstGeom>
          <a:noFill/>
          <a:ln w="9525">
            <a:noFill/>
            <a:miter lim="800000"/>
            <a:headEnd/>
            <a:tailEnd/>
          </a:ln>
        </p:spPr>
        <p:txBody>
          <a:bodyPr wrap="none">
            <a:spAutoFit/>
          </a:bodyPr>
          <a:lstStyle/>
          <a:p>
            <a:r>
              <a:rPr lang="fr-FR" dirty="0">
                <a:solidFill>
                  <a:srgbClr val="C00000"/>
                </a:solidFill>
                <a:latin typeface="+mj-lt"/>
                <a:ea typeface="+mj-ea"/>
                <a:cs typeface="+mj-cs"/>
              </a:rPr>
              <a:t>Mobile</a:t>
            </a:r>
          </a:p>
        </p:txBody>
      </p:sp>
      <p:pic>
        <p:nvPicPr>
          <p:cNvPr id="3" name="Picture 1" descr="D:\Users\vedasari\Desktop\TC_files\Erdemir data\assets ui responsive\desktopView57.png"/>
          <p:cNvPicPr>
            <a:picLocks noChangeAspect="1" noChangeArrowheads="1"/>
          </p:cNvPicPr>
          <p:nvPr/>
        </p:nvPicPr>
        <p:blipFill>
          <a:blip r:embed="rId2" cstate="print"/>
          <a:srcRect/>
          <a:stretch>
            <a:fillRect/>
          </a:stretch>
        </p:blipFill>
        <p:spPr bwMode="auto">
          <a:xfrm>
            <a:off x="611560" y="1268761"/>
            <a:ext cx="3114332" cy="4680519"/>
          </a:xfrm>
          <a:prstGeom prst="rect">
            <a:avLst/>
          </a:prstGeom>
          <a:noFill/>
        </p:spPr>
      </p:pic>
      <p:pic>
        <p:nvPicPr>
          <p:cNvPr id="4" name="Picture 2" descr="D:\Users\vedasari\Desktop\TC_files\Erdemir data\assets ui responsive\tabletView57.png"/>
          <p:cNvPicPr>
            <a:picLocks noChangeAspect="1" noChangeArrowheads="1"/>
          </p:cNvPicPr>
          <p:nvPr/>
        </p:nvPicPr>
        <p:blipFill>
          <a:blip r:embed="rId3" cstate="print"/>
          <a:srcRect/>
          <a:stretch>
            <a:fillRect/>
          </a:stretch>
        </p:blipFill>
        <p:spPr bwMode="auto">
          <a:xfrm>
            <a:off x="3995936" y="1268760"/>
            <a:ext cx="2592288" cy="4680520"/>
          </a:xfrm>
          <a:prstGeom prst="rect">
            <a:avLst/>
          </a:prstGeom>
          <a:noFill/>
        </p:spPr>
      </p:pic>
      <p:pic>
        <p:nvPicPr>
          <p:cNvPr id="5" name="Picture 3" descr="D:\Users\vedasari\Desktop\TC_files\Erdemir data\assets ui responsive\mobileView57.png"/>
          <p:cNvPicPr>
            <a:picLocks noChangeAspect="1" noChangeArrowheads="1"/>
          </p:cNvPicPr>
          <p:nvPr/>
        </p:nvPicPr>
        <p:blipFill>
          <a:blip r:embed="rId4" cstate="print"/>
          <a:srcRect/>
          <a:stretch>
            <a:fillRect/>
          </a:stretch>
        </p:blipFill>
        <p:spPr bwMode="auto">
          <a:xfrm>
            <a:off x="6833771" y="1268761"/>
            <a:ext cx="1482645" cy="468051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484784"/>
            <a:ext cx="8845484" cy="4248472"/>
          </a:xfrm>
        </p:spPr>
        <p:txBody>
          <a:bodyPr/>
          <a:lstStyle/>
          <a:p>
            <a:pPr>
              <a:buNone/>
            </a:pPr>
            <a:r>
              <a:rPr lang="en-US" b="1" dirty="0" smtClean="0"/>
              <a:t>Functional Rules</a:t>
            </a:r>
          </a:p>
          <a:p>
            <a:pPr>
              <a:buNone/>
            </a:pPr>
            <a:endParaRPr lang="en-US" b="1" dirty="0" smtClean="0"/>
          </a:p>
          <a:p>
            <a:r>
              <a:rPr lang="en-US" b="1" dirty="0" smtClean="0"/>
              <a:t>Display: </a:t>
            </a:r>
            <a:r>
              <a:rPr lang="en-US" dirty="0" smtClean="0"/>
              <a:t>The responsive design theme and all its components fit the chosen screen</a:t>
            </a:r>
          </a:p>
          <a:p>
            <a:pPr>
              <a:buNone/>
            </a:pPr>
            <a:endParaRPr lang="en-US" dirty="0" smtClean="0"/>
          </a:p>
          <a:p>
            <a:r>
              <a:rPr lang="en-US" b="1" dirty="0" smtClean="0"/>
              <a:t>Front Office</a:t>
            </a:r>
            <a:r>
              <a:rPr lang="en-US" dirty="0" smtClean="0"/>
              <a:t>: A full responsive theme for the store</a:t>
            </a:r>
          </a:p>
          <a:p>
            <a:pPr>
              <a:buNone/>
            </a:pPr>
            <a:endParaRPr lang="en-US" dirty="0" smtClean="0"/>
          </a:p>
          <a:p>
            <a:r>
              <a:rPr lang="en-US" b="1" dirty="0" smtClean="0"/>
              <a:t>Back Office</a:t>
            </a:r>
            <a:r>
              <a:rPr lang="en-US" dirty="0" smtClean="0"/>
              <a:t>: No responsive theme for the BO</a:t>
            </a:r>
          </a:p>
          <a:p>
            <a:endParaRPr lang="en-US" dirty="0" smtClean="0"/>
          </a:p>
          <a:p>
            <a:endParaRPr lang="en-US" b="1" dirty="0" smtClean="0"/>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360° </a:t>
            </a:r>
            <a:r>
              <a:rPr lang="fr-FR" dirty="0" err="1" smtClean="0">
                <a:solidFill>
                  <a:srgbClr val="C00000"/>
                </a:solidFill>
              </a:rPr>
              <a:t>View</a:t>
            </a:r>
            <a:r>
              <a:rPr lang="fr-FR" dirty="0" smtClean="0">
                <a:solidFill>
                  <a:srgbClr val="C00000"/>
                </a:solidFill>
              </a:rPr>
              <a:t> of an Order</a:t>
            </a:r>
            <a:endParaRPr lang="fr-FR" dirty="0">
              <a:solidFill>
                <a:srgbClr val="C00000"/>
              </a:solidFill>
            </a:endParaRPr>
          </a:p>
        </p:txBody>
      </p:sp>
      <p:sp>
        <p:nvSpPr>
          <p:cNvPr id="3" name="Espace réservé du contenu 2"/>
          <p:cNvSpPr>
            <a:spLocks noGrp="1"/>
          </p:cNvSpPr>
          <p:nvPr>
            <p:ph idx="1"/>
          </p:nvPr>
        </p:nvSpPr>
        <p:spPr>
          <a:xfrm>
            <a:off x="298516" y="1556792"/>
            <a:ext cx="8845484" cy="4392488"/>
          </a:xfrm>
        </p:spPr>
        <p:txBody>
          <a:bodyPr/>
          <a:lstStyle/>
          <a:p>
            <a:pPr>
              <a:buNone/>
            </a:pPr>
            <a:r>
              <a:rPr lang="en-US" b="1" dirty="0" smtClean="0"/>
              <a:t>360° View of an Order</a:t>
            </a:r>
          </a:p>
          <a:p>
            <a:endParaRPr lang="en-US" b="1" dirty="0" smtClean="0"/>
          </a:p>
          <a:p>
            <a:r>
              <a:rPr lang="en-US" dirty="0" smtClean="0"/>
              <a:t>This B2B module allows the user to check out in the order history page the origin of the order</a:t>
            </a:r>
          </a:p>
          <a:p>
            <a:pPr>
              <a:buNone/>
            </a:pPr>
            <a:endParaRPr lang="en-US" dirty="0" smtClean="0"/>
          </a:p>
          <a:p>
            <a:pPr>
              <a:buFont typeface="Wingdings" pitchFamily="2" charset="2"/>
              <a:buChar char="ü"/>
            </a:pPr>
            <a:r>
              <a:rPr lang="en-US" b="1" dirty="0" err="1" smtClean="0"/>
              <a:t>Hybris</a:t>
            </a:r>
            <a:r>
              <a:rPr lang="en-US" b="1" dirty="0" smtClean="0"/>
              <a:t> Order</a:t>
            </a:r>
          </a:p>
          <a:p>
            <a:pPr>
              <a:buFont typeface="Wingdings" pitchFamily="2" charset="2"/>
              <a:buChar char="ü"/>
            </a:pPr>
            <a:r>
              <a:rPr lang="en-US" b="1" dirty="0" smtClean="0"/>
              <a:t>SAP Order</a:t>
            </a:r>
          </a:p>
          <a:p>
            <a:pPr>
              <a:buFont typeface="Wingdings" pitchFamily="2" charset="2"/>
              <a:buChar char="ü"/>
            </a:pPr>
            <a:r>
              <a:rPr lang="en-US" b="1" dirty="0" smtClean="0"/>
              <a:t>Fax Order</a:t>
            </a:r>
          </a:p>
          <a:p>
            <a:pPr>
              <a:buFont typeface="Wingdings" pitchFamily="2" charset="2"/>
              <a:buChar char="ü"/>
            </a:pPr>
            <a:r>
              <a:rPr lang="en-US" b="1" dirty="0" smtClean="0"/>
              <a:t>Email Order</a:t>
            </a:r>
          </a:p>
          <a:p>
            <a:pPr>
              <a:buFont typeface="Wingdings" pitchFamily="2" charset="2"/>
              <a:buChar char="ü"/>
            </a:pPr>
            <a:r>
              <a:rPr lang="en-US" b="1" dirty="0" smtClean="0"/>
              <a:t>Phone Order</a:t>
            </a:r>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pic>
        <p:nvPicPr>
          <p:cNvPr id="57346" name="Picture 2"/>
          <p:cNvPicPr>
            <a:picLocks noChangeAspect="1" noChangeArrowheads="1"/>
          </p:cNvPicPr>
          <p:nvPr/>
        </p:nvPicPr>
        <p:blipFill>
          <a:blip r:embed="rId2" cstate="print"/>
          <a:srcRect/>
          <a:stretch>
            <a:fillRect/>
          </a:stretch>
        </p:blipFill>
        <p:spPr bwMode="auto">
          <a:xfrm>
            <a:off x="899592" y="1124744"/>
            <a:ext cx="7347678" cy="51845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C00000"/>
                </a:solidFill>
              </a:rPr>
              <a:t>Overview of Hybris Assets</a:t>
            </a:r>
          </a:p>
        </p:txBody>
      </p:sp>
      <p:grpSp>
        <p:nvGrpSpPr>
          <p:cNvPr id="11" name="Groupe 10"/>
          <p:cNvGrpSpPr/>
          <p:nvPr/>
        </p:nvGrpSpPr>
        <p:grpSpPr>
          <a:xfrm>
            <a:off x="899592" y="1124744"/>
            <a:ext cx="7723584" cy="5328592"/>
            <a:chOff x="1115616" y="1124744"/>
            <a:chExt cx="7723584" cy="5328592"/>
          </a:xfrm>
        </p:grpSpPr>
        <p:grpSp>
          <p:nvGrpSpPr>
            <p:cNvPr id="10" name="Groupe 9"/>
            <p:cNvGrpSpPr/>
            <p:nvPr/>
          </p:nvGrpSpPr>
          <p:grpSpPr>
            <a:xfrm>
              <a:off x="1115616" y="1124744"/>
              <a:ext cx="7620000" cy="5053968"/>
              <a:chOff x="1219200" y="1219200"/>
              <a:chExt cx="7620000" cy="5053968"/>
            </a:xfrm>
          </p:grpSpPr>
          <p:pic>
            <p:nvPicPr>
              <p:cNvPr id="4" name="Picture 2"/>
              <p:cNvPicPr>
                <a:picLocks noChangeAspect="1" noChangeArrowheads="1"/>
              </p:cNvPicPr>
              <p:nvPr/>
            </p:nvPicPr>
            <p:blipFill>
              <a:blip r:embed="rId2" cstate="print"/>
              <a:srcRect/>
              <a:stretch>
                <a:fillRect/>
              </a:stretch>
            </p:blipFill>
            <p:spPr bwMode="auto">
              <a:xfrm>
                <a:off x="1219200" y="1219200"/>
                <a:ext cx="7620000" cy="5053968"/>
              </a:xfrm>
              <a:prstGeom prst="rect">
                <a:avLst/>
              </a:prstGeom>
              <a:noFill/>
              <a:ln w="9525">
                <a:noFill/>
                <a:miter lim="800000"/>
                <a:headEnd/>
                <a:tailEnd/>
              </a:ln>
            </p:spPr>
          </p:pic>
          <p:sp>
            <p:nvSpPr>
              <p:cNvPr id="6" name="ZoneTexte 5"/>
              <p:cNvSpPr txBox="1"/>
              <p:nvPr/>
            </p:nvSpPr>
            <p:spPr>
              <a:xfrm>
                <a:off x="6033448" y="5203208"/>
                <a:ext cx="381000" cy="366125"/>
              </a:xfrm>
              <a:prstGeom prst="rect">
                <a:avLst/>
              </a:prstGeom>
              <a:noFill/>
              <a:ln w="9525">
                <a:noFill/>
              </a:ln>
              <a:effectLst>
                <a:prstShdw prst="shdw6" dist="71841" dir="2700018">
                  <a:srgbClr val="68727C">
                    <a:alpha val="50000"/>
                  </a:srgbClr>
                </a:prstShdw>
              </a:effectLst>
            </p:spPr>
            <p:txBody>
              <a:bodyPr vert="horz" wrap="square" lIns="89852" tIns="89852" rIns="89852" bIns="89852" rtlCol="0" anchor="ctr" anchorCtr="0">
                <a:spAutoFit/>
              </a:bodyPr>
              <a:lstStyle/>
              <a:p>
                <a:pPr marL="190500" indent="-190500">
                  <a:spcAft>
                    <a:spcPct val="25000"/>
                  </a:spcAft>
                  <a:buClr>
                    <a:schemeClr val="accent2"/>
                  </a:buClr>
                  <a:buSzPct val="80000"/>
                </a:pPr>
                <a:r>
                  <a:rPr lang="en-US" sz="1200" i="1" dirty="0" smtClean="0">
                    <a:solidFill>
                      <a:srgbClr val="FF0000"/>
                    </a:solidFill>
                    <a:latin typeface="Arial"/>
                  </a:rPr>
                  <a:t>*</a:t>
                </a:r>
              </a:p>
            </p:txBody>
          </p:sp>
          <p:sp>
            <p:nvSpPr>
              <p:cNvPr id="7" name="ZoneTexte 6"/>
              <p:cNvSpPr txBox="1"/>
              <p:nvPr/>
            </p:nvSpPr>
            <p:spPr>
              <a:xfrm>
                <a:off x="5978856" y="5618419"/>
                <a:ext cx="381000" cy="366125"/>
              </a:xfrm>
              <a:prstGeom prst="rect">
                <a:avLst/>
              </a:prstGeom>
              <a:noFill/>
              <a:ln w="9525">
                <a:noFill/>
              </a:ln>
              <a:effectLst>
                <a:prstShdw prst="shdw6" dist="71841" dir="2700018">
                  <a:srgbClr val="68727C">
                    <a:alpha val="50000"/>
                  </a:srgbClr>
                </a:prstShdw>
              </a:effectLst>
            </p:spPr>
            <p:txBody>
              <a:bodyPr vert="horz" wrap="square" lIns="89852" tIns="89852" rIns="89852" bIns="89852" rtlCol="0" anchor="ctr" anchorCtr="0">
                <a:spAutoFit/>
              </a:bodyPr>
              <a:lstStyle/>
              <a:p>
                <a:pPr marL="190500" indent="-190500">
                  <a:spcAft>
                    <a:spcPct val="25000"/>
                  </a:spcAft>
                  <a:buClr>
                    <a:schemeClr val="accent2"/>
                  </a:buClr>
                  <a:buSzPct val="80000"/>
                </a:pPr>
                <a:r>
                  <a:rPr lang="en-US" sz="1200" i="1" dirty="0" smtClean="0">
                    <a:solidFill>
                      <a:srgbClr val="FF0000"/>
                    </a:solidFill>
                    <a:latin typeface="Arial"/>
                  </a:rPr>
                  <a:t>*</a:t>
                </a:r>
              </a:p>
            </p:txBody>
          </p:sp>
          <p:sp>
            <p:nvSpPr>
              <p:cNvPr id="8" name="ZoneTexte 7"/>
              <p:cNvSpPr txBox="1"/>
              <p:nvPr/>
            </p:nvSpPr>
            <p:spPr>
              <a:xfrm>
                <a:off x="3173104" y="4827896"/>
                <a:ext cx="381000" cy="366125"/>
              </a:xfrm>
              <a:prstGeom prst="rect">
                <a:avLst/>
              </a:prstGeom>
              <a:noFill/>
              <a:ln w="9525">
                <a:noFill/>
              </a:ln>
              <a:effectLst>
                <a:prstShdw prst="shdw6" dist="71841" dir="2700018">
                  <a:srgbClr val="68727C">
                    <a:alpha val="50000"/>
                  </a:srgbClr>
                </a:prstShdw>
              </a:effectLst>
            </p:spPr>
            <p:txBody>
              <a:bodyPr vert="horz" wrap="square" lIns="89852" tIns="89852" rIns="89852" bIns="89852" rtlCol="0" anchor="ctr" anchorCtr="0">
                <a:spAutoFit/>
              </a:bodyPr>
              <a:lstStyle/>
              <a:p>
                <a:pPr marL="190500" indent="-190500">
                  <a:spcAft>
                    <a:spcPct val="25000"/>
                  </a:spcAft>
                  <a:buClr>
                    <a:schemeClr val="accent2"/>
                  </a:buClr>
                  <a:buSzPct val="80000"/>
                </a:pPr>
                <a:r>
                  <a:rPr lang="en-US" sz="1200" i="1" dirty="0" smtClean="0">
                    <a:solidFill>
                      <a:srgbClr val="FF0000"/>
                    </a:solidFill>
                    <a:latin typeface="Arial"/>
                  </a:rPr>
                  <a:t>*</a:t>
                </a:r>
              </a:p>
            </p:txBody>
          </p:sp>
          <p:sp>
            <p:nvSpPr>
              <p:cNvPr id="9" name="ZoneTexte 8"/>
              <p:cNvSpPr txBox="1"/>
              <p:nvPr/>
            </p:nvSpPr>
            <p:spPr>
              <a:xfrm>
                <a:off x="3173104" y="3928371"/>
                <a:ext cx="381000" cy="366125"/>
              </a:xfrm>
              <a:prstGeom prst="rect">
                <a:avLst/>
              </a:prstGeom>
              <a:noFill/>
              <a:ln w="9525">
                <a:noFill/>
              </a:ln>
              <a:effectLst>
                <a:prstShdw prst="shdw6" dist="71841" dir="2700018">
                  <a:srgbClr val="68727C">
                    <a:alpha val="50000"/>
                  </a:srgbClr>
                </a:prstShdw>
              </a:effectLst>
            </p:spPr>
            <p:txBody>
              <a:bodyPr vert="horz" wrap="square" lIns="89852" tIns="89852" rIns="89852" bIns="89852" rtlCol="0" anchor="ctr" anchorCtr="0">
                <a:spAutoFit/>
              </a:bodyPr>
              <a:lstStyle/>
              <a:p>
                <a:pPr marL="190500" indent="-190500">
                  <a:spcAft>
                    <a:spcPct val="25000"/>
                  </a:spcAft>
                  <a:buClr>
                    <a:schemeClr val="accent2"/>
                  </a:buClr>
                  <a:buSzPct val="80000"/>
                </a:pPr>
                <a:r>
                  <a:rPr lang="en-US" sz="1200" i="1" dirty="0" smtClean="0">
                    <a:solidFill>
                      <a:srgbClr val="FF0000"/>
                    </a:solidFill>
                    <a:latin typeface="Arial"/>
                  </a:rPr>
                  <a:t>*</a:t>
                </a:r>
              </a:p>
            </p:txBody>
          </p:sp>
        </p:grpSp>
        <p:sp>
          <p:nvSpPr>
            <p:cNvPr id="5" name="ZoneTexte 4"/>
            <p:cNvSpPr txBox="1"/>
            <p:nvPr/>
          </p:nvSpPr>
          <p:spPr>
            <a:xfrm>
              <a:off x="6858000" y="6087211"/>
              <a:ext cx="1981200" cy="366125"/>
            </a:xfrm>
            <a:prstGeom prst="rect">
              <a:avLst/>
            </a:prstGeom>
            <a:noFill/>
            <a:ln w="9525">
              <a:noFill/>
            </a:ln>
            <a:effectLst>
              <a:prstShdw prst="shdw6" dist="71841" dir="2700018">
                <a:srgbClr val="68727C">
                  <a:alpha val="50000"/>
                </a:srgbClr>
              </a:prstShdw>
            </a:effectLst>
          </p:spPr>
          <p:txBody>
            <a:bodyPr vert="horz" wrap="square" lIns="89852" tIns="89852" rIns="89852" bIns="89852" rtlCol="0" anchor="ctr" anchorCtr="0">
              <a:spAutoFit/>
            </a:bodyPr>
            <a:lstStyle/>
            <a:p>
              <a:pPr marL="190500" indent="-190500">
                <a:spcAft>
                  <a:spcPct val="25000"/>
                </a:spcAft>
                <a:buClr>
                  <a:schemeClr val="accent2"/>
                </a:buClr>
                <a:buSzPct val="80000"/>
              </a:pPr>
              <a:r>
                <a:rPr lang="en-US" sz="1200" i="1" dirty="0" smtClean="0">
                  <a:solidFill>
                    <a:srgbClr val="FF0000"/>
                  </a:solidFill>
                  <a:latin typeface="Arial"/>
                </a:rPr>
                <a:t>*</a:t>
              </a:r>
              <a:r>
                <a:rPr lang="en-US" sz="1200" i="1" dirty="0" smtClean="0">
                  <a:solidFill>
                    <a:schemeClr val="accent5">
                      <a:lumMod val="50000"/>
                    </a:schemeClr>
                  </a:solidFill>
                  <a:latin typeface="Arial"/>
                </a:rPr>
                <a:t>   Needs to be finalized</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5" name="Espace réservé du contenu 2"/>
          <p:cNvSpPr>
            <a:spLocks noGrp="1"/>
          </p:cNvSpPr>
          <p:nvPr>
            <p:ph idx="1"/>
          </p:nvPr>
        </p:nvSpPr>
        <p:spPr>
          <a:xfrm>
            <a:off x="251520" y="1422763"/>
            <a:ext cx="8496944" cy="4886557"/>
          </a:xfrm>
        </p:spPr>
        <p:txBody>
          <a:bodyPr/>
          <a:lstStyle/>
          <a:p>
            <a:pPr>
              <a:buNone/>
            </a:pPr>
            <a:endParaRPr lang="en-US" b="1" dirty="0" smtClean="0"/>
          </a:p>
          <a:p>
            <a:pPr marL="457200" indent="-457200" algn="just">
              <a:spcAft>
                <a:spcPts val="0"/>
              </a:spcAft>
              <a:buFont typeface="+mj-lt"/>
              <a:buAutoNum type="arabicPeriod"/>
            </a:pPr>
            <a:r>
              <a:rPr lang="en-US" dirty="0" smtClean="0"/>
              <a:t>360° view of order available my account section.</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r>
              <a:rPr lang="en-US" dirty="0" smtClean="0"/>
              <a:t>Order history List Page – this will show all the orders of a B2B unit for all the users including offline orders. </a:t>
            </a:r>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endParaRPr lang="en-US" dirty="0" smtClean="0"/>
          </a:p>
          <a:p>
            <a:pPr marL="457200" indent="-457200" algn="just">
              <a:spcAft>
                <a:spcPts val="0"/>
              </a:spcAft>
              <a:buFont typeface="+mj-lt"/>
              <a:buAutoNum type="arabicPeriod"/>
            </a:pPr>
            <a:endParaRPr lang="en-US" dirty="0" smtClean="0"/>
          </a:p>
          <a:p>
            <a:pPr marL="457200" lvl="0" indent="-457200" algn="just">
              <a:spcAft>
                <a:spcPts val="0"/>
              </a:spcAft>
              <a:buFont typeface="+mj-lt"/>
              <a:buAutoNum type="arabicPeriod"/>
            </a:pPr>
            <a:r>
              <a:rPr lang="en-US" dirty="0" smtClean="0"/>
              <a:t>Order History Detail Page – This will show all the order details and below each order entry there will be tracking details (if  any).</a:t>
            </a:r>
          </a:p>
          <a:p>
            <a:pPr marL="457200" indent="-457200" algn="just">
              <a:spcAft>
                <a:spcPts val="0"/>
              </a:spcAft>
              <a:buFont typeface="+mj-lt"/>
              <a:buAutoNum type="arabicPeriod"/>
            </a:pPr>
            <a:endParaRPr lang="en-US" dirty="0" smtClean="0"/>
          </a:p>
          <a:p>
            <a:pPr lvl="1">
              <a:buNone/>
            </a:pPr>
            <a:endParaRPr lang="en-US" dirty="0" smtClean="0"/>
          </a:p>
        </p:txBody>
      </p:sp>
      <p:pic>
        <p:nvPicPr>
          <p:cNvPr id="107525" name="Picture 5"/>
          <p:cNvPicPr>
            <a:picLocks noChangeAspect="1" noChangeArrowheads="1"/>
          </p:cNvPicPr>
          <p:nvPr/>
        </p:nvPicPr>
        <p:blipFill>
          <a:blip r:embed="rId2" cstate="print"/>
          <a:srcRect/>
          <a:stretch>
            <a:fillRect/>
          </a:stretch>
        </p:blipFill>
        <p:spPr bwMode="auto">
          <a:xfrm>
            <a:off x="1115616" y="3356992"/>
            <a:ext cx="6768752" cy="148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484784"/>
            <a:ext cx="8845484" cy="4248472"/>
          </a:xfrm>
        </p:spPr>
        <p:txBody>
          <a:bodyPr/>
          <a:lstStyle/>
          <a:p>
            <a:pPr>
              <a:buNone/>
            </a:pPr>
            <a:r>
              <a:rPr lang="en-US" b="1" dirty="0" smtClean="0"/>
              <a:t>Functional Rules</a:t>
            </a:r>
          </a:p>
          <a:p>
            <a:pPr>
              <a:buNone/>
            </a:pPr>
            <a:endParaRPr lang="en-US" b="1" dirty="0" smtClean="0"/>
          </a:p>
          <a:p>
            <a:r>
              <a:rPr lang="en-US" b="1" dirty="0" smtClean="0"/>
              <a:t>Display: </a:t>
            </a:r>
            <a:r>
              <a:rPr lang="en-US" dirty="0" smtClean="0"/>
              <a:t> The origin of the order is displayed in a column located in the order history table</a:t>
            </a:r>
          </a:p>
          <a:p>
            <a:pPr>
              <a:buNone/>
            </a:pPr>
            <a:endParaRPr lang="en-US" dirty="0" smtClean="0"/>
          </a:p>
          <a:p>
            <a:r>
              <a:rPr lang="en-US" b="1" dirty="0" smtClean="0"/>
              <a:t>Import: </a:t>
            </a:r>
            <a:r>
              <a:rPr lang="en-US" dirty="0" smtClean="0"/>
              <a:t>hot folder</a:t>
            </a:r>
          </a:p>
          <a:p>
            <a:pPr>
              <a:buNone/>
            </a:pPr>
            <a:endParaRPr lang="en-US" dirty="0" smtClean="0"/>
          </a:p>
          <a:p>
            <a:r>
              <a:rPr lang="en-US" b="1" dirty="0" smtClean="0"/>
              <a:t>Export</a:t>
            </a:r>
            <a:r>
              <a:rPr lang="en-US" dirty="0" smtClean="0"/>
              <a:t>: No export is available</a:t>
            </a:r>
          </a:p>
          <a:p>
            <a:endParaRPr lang="en-US" dirty="0" smtClean="0"/>
          </a:p>
          <a:p>
            <a:r>
              <a:rPr lang="en-US" b="1" dirty="0" smtClean="0"/>
              <a:t>Search</a:t>
            </a:r>
            <a:r>
              <a:rPr lang="en-US" dirty="0" smtClean="0"/>
              <a:t>: The order origin field in the order history page</a:t>
            </a:r>
          </a:p>
          <a:p>
            <a:endParaRPr lang="en-US" dirty="0" smtClean="0"/>
          </a:p>
          <a:p>
            <a:endParaRPr lang="en-US" b="1" dirty="0" smtClean="0"/>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Image </a:t>
            </a:r>
            <a:r>
              <a:rPr lang="fr-FR" dirty="0" err="1" smtClean="0">
                <a:solidFill>
                  <a:srgbClr val="C00000"/>
                </a:solidFill>
              </a:rPr>
              <a:t>Resizing</a:t>
            </a:r>
            <a:endParaRPr lang="fr-FR" dirty="0">
              <a:solidFill>
                <a:srgbClr val="C00000"/>
              </a:solidFill>
            </a:endParaRPr>
          </a:p>
        </p:txBody>
      </p:sp>
      <p:sp>
        <p:nvSpPr>
          <p:cNvPr id="3" name="Espace réservé du contenu 2"/>
          <p:cNvSpPr>
            <a:spLocks noGrp="1"/>
          </p:cNvSpPr>
          <p:nvPr>
            <p:ph idx="1"/>
          </p:nvPr>
        </p:nvSpPr>
        <p:spPr>
          <a:xfrm>
            <a:off x="298516" y="1556792"/>
            <a:ext cx="8845484" cy="4392488"/>
          </a:xfrm>
        </p:spPr>
        <p:txBody>
          <a:bodyPr/>
          <a:lstStyle/>
          <a:p>
            <a:pPr>
              <a:buNone/>
            </a:pPr>
            <a:r>
              <a:rPr lang="en-US" b="1" dirty="0" smtClean="0"/>
              <a:t>Image Resizing</a:t>
            </a:r>
          </a:p>
          <a:p>
            <a:endParaRPr lang="en-US" b="1" dirty="0" smtClean="0"/>
          </a:p>
          <a:p>
            <a:r>
              <a:rPr lang="en-US" dirty="0" smtClean="0"/>
              <a:t>This B2B module helps to resize the uploaded image in the appropriate formats</a:t>
            </a:r>
          </a:p>
          <a:p>
            <a:pPr>
              <a:buFont typeface="Wingdings" pitchFamily="2" charset="2"/>
              <a:buChar char="ü"/>
            </a:pPr>
            <a:r>
              <a:rPr lang="en-US" b="1" dirty="0" smtClean="0"/>
              <a:t>515Wx515H</a:t>
            </a:r>
          </a:p>
          <a:p>
            <a:pPr>
              <a:buFont typeface="Wingdings" pitchFamily="2" charset="2"/>
              <a:buChar char="ü"/>
            </a:pPr>
            <a:r>
              <a:rPr lang="en-US" b="1" dirty="0" smtClean="0"/>
              <a:t>300Wx300H</a:t>
            </a:r>
          </a:p>
          <a:p>
            <a:pPr>
              <a:buFont typeface="Wingdings" pitchFamily="2" charset="2"/>
              <a:buChar char="ü"/>
            </a:pPr>
            <a:r>
              <a:rPr lang="en-US" b="1" dirty="0" smtClean="0"/>
              <a:t>96Wx65H</a:t>
            </a:r>
          </a:p>
          <a:p>
            <a:pPr>
              <a:buFont typeface="Wingdings" pitchFamily="2" charset="2"/>
              <a:buChar char="ü"/>
            </a:pPr>
            <a:r>
              <a:rPr lang="en-US" b="1" dirty="0" smtClean="0"/>
              <a:t>65Wx65H</a:t>
            </a:r>
          </a:p>
          <a:p>
            <a:pPr>
              <a:buNone/>
            </a:pPr>
            <a:endParaRPr lang="en-US" b="1" dirty="0" smtClean="0"/>
          </a:p>
          <a:p>
            <a:r>
              <a:rPr lang="en-US" dirty="0" smtClean="0"/>
              <a:t>The image is uploaded via a hot folder </a:t>
            </a:r>
          </a:p>
          <a:p>
            <a:r>
              <a:rPr lang="en-US" dirty="0" smtClean="0"/>
              <a:t>A CSV file links the name of the image to the product’s id</a:t>
            </a:r>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484784"/>
            <a:ext cx="8845484" cy="4248472"/>
          </a:xfrm>
        </p:spPr>
        <p:txBody>
          <a:bodyPr/>
          <a:lstStyle/>
          <a:p>
            <a:pPr>
              <a:buNone/>
            </a:pPr>
            <a:r>
              <a:rPr lang="en-US" b="1" dirty="0" smtClean="0"/>
              <a:t>Functional Rules</a:t>
            </a:r>
          </a:p>
          <a:p>
            <a:pPr>
              <a:buNone/>
            </a:pPr>
            <a:endParaRPr lang="en-US" b="1" dirty="0" smtClean="0"/>
          </a:p>
          <a:p>
            <a:r>
              <a:rPr lang="en-US" b="1" dirty="0" smtClean="0"/>
              <a:t>Display: </a:t>
            </a:r>
            <a:r>
              <a:rPr lang="en-US" dirty="0" smtClean="0"/>
              <a:t>The resized images are displayed in the appropriate formats</a:t>
            </a:r>
          </a:p>
          <a:p>
            <a:pPr>
              <a:buNone/>
            </a:pPr>
            <a:endParaRPr lang="en-US" dirty="0" smtClean="0"/>
          </a:p>
          <a:p>
            <a:r>
              <a:rPr lang="en-US" b="1" dirty="0" smtClean="0"/>
              <a:t>Quality: </a:t>
            </a:r>
            <a:r>
              <a:rPr lang="en-US" dirty="0" smtClean="0"/>
              <a:t>A high resolution is required before uploading the image</a:t>
            </a:r>
          </a:p>
          <a:p>
            <a:pPr>
              <a:buNone/>
            </a:pPr>
            <a:endParaRPr lang="en-US" dirty="0" smtClean="0"/>
          </a:p>
          <a:p>
            <a:r>
              <a:rPr lang="en-US" b="1" dirty="0" smtClean="0"/>
              <a:t>Import</a:t>
            </a:r>
            <a:r>
              <a:rPr lang="en-US" dirty="0" smtClean="0"/>
              <a:t>: Via a hot folder</a:t>
            </a:r>
          </a:p>
          <a:p>
            <a:endParaRPr lang="en-US" dirty="0" smtClean="0"/>
          </a:p>
          <a:p>
            <a:endParaRPr lang="en-US" b="1" dirty="0" smtClean="0"/>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C00000"/>
                </a:solidFill>
              </a:rPr>
              <a:t>Order Export Module</a:t>
            </a:r>
          </a:p>
        </p:txBody>
      </p:sp>
      <p:sp>
        <p:nvSpPr>
          <p:cNvPr id="3" name="Espace réservé du contenu 2"/>
          <p:cNvSpPr>
            <a:spLocks noGrp="1"/>
          </p:cNvSpPr>
          <p:nvPr>
            <p:ph idx="1"/>
          </p:nvPr>
        </p:nvSpPr>
        <p:spPr>
          <a:xfrm>
            <a:off x="298516" y="1556792"/>
            <a:ext cx="8665972" cy="4392488"/>
          </a:xfrm>
        </p:spPr>
        <p:txBody>
          <a:bodyPr/>
          <a:lstStyle/>
          <a:p>
            <a:pPr>
              <a:buNone/>
            </a:pPr>
            <a:r>
              <a:rPr lang="en-US" b="1" dirty="0" smtClean="0"/>
              <a:t>Order export</a:t>
            </a:r>
          </a:p>
          <a:p>
            <a:pPr>
              <a:buNone/>
            </a:pPr>
            <a:endParaRPr lang="en-US" b="1" dirty="0" smtClean="0"/>
          </a:p>
          <a:p>
            <a:pPr algn="just"/>
            <a:r>
              <a:rPr lang="en-US" dirty="0" smtClean="0"/>
              <a:t>The interface is developed based on assumption that the external system will would accept the order details in CSV file format.</a:t>
            </a:r>
          </a:p>
          <a:p>
            <a:pPr algn="just"/>
            <a:endParaRPr lang="en-US" dirty="0" smtClean="0"/>
          </a:p>
          <a:p>
            <a:pPr algn="just"/>
            <a:r>
              <a:rPr lang="en-US" dirty="0" err="1" smtClean="0"/>
              <a:t>ExportOrderJob</a:t>
            </a:r>
            <a:r>
              <a:rPr lang="en-US" dirty="0" smtClean="0"/>
              <a:t> extends </a:t>
            </a:r>
            <a:r>
              <a:rPr lang="en-US" dirty="0" err="1" smtClean="0"/>
              <a:t>AbstractJobPerformable</a:t>
            </a:r>
            <a:r>
              <a:rPr lang="en-US" dirty="0" smtClean="0"/>
              <a:t> and has the business logic to extract orders which has order status as completed and extract status as not exported and write the </a:t>
            </a:r>
            <a:r>
              <a:rPr lang="en-US" dirty="0" err="1" smtClean="0"/>
              <a:t>csv</a:t>
            </a:r>
            <a:r>
              <a:rPr lang="en-US" dirty="0" smtClean="0"/>
              <a:t> file.</a:t>
            </a:r>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pic>
        <p:nvPicPr>
          <p:cNvPr id="108547" name="Picture 3"/>
          <p:cNvPicPr>
            <a:picLocks noChangeAspect="1" noChangeArrowheads="1"/>
          </p:cNvPicPr>
          <p:nvPr/>
        </p:nvPicPr>
        <p:blipFill>
          <a:blip r:embed="rId2" cstate="print"/>
          <a:srcRect/>
          <a:stretch>
            <a:fillRect/>
          </a:stretch>
        </p:blipFill>
        <p:spPr bwMode="auto">
          <a:xfrm>
            <a:off x="827584" y="1340768"/>
            <a:ext cx="7488832" cy="2219325"/>
          </a:xfrm>
          <a:prstGeom prst="rect">
            <a:avLst/>
          </a:prstGeom>
          <a:noFill/>
          <a:ln w="9525">
            <a:noFill/>
            <a:miter lim="800000"/>
            <a:headEnd/>
            <a:tailEnd/>
          </a:ln>
        </p:spPr>
      </p:pic>
      <p:sp>
        <p:nvSpPr>
          <p:cNvPr id="15" name="Espace réservé du contenu 2"/>
          <p:cNvSpPr>
            <a:spLocks noGrp="1"/>
          </p:cNvSpPr>
          <p:nvPr>
            <p:ph idx="1"/>
          </p:nvPr>
        </p:nvSpPr>
        <p:spPr>
          <a:xfrm>
            <a:off x="539552" y="3789040"/>
            <a:ext cx="8280920" cy="2304256"/>
          </a:xfrm>
        </p:spPr>
        <p:txBody>
          <a:bodyPr/>
          <a:lstStyle/>
          <a:p>
            <a:r>
              <a:rPr lang="en-US" dirty="0" smtClean="0"/>
              <a:t>Run </a:t>
            </a:r>
            <a:r>
              <a:rPr lang="en-US" dirty="0" err="1" smtClean="0"/>
              <a:t>cron</a:t>
            </a:r>
            <a:r>
              <a:rPr lang="en-US" dirty="0" smtClean="0"/>
              <a:t> job from </a:t>
            </a:r>
            <a:r>
              <a:rPr lang="en-US" dirty="0" err="1" smtClean="0"/>
              <a:t>hmc</a:t>
            </a:r>
            <a:r>
              <a:rPr lang="en-US" dirty="0" err="1" smtClean="0">
                <a:sym typeface="Wingdings" pitchFamily="2" charset="2"/>
              </a:rPr>
              <a:t>SystemCronjob</a:t>
            </a:r>
            <a:r>
              <a:rPr lang="en-US" dirty="0" smtClean="0">
                <a:sym typeface="Wingdings" pitchFamily="2" charset="2"/>
              </a:rPr>
              <a:t>.</a:t>
            </a:r>
          </a:p>
          <a:p>
            <a:r>
              <a:rPr lang="en-US" dirty="0" smtClean="0">
                <a:sym typeface="Wingdings" pitchFamily="2" charset="2"/>
              </a:rPr>
              <a:t>Navigate to hybris/data/</a:t>
            </a:r>
            <a:r>
              <a:rPr lang="en-US" dirty="0" err="1" smtClean="0">
                <a:sym typeface="Wingdings" pitchFamily="2" charset="2"/>
              </a:rPr>
              <a:t>acceleratorservices</a:t>
            </a:r>
            <a:r>
              <a:rPr lang="en-US" dirty="0" smtClean="0">
                <a:sym typeface="Wingdings" pitchFamily="2" charset="2"/>
              </a:rPr>
              <a:t>/export here the order </a:t>
            </a:r>
            <a:r>
              <a:rPr lang="en-US" dirty="0" err="1" smtClean="0">
                <a:sym typeface="Wingdings" pitchFamily="2" charset="2"/>
              </a:rPr>
              <a:t>csv</a:t>
            </a:r>
            <a:r>
              <a:rPr lang="en-US" dirty="0" smtClean="0">
                <a:sym typeface="Wingdings" pitchFamily="2" charset="2"/>
              </a:rPr>
              <a:t> file will be exported.</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C00000"/>
                </a:solidFill>
              </a:rPr>
              <a:t>SAP Interfaces (asynchronous)</a:t>
            </a:r>
          </a:p>
        </p:txBody>
      </p:sp>
      <p:sp>
        <p:nvSpPr>
          <p:cNvPr id="3" name="Espace réservé du contenu 2"/>
          <p:cNvSpPr>
            <a:spLocks noGrp="1"/>
          </p:cNvSpPr>
          <p:nvPr>
            <p:ph idx="1"/>
          </p:nvPr>
        </p:nvSpPr>
        <p:spPr>
          <a:xfrm>
            <a:off x="298516" y="1556792"/>
            <a:ext cx="8845484" cy="4536504"/>
          </a:xfrm>
        </p:spPr>
        <p:txBody>
          <a:bodyPr/>
          <a:lstStyle/>
          <a:p>
            <a:pPr marL="166189" lvl="1" indent="-166189">
              <a:buClr>
                <a:schemeClr val="accent5"/>
              </a:buClr>
              <a:buNone/>
            </a:pPr>
            <a:r>
              <a:rPr lang="en-US" sz="2200" b="1" dirty="0" smtClean="0"/>
              <a:t>SAP interfaces (asynchronous)</a:t>
            </a:r>
          </a:p>
          <a:p>
            <a:pPr marL="166189" lvl="1" indent="-166189">
              <a:buClr>
                <a:schemeClr val="accent5"/>
              </a:buClr>
              <a:buNone/>
            </a:pPr>
            <a:endParaRPr lang="en-US" sz="2200" b="1" dirty="0" smtClean="0"/>
          </a:p>
          <a:p>
            <a:pPr marL="166189" lvl="2" indent="-166189">
              <a:buClr>
                <a:schemeClr val="accent5"/>
              </a:buClr>
              <a:buFont typeface="Wingdings" pitchFamily="2" charset="2"/>
              <a:buChar char="§"/>
            </a:pPr>
            <a:r>
              <a:rPr lang="en-US" sz="2200" dirty="0" smtClean="0"/>
              <a:t>These interfaces are based on </a:t>
            </a:r>
            <a:r>
              <a:rPr lang="en-US" sz="2200" dirty="0" err="1" smtClean="0"/>
              <a:t>impex</a:t>
            </a:r>
            <a:r>
              <a:rPr lang="en-US" sz="2200" dirty="0" smtClean="0"/>
              <a:t> with all native </a:t>
            </a:r>
            <a:r>
              <a:rPr lang="en-US" sz="2200" dirty="0" err="1" smtClean="0"/>
              <a:t>Hybris</a:t>
            </a:r>
            <a:r>
              <a:rPr lang="en-US" sz="2200" dirty="0" smtClean="0"/>
              <a:t> attributes with hot folder importing and configuration</a:t>
            </a:r>
          </a:p>
          <a:p>
            <a:pPr marL="166189" lvl="2" indent="-166189">
              <a:buClr>
                <a:schemeClr val="accent5"/>
              </a:buClr>
              <a:buFont typeface="Wingdings" pitchFamily="2" charset="2"/>
              <a:buChar char="§"/>
            </a:pPr>
            <a:r>
              <a:rPr lang="en-US" sz="2200" dirty="0" smtClean="0"/>
              <a:t>The available interfaces are:</a:t>
            </a:r>
          </a:p>
          <a:p>
            <a:pPr marL="166189" lvl="2" indent="-166189">
              <a:buClr>
                <a:schemeClr val="accent5"/>
              </a:buClr>
              <a:buFont typeface="Wingdings" pitchFamily="2" charset="2"/>
              <a:buChar char="ü"/>
            </a:pPr>
            <a:r>
              <a:rPr lang="en-US" sz="2200" b="1" dirty="0" smtClean="0"/>
              <a:t>Product interface</a:t>
            </a:r>
          </a:p>
          <a:p>
            <a:pPr marL="166189" lvl="2" indent="-166189">
              <a:buClr>
                <a:schemeClr val="accent5"/>
              </a:buClr>
              <a:buFont typeface="Wingdings" pitchFamily="2" charset="2"/>
              <a:buChar char="ü"/>
            </a:pPr>
            <a:r>
              <a:rPr lang="en-US" sz="2200" b="1" dirty="0" err="1" smtClean="0"/>
              <a:t>Customer interface</a:t>
            </a:r>
          </a:p>
          <a:p>
            <a:pPr marL="166189" lvl="2" indent="-166189">
              <a:buClr>
                <a:schemeClr val="accent5"/>
              </a:buClr>
              <a:buFont typeface="Wingdings" pitchFamily="2" charset="2"/>
              <a:buChar char="ü"/>
            </a:pPr>
            <a:r>
              <a:rPr lang="en-US" sz="2200" b="1" dirty="0" err="1" smtClean="0"/>
              <a:t>Price interface</a:t>
            </a:r>
          </a:p>
          <a:p>
            <a:pPr marL="166189" lvl="2" indent="-166189">
              <a:buClr>
                <a:schemeClr val="accent5"/>
              </a:buClr>
              <a:buFont typeface="Wingdings" pitchFamily="2" charset="2"/>
              <a:buChar char="ü"/>
            </a:pPr>
            <a:r>
              <a:rPr lang="en-US" sz="2200" b="1" dirty="0" err="1" smtClean="0"/>
              <a:t>Product restriction interface</a:t>
            </a:r>
          </a:p>
          <a:p>
            <a:pPr marL="166189" lvl="2" indent="-166189">
              <a:buClr>
                <a:schemeClr val="accent5"/>
              </a:buClr>
              <a:buFont typeface="Wingdings" pitchFamily="2" charset="2"/>
              <a:buChar char="ü"/>
            </a:pPr>
            <a:r>
              <a:rPr lang="en-US" sz="2200" b="1" dirty="0" err="1" smtClean="0"/>
              <a:t>Stock interface</a:t>
            </a:r>
          </a:p>
          <a:p>
            <a:pPr marL="166189" lvl="2" indent="-166189">
              <a:buClr>
                <a:schemeClr val="accent5"/>
              </a:buClr>
              <a:buFont typeface="Wingdings" pitchFamily="2" charset="2"/>
              <a:buChar char="ü"/>
            </a:pPr>
            <a:r>
              <a:rPr lang="en-US" sz="2200" b="1" dirty="0" err="1" smtClean="0"/>
              <a:t>Order interface</a:t>
            </a:r>
          </a:p>
          <a:p>
            <a:pPr marL="166189" lvl="2" indent="-166189">
              <a:buClr>
                <a:schemeClr val="accent5"/>
              </a:buClr>
              <a:buFont typeface="Wingdings" pitchFamily="2" charset="2"/>
              <a:buChar char="ü"/>
            </a:pPr>
            <a:r>
              <a:rPr lang="en-US" sz="2200" b="1" dirty="0" err="1" smtClean="0"/>
              <a:t>Order tracking interface</a:t>
            </a:r>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ü"/>
            </a:pPr>
            <a:r>
              <a:rPr lang="en-US" sz="2200" b="1" dirty="0" smtClean="0"/>
              <a:t>Product interface: </a:t>
            </a:r>
            <a:r>
              <a:rPr lang="en-US" sz="2400" dirty="0" smtClean="0"/>
              <a:t>The product interface represents both products and variants, a specific repository where the CSV files are dropped is created for this purpose</a:t>
            </a:r>
          </a:p>
          <a:p>
            <a:pPr marL="166189" lvl="2" indent="-166189">
              <a:buClr>
                <a:schemeClr val="accent5"/>
              </a:buClr>
              <a:buFont typeface="Wingdings" pitchFamily="2" charset="2"/>
              <a:buChar char="ü"/>
            </a:pPr>
            <a:endParaRPr lang="en-US" sz="2200" b="1" dirty="0" smtClean="0"/>
          </a:p>
          <a:p>
            <a:pPr marL="166189" lvl="2" indent="-166189">
              <a:buClr>
                <a:schemeClr val="accent5"/>
              </a:buClr>
              <a:buFont typeface="Wingdings" pitchFamily="2" charset="2"/>
              <a:buChar char="ü"/>
            </a:pPr>
            <a:r>
              <a:rPr lang="en-US" sz="2200" b="1" dirty="0" smtClean="0"/>
              <a:t>Customer interface:</a:t>
            </a:r>
            <a:r>
              <a:rPr lang="en-US" sz="2200" dirty="0" smtClean="0"/>
              <a:t> It helps to create customers’ profiles  and manage customers’ details </a:t>
            </a:r>
          </a:p>
          <a:p>
            <a:pPr marL="166189" lvl="2" indent="-166189">
              <a:buClr>
                <a:schemeClr val="accent5"/>
              </a:buClr>
              <a:buNone/>
            </a:pPr>
            <a:endParaRPr lang="en-US" sz="2200" dirty="0" smtClean="0"/>
          </a:p>
          <a:p>
            <a:pPr marL="166189" lvl="2" indent="-166189">
              <a:buClr>
                <a:schemeClr val="accent5"/>
              </a:buClr>
              <a:buFont typeface="Wingdings" pitchFamily="2" charset="2"/>
              <a:buChar char="ü"/>
            </a:pPr>
            <a:r>
              <a:rPr lang="en-US" sz="2200" b="1" dirty="0" smtClean="0"/>
              <a:t>Price interface: </a:t>
            </a:r>
            <a:r>
              <a:rPr lang="en-US" sz="2200" dirty="0" smtClean="0"/>
              <a:t>This interface helps to import products’ multiple prices. The prices might be different from a B2B unit to an other</a:t>
            </a:r>
          </a:p>
          <a:p>
            <a:pPr>
              <a:buNone/>
            </a:pPr>
            <a:endParaRPr lang="en-US" sz="2200" dirty="0" smtClean="0"/>
          </a:p>
          <a:p>
            <a:pPr marL="166189" lvl="2" indent="-166189">
              <a:buClr>
                <a:schemeClr val="accent5"/>
              </a:buClr>
              <a:buFont typeface="Wingdings" pitchFamily="2" charset="2"/>
              <a:buChar char="ü"/>
            </a:pPr>
            <a:r>
              <a:rPr lang="en-US" sz="2200" b="1" dirty="0" smtClean="0"/>
              <a:t>Product restriction interface: </a:t>
            </a:r>
            <a:r>
              <a:rPr lang="en-US" sz="2400" dirty="0" smtClean="0"/>
              <a:t>It represents the assortments (providing a variety of products related to different B2B customers)</a:t>
            </a:r>
            <a:endParaRPr lang="fr-FR" sz="2400" dirty="0" smtClean="0"/>
          </a:p>
          <a:p>
            <a:pPr marL="166189" lvl="2" indent="-166189">
              <a:buClr>
                <a:schemeClr val="accent5"/>
              </a:buClr>
              <a:buFont typeface="Wingdings" pitchFamily="2" charset="2"/>
              <a:buChar char="ü"/>
            </a:pP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ü"/>
            </a:pPr>
            <a:r>
              <a:rPr lang="en-US" sz="2200" b="1" dirty="0" smtClean="0"/>
              <a:t>Stock interface:</a:t>
            </a:r>
            <a:r>
              <a:rPr lang="en-US" sz="2200" dirty="0" smtClean="0"/>
              <a:t> It gives a view of inventory and stock level availability of your products’ network</a:t>
            </a:r>
          </a:p>
          <a:p>
            <a:pPr marL="166189" lvl="2" indent="-166189">
              <a:buClr>
                <a:schemeClr val="accent5"/>
              </a:buClr>
              <a:buNone/>
            </a:pPr>
            <a:endParaRPr lang="en-US" sz="2200" b="1" dirty="0" smtClean="0"/>
          </a:p>
          <a:p>
            <a:pPr marL="166189" lvl="2" indent="-166189">
              <a:buClr>
                <a:schemeClr val="accent5"/>
              </a:buClr>
              <a:buFont typeface="Wingdings" pitchFamily="2" charset="2"/>
              <a:buChar char="ü"/>
            </a:pPr>
            <a:r>
              <a:rPr lang="en-US" sz="2200" b="1" dirty="0" smtClean="0"/>
              <a:t>Order interface: </a:t>
            </a:r>
            <a:r>
              <a:rPr lang="en-US" sz="2200" dirty="0" smtClean="0"/>
              <a:t>It enables the electronic sending and receiving  </a:t>
            </a:r>
          </a:p>
          <a:p>
            <a:pPr marL="166189" lvl="2" indent="-166189">
              <a:buClr>
                <a:schemeClr val="accent5"/>
              </a:buClr>
              <a:buFont typeface="Wingdings" pitchFamily="2" charset="2"/>
              <a:buChar char="ü"/>
            </a:pPr>
            <a:endParaRPr lang="en-US" sz="2200" b="1" dirty="0" smtClean="0"/>
          </a:p>
          <a:p>
            <a:pPr marL="166189" lvl="2" indent="-166189">
              <a:buClr>
                <a:schemeClr val="accent5"/>
              </a:buClr>
              <a:buFont typeface="Wingdings" pitchFamily="2" charset="2"/>
              <a:buChar char="ü"/>
            </a:pPr>
            <a:r>
              <a:rPr lang="en-US" sz="2200" b="1" dirty="0" smtClean="0"/>
              <a:t>Order tracking interface: </a:t>
            </a:r>
            <a:r>
              <a:rPr lang="en-US" sz="2200" dirty="0" smtClean="0"/>
              <a:t>It represents all the information related to the order tracking since the creation of the cart</a:t>
            </a:r>
          </a:p>
          <a:p>
            <a:pPr marL="166189" lvl="2" indent="-166189">
              <a:buClr>
                <a:schemeClr val="accent5"/>
              </a:buClr>
              <a:buFont typeface="Wingdings" pitchFamily="2" charset="2"/>
              <a:buChar char="ü"/>
            </a:pPr>
            <a:endParaRPr lang="en-US" sz="2200" b="1" dirty="0" smtClean="0"/>
          </a:p>
          <a:p>
            <a:pPr marL="166189" lvl="2" indent="-166189">
              <a:buClr>
                <a:schemeClr val="accent5"/>
              </a:buClr>
              <a:buNone/>
            </a:pPr>
            <a:endParaRPr lang="en-US" sz="2400" dirty="0" smtClean="0"/>
          </a:p>
          <a:p>
            <a:pPr marL="166189" lvl="2" indent="-166189">
              <a:buClr>
                <a:schemeClr val="accent5"/>
              </a:buClr>
              <a:buFont typeface="Wingdings" pitchFamily="2" charset="2"/>
              <a:buChar char="ü"/>
            </a:pP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
            </a:pPr>
            <a:r>
              <a:rPr lang="en-US" sz="2200" dirty="0" smtClean="0"/>
              <a:t>Product interface OOB fields:</a:t>
            </a:r>
          </a:p>
          <a:p>
            <a:pPr marL="166189" lvl="2" indent="-166189">
              <a:buClr>
                <a:schemeClr val="accent5"/>
              </a:buClr>
              <a:buNone/>
            </a:pPr>
            <a:endParaRPr lang="en-US" sz="2200" dirty="0" smtClean="0"/>
          </a:p>
          <a:p>
            <a:pPr marL="166189" lvl="2" indent="-166189">
              <a:buClr>
                <a:schemeClr val="accent5"/>
              </a:buClr>
              <a:buFont typeface="Wingdings" pitchFamily="2" charset="2"/>
              <a:buChar char="ü"/>
            </a:pPr>
            <a:r>
              <a:rPr lang="en-US" sz="2200" b="1" dirty="0" smtClean="0"/>
              <a:t>Code</a:t>
            </a:r>
            <a:r>
              <a:rPr lang="en-US" sz="2200" dirty="0" smtClean="0"/>
              <a:t>: The product’s ID</a:t>
            </a:r>
          </a:p>
          <a:p>
            <a:pPr marL="166189" lvl="2" indent="-166189">
              <a:buClr>
                <a:schemeClr val="accent5"/>
              </a:buClr>
              <a:buFont typeface="Wingdings" pitchFamily="2" charset="2"/>
              <a:buChar char="ü"/>
            </a:pPr>
            <a:r>
              <a:rPr lang="en-US" sz="2200" b="1" dirty="0" smtClean="0"/>
              <a:t>Name</a:t>
            </a:r>
            <a:r>
              <a:rPr lang="en-US" sz="2200" dirty="0" smtClean="0"/>
              <a:t>: The product’s title</a:t>
            </a:r>
          </a:p>
          <a:p>
            <a:pPr marL="166189" lvl="2" indent="-166189">
              <a:buClr>
                <a:schemeClr val="accent5"/>
              </a:buClr>
              <a:buFont typeface="Wingdings" pitchFamily="2" charset="2"/>
              <a:buChar char="ü"/>
            </a:pPr>
            <a:r>
              <a:rPr lang="en-US" sz="2200" b="1" dirty="0" smtClean="0"/>
              <a:t>Summary</a:t>
            </a:r>
            <a:r>
              <a:rPr lang="en-US" sz="2200" dirty="0" smtClean="0"/>
              <a:t>: The description displayed in the list of results when we search a product</a:t>
            </a:r>
          </a:p>
          <a:p>
            <a:pPr marL="166189" lvl="2" indent="-166189">
              <a:buClr>
                <a:schemeClr val="accent5"/>
              </a:buClr>
              <a:buFont typeface="Wingdings" pitchFamily="2" charset="2"/>
              <a:buChar char="ü"/>
            </a:pPr>
            <a:r>
              <a:rPr lang="en-US" sz="2200" b="1" dirty="0" smtClean="0"/>
              <a:t>Description</a:t>
            </a:r>
            <a:r>
              <a:rPr lang="en-US" sz="2200" dirty="0" smtClean="0"/>
              <a:t>: The full description displayed while we click on the </a:t>
            </a:r>
            <a:r>
              <a:rPr lang="en-US" sz="2200" dirty="0" err="1" smtClean="0"/>
              <a:t>searcheable</a:t>
            </a:r>
            <a:r>
              <a:rPr lang="en-US" sz="2200" dirty="0" smtClean="0"/>
              <a:t> product</a:t>
            </a:r>
          </a:p>
          <a:p>
            <a:pPr marL="166189" lvl="2" indent="-166189">
              <a:buClr>
                <a:schemeClr val="accent5"/>
              </a:buClr>
              <a:buFont typeface="Wingdings" pitchFamily="2" charset="2"/>
              <a:buChar char="ü"/>
            </a:pPr>
            <a:r>
              <a:rPr lang="en-US" sz="2200" b="1" dirty="0" smtClean="0"/>
              <a:t>Remarks</a:t>
            </a:r>
            <a:r>
              <a:rPr lang="en-US" sz="2200" dirty="0" smtClean="0"/>
              <a:t>: The notices added for each product</a:t>
            </a:r>
          </a:p>
          <a:p>
            <a:pPr marL="166189" lvl="2" indent="-166189">
              <a:buClr>
                <a:schemeClr val="accent5"/>
              </a:buClr>
              <a:buNone/>
            </a:pP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Cont..</a:t>
            </a:r>
          </a:p>
        </p:txBody>
      </p:sp>
      <p:graphicFrame>
        <p:nvGraphicFramePr>
          <p:cNvPr id="5" name="Diagramme 4"/>
          <p:cNvGraphicFramePr/>
          <p:nvPr/>
        </p:nvGraphicFramePr>
        <p:xfrm>
          <a:off x="422031" y="1524001"/>
          <a:ext cx="8370277"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
            </a:pPr>
            <a:r>
              <a:rPr lang="en-US" sz="2200" dirty="0" smtClean="0"/>
              <a:t>Customer interface OOB fields:</a:t>
            </a:r>
          </a:p>
          <a:p>
            <a:pPr marL="166189" lvl="2" indent="-166189">
              <a:buClr>
                <a:schemeClr val="accent5"/>
              </a:buClr>
              <a:buNone/>
            </a:pPr>
            <a:endParaRPr lang="en-US" sz="2200" dirty="0" smtClean="0"/>
          </a:p>
          <a:p>
            <a:pPr marL="166189" lvl="2" indent="-166189">
              <a:buClr>
                <a:schemeClr val="accent5"/>
              </a:buClr>
              <a:buFont typeface="Wingdings" pitchFamily="2" charset="2"/>
              <a:buChar char="ü"/>
            </a:pPr>
            <a:r>
              <a:rPr lang="en-US" sz="2200" b="1" dirty="0" err="1" smtClean="0"/>
              <a:t>UiD</a:t>
            </a:r>
            <a:r>
              <a:rPr lang="en-US" sz="2200" dirty="0" smtClean="0"/>
              <a:t>: The user’s code</a:t>
            </a:r>
          </a:p>
          <a:p>
            <a:pPr marL="166189" lvl="2" indent="-166189">
              <a:buClr>
                <a:schemeClr val="accent5"/>
              </a:buClr>
              <a:buFont typeface="Wingdings" pitchFamily="2" charset="2"/>
              <a:buChar char="ü"/>
            </a:pPr>
            <a:r>
              <a:rPr lang="en-US" sz="2200" b="1" dirty="0" smtClean="0"/>
              <a:t>Name</a:t>
            </a:r>
            <a:r>
              <a:rPr lang="en-US" sz="2200" dirty="0" smtClean="0"/>
              <a:t>: The user’s name (First Name &amp; Last Name)</a:t>
            </a:r>
          </a:p>
          <a:p>
            <a:pPr marL="166189" lvl="2" indent="-166189">
              <a:buClr>
                <a:schemeClr val="accent5"/>
              </a:buClr>
              <a:buFont typeface="Wingdings" pitchFamily="2" charset="2"/>
              <a:buChar char="ü"/>
            </a:pPr>
            <a:r>
              <a:rPr lang="en-US" sz="2200" b="1" dirty="0" smtClean="0"/>
              <a:t>Email</a:t>
            </a:r>
            <a:r>
              <a:rPr lang="en-US" sz="2200" dirty="0" smtClean="0"/>
              <a:t>: The user’s valid email </a:t>
            </a:r>
          </a:p>
          <a:p>
            <a:pPr marL="166189" lvl="2" indent="-166189">
              <a:buClr>
                <a:schemeClr val="accent5"/>
              </a:buClr>
              <a:buFont typeface="Wingdings" pitchFamily="2" charset="2"/>
              <a:buChar char="ü"/>
            </a:pPr>
            <a:r>
              <a:rPr lang="en-US" sz="2200" b="1" dirty="0" smtClean="0"/>
              <a:t>DefaultB2BUnit</a:t>
            </a:r>
            <a:r>
              <a:rPr lang="en-US" sz="2200" dirty="0" smtClean="0"/>
              <a:t>: The name of the B2B unit to which the user belongs</a:t>
            </a:r>
          </a:p>
          <a:p>
            <a:pPr marL="166189" lvl="2" indent="-166189">
              <a:buClr>
                <a:schemeClr val="accent5"/>
              </a:buClr>
              <a:buNone/>
            </a:pP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
            </a:pPr>
            <a:r>
              <a:rPr lang="en-US" sz="2200" dirty="0" smtClean="0"/>
              <a:t>Price interface OOB fields:</a:t>
            </a:r>
          </a:p>
          <a:p>
            <a:pPr marL="166189" lvl="2" indent="-166189">
              <a:buClr>
                <a:schemeClr val="accent5"/>
              </a:buClr>
              <a:buNone/>
            </a:pPr>
            <a:endParaRPr lang="en-US" sz="2200" dirty="0" smtClean="0"/>
          </a:p>
          <a:p>
            <a:pPr marL="166189" lvl="2" indent="-166189">
              <a:buClr>
                <a:schemeClr val="accent5"/>
              </a:buClr>
              <a:buFont typeface="Wingdings" pitchFamily="2" charset="2"/>
              <a:buChar char="ü"/>
            </a:pPr>
            <a:r>
              <a:rPr lang="en-US" sz="2200" b="1" dirty="0" smtClean="0"/>
              <a:t>Code</a:t>
            </a:r>
            <a:r>
              <a:rPr lang="en-US" sz="2200" dirty="0" smtClean="0"/>
              <a:t>: The product’s ID</a:t>
            </a:r>
          </a:p>
          <a:p>
            <a:pPr marL="166189" lvl="2" indent="-166189">
              <a:buClr>
                <a:schemeClr val="accent5"/>
              </a:buClr>
              <a:buFont typeface="Wingdings" pitchFamily="2" charset="2"/>
              <a:buChar char="ü"/>
            </a:pPr>
            <a:r>
              <a:rPr lang="en-US" sz="2200" b="1" dirty="0" smtClean="0"/>
              <a:t>Price</a:t>
            </a:r>
            <a:r>
              <a:rPr lang="en-US" sz="2200" dirty="0" smtClean="0"/>
              <a:t>: The product’s price</a:t>
            </a:r>
          </a:p>
          <a:p>
            <a:pPr marL="166189" lvl="2" indent="-166189">
              <a:buClr>
                <a:schemeClr val="accent5"/>
              </a:buClr>
              <a:buFont typeface="Wingdings" pitchFamily="2" charset="2"/>
              <a:buChar char="ü"/>
            </a:pPr>
            <a:r>
              <a:rPr lang="en-US" sz="2200" b="1" dirty="0" smtClean="0"/>
              <a:t>Currency</a:t>
            </a:r>
            <a:r>
              <a:rPr lang="en-US" sz="2200" dirty="0" smtClean="0"/>
              <a:t>: The product’s currency</a:t>
            </a:r>
          </a:p>
          <a:p>
            <a:pPr marL="166189" lvl="2" indent="-166189">
              <a:buClr>
                <a:schemeClr val="accent5"/>
              </a:buClr>
              <a:buFont typeface="Wingdings" pitchFamily="2" charset="2"/>
              <a:buChar char="ü"/>
            </a:pPr>
            <a:r>
              <a:rPr lang="en-US" sz="2200" b="1" dirty="0" err="1" smtClean="0"/>
              <a:t>PriceDate</a:t>
            </a:r>
            <a:r>
              <a:rPr lang="en-US" sz="2200" dirty="0" smtClean="0"/>
              <a:t>: The price is valid until the </a:t>
            </a:r>
            <a:r>
              <a:rPr lang="en-US" sz="2200" dirty="0" err="1" smtClean="0"/>
              <a:t>PriceDate</a:t>
            </a:r>
            <a:endParaRPr lang="en-US" sz="2200" dirty="0" smtClean="0"/>
          </a:p>
          <a:p>
            <a:pPr marL="166189" lvl="2" indent="-166189">
              <a:buClr>
                <a:schemeClr val="accent5"/>
              </a:buClr>
              <a:buFont typeface="Wingdings" pitchFamily="2" charset="2"/>
              <a:buChar char="ü"/>
            </a:pPr>
            <a:r>
              <a:rPr lang="en-US" sz="2200" b="1" dirty="0" err="1" smtClean="0"/>
              <a:t>SequenceID</a:t>
            </a:r>
            <a:r>
              <a:rPr lang="en-US" sz="2200" dirty="0" smtClean="0"/>
              <a:t>: it links one or more B2B units to a list of prices</a:t>
            </a:r>
          </a:p>
          <a:p>
            <a:pPr marL="166189" lvl="2" indent="-166189">
              <a:buClr>
                <a:schemeClr val="accent5"/>
              </a:buClr>
              <a:buNone/>
            </a:pP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
            </a:pPr>
            <a:r>
              <a:rPr lang="en-US" sz="2200" dirty="0" smtClean="0"/>
              <a:t>Product restrictions interface OOB fields:</a:t>
            </a:r>
          </a:p>
          <a:p>
            <a:pPr marL="166189" lvl="2" indent="-166189">
              <a:buClr>
                <a:schemeClr val="accent5"/>
              </a:buClr>
              <a:buNone/>
            </a:pPr>
            <a:endParaRPr lang="en-US" sz="2200" dirty="0" smtClean="0"/>
          </a:p>
          <a:p>
            <a:pPr marL="166189" lvl="2" indent="-166189">
              <a:buClr>
                <a:schemeClr val="accent5"/>
              </a:buClr>
              <a:buFont typeface="Wingdings" pitchFamily="2" charset="2"/>
              <a:buChar char="ü"/>
            </a:pPr>
            <a:r>
              <a:rPr lang="en-US" sz="2200" b="1" dirty="0" smtClean="0"/>
              <a:t>Product</a:t>
            </a:r>
            <a:r>
              <a:rPr lang="en-US" sz="2200" dirty="0" smtClean="0"/>
              <a:t>: The product’s code</a:t>
            </a:r>
          </a:p>
          <a:p>
            <a:pPr marL="166189" lvl="2" indent="-166189">
              <a:buClr>
                <a:schemeClr val="accent5"/>
              </a:buClr>
              <a:buFont typeface="Wingdings" pitchFamily="2" charset="2"/>
              <a:buChar char="ü"/>
            </a:pPr>
            <a:r>
              <a:rPr lang="en-US" sz="2200" b="1" dirty="0" smtClean="0"/>
              <a:t>B2BUnit</a:t>
            </a:r>
            <a:r>
              <a:rPr lang="en-US" sz="2200" dirty="0" smtClean="0"/>
              <a:t>: The B2B unit’s </a:t>
            </a:r>
            <a:r>
              <a:rPr lang="en-US" sz="2200" dirty="0" err="1" smtClean="0"/>
              <a:t>UiD</a:t>
            </a:r>
            <a:endParaRPr lang="en-US" sz="2200" dirty="0" smtClean="0"/>
          </a:p>
          <a:p>
            <a:pPr marL="166189" lvl="2" indent="-166189">
              <a:buClr>
                <a:schemeClr val="accent5"/>
              </a:buClr>
              <a:buFont typeface="Wingdings" pitchFamily="2" charset="2"/>
              <a:buChar char="ü"/>
            </a:pPr>
            <a:r>
              <a:rPr lang="en-US" sz="2200" b="1" dirty="0" err="1" smtClean="0"/>
              <a:t>IsDisplayable</a:t>
            </a:r>
            <a:r>
              <a:rPr lang="en-US" sz="2200" dirty="0" smtClean="0"/>
              <a:t>: “Yes” if the product is viewable for the B2B Unit and “No” if the product is not viewable for the B2B Unit</a:t>
            </a:r>
          </a:p>
          <a:p>
            <a:pPr marL="166189" lvl="2" indent="-166189">
              <a:buClr>
                <a:schemeClr val="accent5"/>
              </a:buClr>
              <a:buNone/>
            </a:pP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
            </a:pPr>
            <a:r>
              <a:rPr lang="en-US" sz="2200" dirty="0" smtClean="0"/>
              <a:t>Stock interface OOB fields:</a:t>
            </a:r>
          </a:p>
          <a:p>
            <a:pPr marL="166189" lvl="2" indent="-166189">
              <a:buClr>
                <a:schemeClr val="accent5"/>
              </a:buClr>
              <a:buNone/>
            </a:pPr>
            <a:endParaRPr lang="en-US" sz="2200" dirty="0" smtClean="0"/>
          </a:p>
          <a:p>
            <a:pPr marL="166189" lvl="2" indent="-166189">
              <a:buClr>
                <a:schemeClr val="accent5"/>
              </a:buClr>
              <a:buFont typeface="Wingdings" pitchFamily="2" charset="2"/>
              <a:buChar char="ü"/>
            </a:pPr>
            <a:r>
              <a:rPr lang="en-US" sz="2200" b="1" dirty="0" smtClean="0"/>
              <a:t>Available</a:t>
            </a:r>
            <a:r>
              <a:rPr lang="en-US" sz="2200" dirty="0" smtClean="0"/>
              <a:t>: An integer that shows the quantity of the stock</a:t>
            </a:r>
          </a:p>
          <a:p>
            <a:pPr marL="166189" lvl="2" indent="-166189">
              <a:buClr>
                <a:schemeClr val="accent5"/>
              </a:buClr>
              <a:buFont typeface="Wingdings" pitchFamily="2" charset="2"/>
              <a:buChar char="ü"/>
            </a:pPr>
            <a:r>
              <a:rPr lang="en-US" sz="2200" b="1" dirty="0" smtClean="0"/>
              <a:t>Product</a:t>
            </a:r>
            <a:r>
              <a:rPr lang="en-US" sz="2200" dirty="0" smtClean="0"/>
              <a:t>: The product’s ID</a:t>
            </a:r>
          </a:p>
          <a:p>
            <a:pPr marL="166189" lvl="2" indent="-166189">
              <a:buClr>
                <a:schemeClr val="accent5"/>
              </a:buClr>
              <a:buFont typeface="Wingdings" pitchFamily="2" charset="2"/>
              <a:buChar char="ü"/>
            </a:pPr>
            <a:r>
              <a:rPr lang="en-US" sz="2200" b="1" dirty="0" smtClean="0"/>
              <a:t>Warehouse</a:t>
            </a:r>
            <a:r>
              <a:rPr lang="en-US" sz="2200" dirty="0" smtClean="0"/>
              <a:t>: The warehouse’s ID</a:t>
            </a:r>
          </a:p>
          <a:p>
            <a:pPr marL="166189" lvl="2" indent="-166189">
              <a:buClr>
                <a:schemeClr val="accent5"/>
              </a:buClr>
              <a:buNone/>
            </a:pP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
            </a:pPr>
            <a:r>
              <a:rPr lang="en-US" sz="2200" dirty="0" smtClean="0"/>
              <a:t>Order interface OOB fields:</a:t>
            </a:r>
          </a:p>
          <a:p>
            <a:pPr marL="166189" lvl="2" indent="-166189">
              <a:buClr>
                <a:schemeClr val="accent5"/>
              </a:buClr>
              <a:buNone/>
            </a:pPr>
            <a:endParaRPr lang="en-US" sz="2200" dirty="0" smtClean="0"/>
          </a:p>
          <a:p>
            <a:pPr marL="166189" lvl="2" indent="-166189">
              <a:buClr>
                <a:schemeClr val="accent5"/>
              </a:buClr>
              <a:buFont typeface="Wingdings" pitchFamily="2" charset="2"/>
              <a:buChar char="ü"/>
            </a:pPr>
            <a:r>
              <a:rPr lang="en-US" sz="2200" b="1" dirty="0" smtClean="0"/>
              <a:t>Code</a:t>
            </a:r>
            <a:r>
              <a:rPr lang="en-US" sz="2200" dirty="0" smtClean="0"/>
              <a:t>: The order’s ID</a:t>
            </a:r>
          </a:p>
          <a:p>
            <a:pPr marL="166189" lvl="2" indent="-166189">
              <a:buClr>
                <a:schemeClr val="accent5"/>
              </a:buClr>
              <a:buFont typeface="Wingdings" pitchFamily="2" charset="2"/>
              <a:buChar char="ü"/>
            </a:pPr>
            <a:r>
              <a:rPr lang="en-US" sz="2200" b="1" dirty="0" smtClean="0"/>
              <a:t>Currency</a:t>
            </a:r>
            <a:r>
              <a:rPr lang="en-US" sz="2200" dirty="0" smtClean="0"/>
              <a:t>: The order’s currency</a:t>
            </a:r>
          </a:p>
          <a:p>
            <a:pPr marL="166189" lvl="2" indent="-166189">
              <a:buClr>
                <a:schemeClr val="accent5"/>
              </a:buClr>
              <a:buFont typeface="Wingdings" pitchFamily="2" charset="2"/>
              <a:buChar char="ü"/>
            </a:pPr>
            <a:r>
              <a:rPr lang="en-US" sz="2200" b="1" dirty="0" smtClean="0"/>
              <a:t>Date</a:t>
            </a:r>
            <a:r>
              <a:rPr lang="en-US" sz="2200" dirty="0" smtClean="0"/>
              <a:t>: The creation date of the product</a:t>
            </a:r>
          </a:p>
          <a:p>
            <a:pPr marL="166189" lvl="2" indent="-166189">
              <a:buClr>
                <a:schemeClr val="accent5"/>
              </a:buClr>
              <a:buFont typeface="Wingdings" pitchFamily="2" charset="2"/>
              <a:buChar char="ü"/>
            </a:pPr>
            <a:r>
              <a:rPr lang="en-US" sz="2200" b="1" dirty="0" err="1" smtClean="0"/>
              <a:t>DeliveryAddress</a:t>
            </a:r>
            <a:r>
              <a:rPr lang="en-US" sz="2200" dirty="0" smtClean="0"/>
              <a:t>: The delivery address</a:t>
            </a:r>
          </a:p>
          <a:p>
            <a:pPr marL="166189" lvl="2" indent="-166189">
              <a:buClr>
                <a:schemeClr val="accent5"/>
              </a:buClr>
              <a:buFont typeface="Wingdings" pitchFamily="2" charset="2"/>
              <a:buChar char="ü"/>
            </a:pPr>
            <a:r>
              <a:rPr lang="en-US" sz="2200" b="1" dirty="0" err="1" smtClean="0"/>
              <a:t>DeliveryCost</a:t>
            </a:r>
            <a:r>
              <a:rPr lang="en-US" sz="2200" dirty="0" smtClean="0"/>
              <a:t>: The delivery cost</a:t>
            </a:r>
          </a:p>
          <a:p>
            <a:pPr marL="166189" lvl="2" indent="-166189">
              <a:buClr>
                <a:schemeClr val="accent5"/>
              </a:buClr>
              <a:buFont typeface="Wingdings" pitchFamily="2" charset="2"/>
              <a:buChar char="ü"/>
            </a:pPr>
            <a:r>
              <a:rPr lang="en-US" sz="2200" b="1" dirty="0" smtClean="0"/>
              <a:t>Entries</a:t>
            </a:r>
            <a:r>
              <a:rPr lang="en-US" sz="2200" dirty="0" smtClean="0"/>
              <a:t>: The list of the products contained in the order</a:t>
            </a:r>
          </a:p>
          <a:p>
            <a:pPr marL="166189" lvl="2" indent="-166189">
              <a:buClr>
                <a:schemeClr val="accent5"/>
              </a:buClr>
              <a:buFont typeface="Wingdings" pitchFamily="2" charset="2"/>
              <a:buChar char="ü"/>
            </a:pPr>
            <a:r>
              <a:rPr lang="en-US" sz="2200" b="1" dirty="0" err="1" smtClean="0"/>
              <a:t>PaymentAddress</a:t>
            </a:r>
            <a:r>
              <a:rPr lang="en-US" sz="2200" dirty="0" smtClean="0"/>
              <a:t>: The payment address</a:t>
            </a:r>
          </a:p>
          <a:p>
            <a:pPr marL="166189" lvl="2" indent="-166189">
              <a:buClr>
                <a:schemeClr val="accent5"/>
              </a:buClr>
              <a:buFont typeface="Wingdings" pitchFamily="2" charset="2"/>
              <a:buChar char="ü"/>
            </a:pPr>
            <a:r>
              <a:rPr lang="en-US" sz="2200" b="1" dirty="0" err="1" smtClean="0"/>
              <a:t>TotalPrice</a:t>
            </a:r>
            <a:r>
              <a:rPr lang="en-US" sz="2200" dirty="0" smtClean="0"/>
              <a:t>: The total price of the order</a:t>
            </a:r>
          </a:p>
          <a:p>
            <a:pPr marL="166189" lvl="2" indent="-166189">
              <a:buClr>
                <a:schemeClr val="accent5"/>
              </a:buClr>
              <a:buNone/>
            </a:pP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en-US" dirty="0" smtClean="0"/>
          </a:p>
        </p:txBody>
      </p:sp>
      <p:sp>
        <p:nvSpPr>
          <p:cNvPr id="3" name="Espace réservé du contenu 2"/>
          <p:cNvSpPr>
            <a:spLocks noGrp="1"/>
          </p:cNvSpPr>
          <p:nvPr>
            <p:ph idx="1"/>
          </p:nvPr>
        </p:nvSpPr>
        <p:spPr>
          <a:xfrm>
            <a:off x="298516" y="1556792"/>
            <a:ext cx="8845484" cy="4536504"/>
          </a:xfrm>
        </p:spPr>
        <p:txBody>
          <a:bodyPr/>
          <a:lstStyle/>
          <a:p>
            <a:pPr marL="166189" lvl="2" indent="-166189">
              <a:buClr>
                <a:schemeClr val="accent5"/>
              </a:buClr>
              <a:buFont typeface="Wingdings" pitchFamily="2" charset="2"/>
              <a:buChar char="§"/>
            </a:pPr>
            <a:r>
              <a:rPr lang="en-US" sz="2200" dirty="0" smtClean="0"/>
              <a:t>Order tracking interface OOB fields:</a:t>
            </a:r>
          </a:p>
          <a:p>
            <a:pPr marL="166189" lvl="2" indent="-166189">
              <a:buClr>
                <a:schemeClr val="accent5"/>
              </a:buClr>
              <a:buNone/>
            </a:pPr>
            <a:endParaRPr lang="en-US" sz="2200" dirty="0" smtClean="0"/>
          </a:p>
          <a:p>
            <a:pPr marL="166189" lvl="2" indent="-166189">
              <a:buClr>
                <a:schemeClr val="accent5"/>
              </a:buClr>
              <a:buFont typeface="Wingdings" pitchFamily="2" charset="2"/>
              <a:buChar char="ü"/>
            </a:pPr>
            <a:r>
              <a:rPr lang="en-US" sz="2200" b="1" dirty="0" err="1" smtClean="0"/>
              <a:t>OrderEntry</a:t>
            </a:r>
            <a:r>
              <a:rPr lang="en-US" sz="2200" dirty="0" smtClean="0"/>
              <a:t>: SAP Number + Entry Number</a:t>
            </a:r>
          </a:p>
          <a:p>
            <a:pPr marL="166189" lvl="2" indent="-166189">
              <a:buClr>
                <a:schemeClr val="accent5"/>
              </a:buClr>
              <a:buFont typeface="Wingdings" pitchFamily="2" charset="2"/>
              <a:buChar char="ü"/>
            </a:pPr>
            <a:r>
              <a:rPr lang="en-US" sz="2200" b="1" dirty="0" err="1" smtClean="0"/>
              <a:t>TrackingNumber</a:t>
            </a:r>
            <a:r>
              <a:rPr lang="en-US" sz="2200" dirty="0" smtClean="0"/>
              <a:t>: The order tracking identifier</a:t>
            </a:r>
          </a:p>
          <a:p>
            <a:pPr marL="166189" lvl="2" indent="-166189">
              <a:buClr>
                <a:schemeClr val="accent5"/>
              </a:buClr>
              <a:buFont typeface="Wingdings" pitchFamily="2" charset="2"/>
              <a:buChar char="ü"/>
            </a:pPr>
            <a:r>
              <a:rPr lang="en-US" sz="2200" b="1" dirty="0" smtClean="0"/>
              <a:t>Owner</a:t>
            </a:r>
            <a:r>
              <a:rPr lang="en-US" sz="2200" dirty="0" smtClean="0"/>
              <a:t>: The owner of the order</a:t>
            </a:r>
          </a:p>
          <a:p>
            <a:pPr marL="166189" lvl="2" indent="-166189">
              <a:buClr>
                <a:schemeClr val="accent5"/>
              </a:buClr>
              <a:buFont typeface="Wingdings" pitchFamily="2" charset="2"/>
              <a:buChar char="ü"/>
            </a:pPr>
            <a:r>
              <a:rPr lang="en-US" sz="2200" b="1" dirty="0" err="1" smtClean="0"/>
              <a:t>ScheduledDate</a:t>
            </a:r>
            <a:r>
              <a:rPr lang="en-US" sz="2200" dirty="0" smtClean="0"/>
              <a:t>: The scheduled date for the delivery</a:t>
            </a:r>
          </a:p>
          <a:p>
            <a:pPr marL="166189" lvl="2" indent="-166189">
              <a:buClr>
                <a:schemeClr val="accent5"/>
              </a:buClr>
              <a:buFont typeface="Wingdings" pitchFamily="2" charset="2"/>
              <a:buChar char="ü"/>
            </a:pPr>
            <a:r>
              <a:rPr lang="en-US" sz="2200" b="1" dirty="0" err="1" smtClean="0"/>
              <a:t>ScheduledQty</a:t>
            </a:r>
            <a:r>
              <a:rPr lang="en-US" sz="2200" dirty="0" smtClean="0"/>
              <a:t>: The scheduled quantity for the delivery</a:t>
            </a:r>
          </a:p>
          <a:p>
            <a:pPr marL="166189" lvl="2" indent="-166189">
              <a:buClr>
                <a:schemeClr val="accent5"/>
              </a:buClr>
              <a:buFont typeface="Wingdings" pitchFamily="2" charset="2"/>
              <a:buChar char="ü"/>
            </a:pPr>
            <a:r>
              <a:rPr lang="en-US" sz="2200" b="1" dirty="0" err="1" smtClean="0"/>
              <a:t>DeliveryDate</a:t>
            </a:r>
            <a:r>
              <a:rPr lang="en-US" sz="2200" dirty="0" smtClean="0"/>
              <a:t>: The delivery date</a:t>
            </a:r>
          </a:p>
          <a:p>
            <a:pPr marL="166189" lvl="2" indent="-166189">
              <a:buClr>
                <a:schemeClr val="accent5"/>
              </a:buClr>
              <a:buFont typeface="Wingdings" pitchFamily="2" charset="2"/>
              <a:buChar char="ü"/>
            </a:pPr>
            <a:r>
              <a:rPr lang="en-US" sz="2200" b="1" dirty="0" err="1" smtClean="0"/>
              <a:t>DeliveryQty</a:t>
            </a:r>
            <a:r>
              <a:rPr lang="en-US" sz="2200" dirty="0" smtClean="0"/>
              <a:t>: The effective delivered quantity</a:t>
            </a:r>
            <a:endParaRPr lang="en-US" sz="2200" b="1" dirty="0" smtClean="0"/>
          </a:p>
          <a:p>
            <a:pPr>
              <a:buNone/>
            </a:pPr>
            <a:endParaRPr lang="en-US" dirty="0" smtClean="0"/>
          </a:p>
          <a:p>
            <a:endParaRPr lang="en-US" dirty="0" smtClean="0"/>
          </a:p>
          <a:p>
            <a:pPr>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484784"/>
            <a:ext cx="8845484" cy="4248472"/>
          </a:xfrm>
        </p:spPr>
        <p:txBody>
          <a:bodyPr/>
          <a:lstStyle/>
          <a:p>
            <a:pPr>
              <a:buNone/>
            </a:pPr>
            <a:r>
              <a:rPr lang="en-US" b="1" dirty="0" smtClean="0"/>
              <a:t>Functional Rules</a:t>
            </a:r>
          </a:p>
          <a:p>
            <a:pPr>
              <a:buNone/>
            </a:pPr>
            <a:endParaRPr lang="en-US" dirty="0" smtClean="0"/>
          </a:p>
          <a:p>
            <a:r>
              <a:rPr lang="en-US" b="1" dirty="0" smtClean="0"/>
              <a:t>Import: </a:t>
            </a:r>
            <a:r>
              <a:rPr lang="en-US" dirty="0" smtClean="0"/>
              <a:t>Some excel files are dropped in some folders to be consumed and displayed with appropriate data on Front Office</a:t>
            </a:r>
          </a:p>
          <a:p>
            <a:endParaRPr lang="en-US" dirty="0" smtClean="0"/>
          </a:p>
          <a:p>
            <a:r>
              <a:rPr lang="en-US" b="1" dirty="0" smtClean="0"/>
              <a:t>Implementation</a:t>
            </a:r>
            <a:r>
              <a:rPr lang="en-US" dirty="0" smtClean="0"/>
              <a:t>: The data is built in Excel worksheets once the data models are validated with the customer</a:t>
            </a:r>
          </a:p>
          <a:p>
            <a:pPr>
              <a:buNone/>
            </a:pPr>
            <a:endParaRPr lang="en-US" dirty="0" smtClean="0"/>
          </a:p>
          <a:p>
            <a:endParaRPr lang="en-US" b="1" dirty="0" smtClean="0"/>
          </a:p>
          <a:p>
            <a:pPr>
              <a:buNone/>
            </a:pP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Sample CSV Files</a:t>
            </a:r>
          </a:p>
        </p:txBody>
      </p:sp>
      <p:graphicFrame>
        <p:nvGraphicFramePr>
          <p:cNvPr id="6" name="Table 5"/>
          <p:cNvGraphicFramePr>
            <a:graphicFrameLocks noGrp="1"/>
          </p:cNvGraphicFramePr>
          <p:nvPr/>
        </p:nvGraphicFramePr>
        <p:xfrm>
          <a:off x="899592" y="1412776"/>
          <a:ext cx="7200800" cy="4565491"/>
        </p:xfrm>
        <a:graphic>
          <a:graphicData uri="http://schemas.openxmlformats.org/drawingml/2006/table">
            <a:tbl>
              <a:tblPr firstRow="1" bandRow="1">
                <a:tableStyleId>{5C22544A-7EE6-4342-B048-85BDC9FD1C3A}</a:tableStyleId>
              </a:tblPr>
              <a:tblGrid>
                <a:gridCol w="3600400"/>
                <a:gridCol w="3600400"/>
              </a:tblGrid>
              <a:tr h="657188">
                <a:tc>
                  <a:txBody>
                    <a:bodyPr/>
                    <a:lstStyle/>
                    <a:p>
                      <a:r>
                        <a:rPr lang="en-US" dirty="0" smtClean="0"/>
                        <a:t>SAP Interfaces</a:t>
                      </a:r>
                      <a:endParaRPr lang="en-US" dirty="0"/>
                    </a:p>
                  </a:txBody>
                  <a:tcPr/>
                </a:tc>
                <a:tc>
                  <a:txBody>
                    <a:bodyPr/>
                    <a:lstStyle/>
                    <a:p>
                      <a:r>
                        <a:rPr lang="en-US" dirty="0" smtClean="0"/>
                        <a:t> Sample</a:t>
                      </a:r>
                      <a:r>
                        <a:rPr lang="en-US" baseline="0" dirty="0" smtClean="0"/>
                        <a:t> CSV Files</a:t>
                      </a:r>
                      <a:endParaRPr lang="en-US" dirty="0"/>
                    </a:p>
                  </a:txBody>
                  <a:tcPr/>
                </a:tc>
              </a:tr>
              <a:tr h="933981">
                <a:tc>
                  <a:txBody>
                    <a:bodyPr/>
                    <a:lstStyle/>
                    <a:p>
                      <a:r>
                        <a:rPr lang="en-US" dirty="0" smtClean="0"/>
                        <a:t>Customer Interface</a:t>
                      </a:r>
                      <a:endParaRPr lang="en-US" dirty="0"/>
                    </a:p>
                  </a:txBody>
                  <a:tcPr anchor="ctr"/>
                </a:tc>
                <a:tc>
                  <a:txBody>
                    <a:bodyPr/>
                    <a:lstStyle/>
                    <a:p>
                      <a:endParaRPr lang="en-US" dirty="0"/>
                    </a:p>
                  </a:txBody>
                  <a:tcPr/>
                </a:tc>
              </a:tr>
              <a:tr h="785095">
                <a:tc>
                  <a:txBody>
                    <a:bodyPr/>
                    <a:lstStyle/>
                    <a:p>
                      <a:r>
                        <a:rPr lang="en-US" dirty="0" smtClean="0"/>
                        <a:t>Product Interface</a:t>
                      </a:r>
                      <a:endParaRPr lang="en-US" dirty="0"/>
                    </a:p>
                  </a:txBody>
                  <a:tcPr anchor="ctr"/>
                </a:tc>
                <a:tc>
                  <a:txBody>
                    <a:bodyPr/>
                    <a:lstStyle/>
                    <a:p>
                      <a:endParaRPr lang="en-US" dirty="0"/>
                    </a:p>
                  </a:txBody>
                  <a:tcPr/>
                </a:tc>
              </a:tr>
              <a:tr h="833470">
                <a:tc>
                  <a:txBody>
                    <a:bodyPr/>
                    <a:lstStyle/>
                    <a:p>
                      <a:pPr marL="0" algn="l" defTabSz="914342" rtl="0" eaLnBrk="1" latinLnBrk="0" hangingPunct="1"/>
                      <a:r>
                        <a:rPr lang="en-US" sz="1800" kern="1200" dirty="0" smtClean="0">
                          <a:solidFill>
                            <a:schemeClr val="dk1"/>
                          </a:solidFill>
                          <a:latin typeface="+mn-lt"/>
                          <a:ea typeface="+mn-ea"/>
                          <a:cs typeface="+mn-cs"/>
                        </a:rPr>
                        <a:t>Price Interface</a:t>
                      </a:r>
                    </a:p>
                  </a:txBody>
                  <a:tcPr anchor="ctr"/>
                </a:tc>
                <a:tc>
                  <a:txBody>
                    <a:bodyPr/>
                    <a:lstStyle/>
                    <a:p>
                      <a:endParaRPr lang="en-US" dirty="0"/>
                    </a:p>
                  </a:txBody>
                  <a:tcPr/>
                </a:tc>
              </a:tr>
              <a:tr h="698569">
                <a:tc>
                  <a:txBody>
                    <a:bodyPr/>
                    <a:lstStyle/>
                    <a:p>
                      <a:r>
                        <a:rPr lang="en-US" dirty="0" smtClean="0"/>
                        <a:t>Product Restriction Interface</a:t>
                      </a:r>
                      <a:endParaRPr lang="en-US" dirty="0"/>
                    </a:p>
                  </a:txBody>
                  <a:tcPr anchor="ctr"/>
                </a:tc>
                <a:tc>
                  <a:txBody>
                    <a:bodyPr/>
                    <a:lstStyle/>
                    <a:p>
                      <a:endParaRPr lang="en-US" dirty="0"/>
                    </a:p>
                  </a:txBody>
                  <a:tcPr/>
                </a:tc>
              </a:tr>
              <a:tr h="657188">
                <a:tc>
                  <a:txBody>
                    <a:bodyPr/>
                    <a:lstStyle/>
                    <a:p>
                      <a:r>
                        <a:rPr lang="en-US" dirty="0" smtClean="0"/>
                        <a:t>Stock Interface</a:t>
                      </a:r>
                      <a:endParaRPr lang="en-US" dirty="0"/>
                    </a:p>
                  </a:txBody>
                  <a:tcPr anchor="ctr"/>
                </a:tc>
                <a:tc>
                  <a:txBody>
                    <a:bodyPr/>
                    <a:lstStyle/>
                    <a:p>
                      <a:endParaRPr lang="en-US" dirty="0"/>
                    </a:p>
                  </a:txBody>
                  <a:tcPr/>
                </a:tc>
              </a:tr>
            </a:tbl>
          </a:graphicData>
        </a:graphic>
      </p:graphicFrame>
      <p:graphicFrame>
        <p:nvGraphicFramePr>
          <p:cNvPr id="51204" name="Object 4"/>
          <p:cNvGraphicFramePr>
            <a:graphicFrameLocks noChangeAspect="1"/>
          </p:cNvGraphicFramePr>
          <p:nvPr/>
        </p:nvGraphicFramePr>
        <p:xfrm>
          <a:off x="4572000" y="2157735"/>
          <a:ext cx="1081087" cy="911225"/>
        </p:xfrm>
        <a:graphic>
          <a:graphicData uri="http://schemas.openxmlformats.org/presentationml/2006/ole">
            <p:oleObj spid="_x0000_s51204" name="Macro-Enabled Worksheet" showAsIcon="1" r:id="rId3" imgW="914400" imgH="771480" progId="Excel.SheetMacroEnabled.12">
              <p:embed/>
            </p:oleObj>
          </a:graphicData>
        </a:graphic>
      </p:graphicFrame>
      <p:graphicFrame>
        <p:nvGraphicFramePr>
          <p:cNvPr id="51205" name="Object 5"/>
          <p:cNvGraphicFramePr>
            <a:graphicFrameLocks noChangeAspect="1"/>
          </p:cNvGraphicFramePr>
          <p:nvPr/>
        </p:nvGraphicFramePr>
        <p:xfrm>
          <a:off x="5708302" y="2204864"/>
          <a:ext cx="1023938" cy="863600"/>
        </p:xfrm>
        <a:graphic>
          <a:graphicData uri="http://schemas.openxmlformats.org/presentationml/2006/ole">
            <p:oleObj spid="_x0000_s51205" name="Macro-Enabled Worksheet" showAsIcon="1" r:id="rId4" imgW="914400" imgH="771480" progId="Excel.SheetMacroEnabled.12">
              <p:embed/>
            </p:oleObj>
          </a:graphicData>
        </a:graphic>
      </p:graphicFrame>
      <p:graphicFrame>
        <p:nvGraphicFramePr>
          <p:cNvPr id="9" name="Object 8"/>
          <p:cNvGraphicFramePr>
            <a:graphicFrameLocks noChangeAspect="1"/>
          </p:cNvGraphicFramePr>
          <p:nvPr/>
        </p:nvGraphicFramePr>
        <p:xfrm>
          <a:off x="6804248" y="2204864"/>
          <a:ext cx="1024114" cy="864096"/>
        </p:xfrm>
        <a:graphic>
          <a:graphicData uri="http://schemas.openxmlformats.org/presentationml/2006/ole">
            <p:oleObj spid="_x0000_s51206" name="Macro-Enabled Worksheet" showAsIcon="1" r:id="rId5" imgW="914400" imgH="771480" progId="Excel.SheetMacroEnabled.12">
              <p:embed/>
            </p:oleObj>
          </a:graphicData>
        </a:graphic>
      </p:graphicFrame>
      <p:graphicFrame>
        <p:nvGraphicFramePr>
          <p:cNvPr id="15" name="Object 14"/>
          <p:cNvGraphicFramePr>
            <a:graphicFrameLocks noChangeAspect="1"/>
          </p:cNvGraphicFramePr>
          <p:nvPr/>
        </p:nvGraphicFramePr>
        <p:xfrm>
          <a:off x="4932040" y="3068960"/>
          <a:ext cx="938771" cy="792088"/>
        </p:xfrm>
        <a:graphic>
          <a:graphicData uri="http://schemas.openxmlformats.org/presentationml/2006/ole">
            <p:oleObj spid="_x0000_s51212" name="Macro-Enabled Worksheet" showAsIcon="1" r:id="rId6" imgW="914400" imgH="771480" progId="Excel.SheetMacroEnabled.12">
              <p:embed/>
            </p:oleObj>
          </a:graphicData>
        </a:graphic>
      </p:graphicFrame>
      <p:graphicFrame>
        <p:nvGraphicFramePr>
          <p:cNvPr id="16" name="Object 15"/>
          <p:cNvGraphicFramePr>
            <a:graphicFrameLocks noChangeAspect="1"/>
          </p:cNvGraphicFramePr>
          <p:nvPr/>
        </p:nvGraphicFramePr>
        <p:xfrm>
          <a:off x="6228184" y="3068960"/>
          <a:ext cx="1152128" cy="864096"/>
        </p:xfrm>
        <a:graphic>
          <a:graphicData uri="http://schemas.openxmlformats.org/presentationml/2006/ole">
            <p:oleObj spid="_x0000_s51213" name="Macro-Enabled Worksheet" showAsIcon="1" r:id="rId7" imgW="914400" imgH="771480" progId="Excel.SheetMacroEnabled.12">
              <p:embed/>
            </p:oleObj>
          </a:graphicData>
        </a:graphic>
      </p:graphicFrame>
      <p:graphicFrame>
        <p:nvGraphicFramePr>
          <p:cNvPr id="17" name="Object 16"/>
          <p:cNvGraphicFramePr>
            <a:graphicFrameLocks noChangeAspect="1"/>
          </p:cNvGraphicFramePr>
          <p:nvPr/>
        </p:nvGraphicFramePr>
        <p:xfrm>
          <a:off x="5508104" y="3789040"/>
          <a:ext cx="1080120" cy="911351"/>
        </p:xfrm>
        <a:graphic>
          <a:graphicData uri="http://schemas.openxmlformats.org/presentationml/2006/ole">
            <p:oleObj spid="_x0000_s51214" name="Macro-Enabled Worksheet" showAsIcon="1" r:id="rId8" imgW="914400" imgH="771480" progId="Excel.SheetMacroEnabled.12">
              <p:embed/>
            </p:oleObj>
          </a:graphicData>
        </a:graphic>
      </p:graphicFrame>
      <p:graphicFrame>
        <p:nvGraphicFramePr>
          <p:cNvPr id="18" name="Object 17"/>
          <p:cNvGraphicFramePr>
            <a:graphicFrameLocks noChangeAspect="1"/>
          </p:cNvGraphicFramePr>
          <p:nvPr/>
        </p:nvGraphicFramePr>
        <p:xfrm>
          <a:off x="6588224" y="4581128"/>
          <a:ext cx="1008112" cy="850595"/>
        </p:xfrm>
        <a:graphic>
          <a:graphicData uri="http://schemas.openxmlformats.org/presentationml/2006/ole">
            <p:oleObj spid="_x0000_s51215" name="Macro-Enabled Worksheet" showAsIcon="1" r:id="rId9" imgW="914400" imgH="771480" progId="Excel.SheetMacroEnabled.12">
              <p:embed/>
            </p:oleObj>
          </a:graphicData>
        </a:graphic>
      </p:graphicFrame>
      <p:graphicFrame>
        <p:nvGraphicFramePr>
          <p:cNvPr id="19" name="Object 18"/>
          <p:cNvGraphicFramePr>
            <a:graphicFrameLocks noChangeAspect="1"/>
          </p:cNvGraphicFramePr>
          <p:nvPr/>
        </p:nvGraphicFramePr>
        <p:xfrm>
          <a:off x="5580112" y="5314709"/>
          <a:ext cx="1008112" cy="850595"/>
        </p:xfrm>
        <a:graphic>
          <a:graphicData uri="http://schemas.openxmlformats.org/presentationml/2006/ole">
            <p:oleObj spid="_x0000_s51216" name="Macro-Enabled Worksheet" showAsIcon="1" r:id="rId10" imgW="914400" imgH="771480" progId="Excel.SheetMacroEnabled.12">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 y="4"/>
            <a:ext cx="9143999" cy="1002135"/>
          </a:xfrm>
        </p:spPr>
        <p:txBody>
          <a:bodyPr/>
          <a:lstStyle/>
          <a:p>
            <a:r>
              <a:rPr lang="en-US" dirty="0" smtClean="0">
                <a:solidFill>
                  <a:srgbClr val="C00000"/>
                </a:solidFill>
              </a:rPr>
              <a:t>Cont..</a:t>
            </a:r>
          </a:p>
        </p:txBody>
      </p:sp>
      <p:graphicFrame>
        <p:nvGraphicFramePr>
          <p:cNvPr id="6" name="Table 5"/>
          <p:cNvGraphicFramePr>
            <a:graphicFrameLocks noGrp="1"/>
          </p:cNvGraphicFramePr>
          <p:nvPr/>
        </p:nvGraphicFramePr>
        <p:xfrm>
          <a:off x="1524000" y="1397000"/>
          <a:ext cx="6096000" cy="3328144"/>
        </p:xfrm>
        <a:graphic>
          <a:graphicData uri="http://schemas.openxmlformats.org/drawingml/2006/table">
            <a:tbl>
              <a:tblPr firstRow="1" bandRow="1">
                <a:tableStyleId>{5C22544A-7EE6-4342-B048-85BDC9FD1C3A}</a:tableStyleId>
              </a:tblPr>
              <a:tblGrid>
                <a:gridCol w="2831976"/>
                <a:gridCol w="3264024"/>
              </a:tblGrid>
              <a:tr h="1023888">
                <a:tc>
                  <a:txBody>
                    <a:bodyPr/>
                    <a:lstStyle/>
                    <a:p>
                      <a:pPr marL="0" algn="l" defTabSz="914342" rtl="0" eaLnBrk="1" latinLnBrk="0" hangingPunct="1"/>
                      <a:r>
                        <a:rPr lang="en-US" sz="1800" b="0" kern="1200" dirty="0" smtClean="0">
                          <a:solidFill>
                            <a:schemeClr val="dk1"/>
                          </a:solidFill>
                          <a:latin typeface="+mn-lt"/>
                          <a:ea typeface="+mn-ea"/>
                          <a:cs typeface="+mn-cs"/>
                        </a:rPr>
                        <a:t>Order Interface</a:t>
                      </a:r>
                      <a:endParaRPr lang="en-US" sz="1800" b="0" kern="1200" dirty="0">
                        <a:solidFill>
                          <a:schemeClr val="dk1"/>
                        </a:solidFill>
                        <a:latin typeface="+mn-lt"/>
                        <a:ea typeface="+mn-ea"/>
                        <a:cs typeface="+mn-cs"/>
                      </a:endParaRPr>
                    </a:p>
                  </a:txBody>
                  <a:tcPr anchor="ctr">
                    <a:solidFill>
                      <a:srgbClr val="FFFAEF"/>
                    </a:solidFill>
                  </a:tcPr>
                </a:tc>
                <a:tc>
                  <a:txBody>
                    <a:bodyPr/>
                    <a:lstStyle/>
                    <a:p>
                      <a:pPr marL="0" algn="l" defTabSz="914342" rtl="0" eaLnBrk="1" latinLnBrk="0" hangingPunct="1"/>
                      <a:endParaRPr lang="en-US" sz="1800" kern="1200" dirty="0">
                        <a:solidFill>
                          <a:schemeClr val="dk1"/>
                        </a:solidFill>
                        <a:latin typeface="+mn-lt"/>
                        <a:ea typeface="+mn-ea"/>
                        <a:cs typeface="+mn-cs"/>
                      </a:endParaRPr>
                    </a:p>
                  </a:txBody>
                  <a:tcPr>
                    <a:solidFill>
                      <a:srgbClr val="FFFAEF"/>
                    </a:solidFill>
                  </a:tcPr>
                </a:tc>
              </a:tr>
              <a:tr h="1152128">
                <a:tc>
                  <a:txBody>
                    <a:bodyPr/>
                    <a:lstStyle/>
                    <a:p>
                      <a:r>
                        <a:rPr lang="en-US" dirty="0" smtClean="0"/>
                        <a:t>Order Tracking Interface</a:t>
                      </a:r>
                      <a:endParaRPr lang="en-US" dirty="0"/>
                    </a:p>
                  </a:txBody>
                  <a:tcPr anchor="ctr"/>
                </a:tc>
                <a:tc>
                  <a:txBody>
                    <a:bodyPr/>
                    <a:lstStyle/>
                    <a:p>
                      <a:endParaRPr lang="en-US" dirty="0"/>
                    </a:p>
                  </a:txBody>
                  <a:tcPr/>
                </a:tc>
              </a:tr>
              <a:tr h="1152128">
                <a:tc>
                  <a:txBody>
                    <a:bodyPr/>
                    <a:lstStyle/>
                    <a:p>
                      <a:r>
                        <a:rPr lang="en-US" dirty="0" smtClean="0"/>
                        <a:t>Image Resize Interface</a:t>
                      </a:r>
                      <a:endParaRPr lang="en-US" dirty="0"/>
                    </a:p>
                  </a:txBody>
                  <a:tcPr anchor="ctr"/>
                </a:tc>
                <a:tc>
                  <a:txBody>
                    <a:bodyPr/>
                    <a:lstStyle/>
                    <a:p>
                      <a:endParaRPr lang="en-US" dirty="0"/>
                    </a:p>
                  </a:txBody>
                  <a:tcPr/>
                </a:tc>
              </a:tr>
            </a:tbl>
          </a:graphicData>
        </a:graphic>
      </p:graphicFrame>
      <p:graphicFrame>
        <p:nvGraphicFramePr>
          <p:cNvPr id="7" name="Object 6"/>
          <p:cNvGraphicFramePr>
            <a:graphicFrameLocks noChangeAspect="1"/>
          </p:cNvGraphicFramePr>
          <p:nvPr/>
        </p:nvGraphicFramePr>
        <p:xfrm>
          <a:off x="4427984" y="1628800"/>
          <a:ext cx="1008113" cy="792088"/>
        </p:xfrm>
        <a:graphic>
          <a:graphicData uri="http://schemas.openxmlformats.org/presentationml/2006/ole">
            <p:oleObj spid="_x0000_s52226" name="Macro-Enabled Worksheet" showAsIcon="1" r:id="rId3" imgW="914400" imgH="771480" progId="Excel.SheetMacroEnabled.12">
              <p:embed/>
            </p:oleObj>
          </a:graphicData>
        </a:graphic>
      </p:graphicFrame>
      <p:graphicFrame>
        <p:nvGraphicFramePr>
          <p:cNvPr id="8" name="Object 7"/>
          <p:cNvGraphicFramePr>
            <a:graphicFrameLocks noChangeAspect="1"/>
          </p:cNvGraphicFramePr>
          <p:nvPr/>
        </p:nvGraphicFramePr>
        <p:xfrm>
          <a:off x="5796136" y="1628800"/>
          <a:ext cx="969256" cy="817810"/>
        </p:xfrm>
        <a:graphic>
          <a:graphicData uri="http://schemas.openxmlformats.org/presentationml/2006/ole">
            <p:oleObj spid="_x0000_s52227" name="Macro-Enabled Worksheet" showAsIcon="1" r:id="rId4" imgW="914400" imgH="771480" progId="Excel.SheetMacroEnabled.12">
              <p:embed/>
            </p:oleObj>
          </a:graphicData>
        </a:graphic>
      </p:graphicFrame>
      <p:graphicFrame>
        <p:nvGraphicFramePr>
          <p:cNvPr id="9" name="Object 8"/>
          <p:cNvGraphicFramePr>
            <a:graphicFrameLocks noChangeAspect="1"/>
          </p:cNvGraphicFramePr>
          <p:nvPr/>
        </p:nvGraphicFramePr>
        <p:xfrm>
          <a:off x="5148064" y="2636912"/>
          <a:ext cx="938771" cy="792088"/>
        </p:xfrm>
        <a:graphic>
          <a:graphicData uri="http://schemas.openxmlformats.org/presentationml/2006/ole">
            <p:oleObj spid="_x0000_s52228" name="Macro-Enabled Worksheet" showAsIcon="1" r:id="rId5" imgW="914400" imgH="771480" progId="Excel.SheetMacroEnabled.12">
              <p:embed/>
            </p:oleObj>
          </a:graphicData>
        </a:graphic>
      </p:graphicFrame>
      <p:graphicFrame>
        <p:nvGraphicFramePr>
          <p:cNvPr id="10" name="Object 9"/>
          <p:cNvGraphicFramePr>
            <a:graphicFrameLocks noChangeAspect="1"/>
          </p:cNvGraphicFramePr>
          <p:nvPr/>
        </p:nvGraphicFramePr>
        <p:xfrm>
          <a:off x="4860032" y="3717032"/>
          <a:ext cx="1080120" cy="911351"/>
        </p:xfrm>
        <a:graphic>
          <a:graphicData uri="http://schemas.openxmlformats.org/presentationml/2006/ole">
            <p:oleObj spid="_x0000_s52229" name="Macro-Enabled Worksheet" showAsIcon="1" r:id="rId6" imgW="914400" imgH="771480" progId="Excel.SheetMacroEnabled.12">
              <p:embed/>
            </p:oleObj>
          </a:graphicData>
        </a:graphic>
      </p:graphicFrame>
      <p:pic>
        <p:nvPicPr>
          <p:cNvPr id="2" name="Picture 6" descr="\\DIN16003912\share\B2BAssets\test_data_b2bassets\products\1334.jpg"/>
          <p:cNvPicPr>
            <a:picLocks noChangeAspect="1" noChangeArrowheads="1"/>
          </p:cNvPicPr>
          <p:nvPr/>
        </p:nvPicPr>
        <p:blipFill>
          <a:blip r:embed="rId7" cstate="print"/>
          <a:srcRect/>
          <a:stretch>
            <a:fillRect/>
          </a:stretch>
        </p:blipFill>
        <p:spPr bwMode="auto">
          <a:xfrm flipH="1">
            <a:off x="6300192" y="3645024"/>
            <a:ext cx="936104" cy="936104"/>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467544" y="2060848"/>
            <a:ext cx="3600400" cy="936104"/>
          </a:xfrm>
          <a:prstGeom prst="rect">
            <a:avLst/>
          </a:prstGeom>
          <a:noFill/>
          <a:ln w="9525">
            <a:noFill/>
            <a:miter lim="800000"/>
            <a:headEnd/>
            <a:tailEnd/>
          </a:ln>
        </p:spPr>
        <p:txBody>
          <a:bodyPr vert="horz" wrap="square" lIns="245434" tIns="30679" rIns="61358" bIns="30679" numCol="1" anchor="t" anchorCtr="0" compatLnSpc="1">
            <a:prstTxWarp prst="textNoShape">
              <a:avLst/>
            </a:prstTxWarp>
          </a:bodyPr>
          <a:lstStyle/>
          <a:p>
            <a:pPr marL="742950" lvl="2" indent="-231775" algn="ctr" defTabSz="608790" fontAlgn="base">
              <a:spcBef>
                <a:spcPct val="20000"/>
              </a:spcBef>
              <a:spcAft>
                <a:spcPct val="0"/>
              </a:spcAft>
              <a:buClr>
                <a:srgbClr val="009BCC"/>
              </a:buClr>
            </a:pPr>
            <a:r>
              <a:rPr lang="en-US" sz="4800" b="1" dirty="0" smtClean="0">
                <a:latin typeface="Gabriola" pitchFamily="82" charset="0"/>
              </a:rPr>
              <a:t>Thank You</a:t>
            </a:r>
          </a:p>
          <a:p>
            <a:pPr marL="457200" lvl="2" indent="-231775" algn="ctr" defTabSz="608790" fontAlgn="base">
              <a:spcBef>
                <a:spcPct val="20000"/>
              </a:spcBef>
              <a:spcAft>
                <a:spcPct val="0"/>
              </a:spcAft>
              <a:buClr>
                <a:srgbClr val="009BCC"/>
              </a:buClr>
              <a:buFont typeface="Wingdings" pitchFamily="2" charset="2"/>
              <a:buChar char="ü"/>
            </a:pPr>
            <a:endParaRPr lang="en-US" sz="1300" dirty="0" smtClean="0"/>
          </a:p>
          <a:p>
            <a:pPr marL="1239627" lvl="2" indent="-231775" algn="ctr" defTabSz="608790" fontAlgn="base">
              <a:spcBef>
                <a:spcPct val="20000"/>
              </a:spcBef>
              <a:spcAft>
                <a:spcPct val="0"/>
              </a:spcAft>
              <a:buClr>
                <a:srgbClr val="009BCC"/>
              </a:buClr>
              <a:buFont typeface="Courier New" pitchFamily="49" charset="0"/>
              <a:buChar char="o"/>
            </a:pPr>
            <a:endParaRPr lang="en-US" sz="1300" dirty="0" smtClean="0">
              <a:solidFill>
                <a:srgbClr val="000000"/>
              </a:solidFill>
              <a:latin typeface="Calibri" pitchFamily="34" charset="0"/>
              <a:cs typeface="Calibri" pitchFamily="34" charset="0"/>
            </a:endParaRPr>
          </a:p>
          <a:p>
            <a:pPr marL="232693" indent="-232693" algn="ctr" defTabSz="608790" fontAlgn="base">
              <a:spcBef>
                <a:spcPct val="20000"/>
              </a:spcBef>
              <a:spcAft>
                <a:spcPct val="0"/>
              </a:spcAft>
              <a:buClr>
                <a:schemeClr val="tx2"/>
              </a:buClr>
            </a:pPr>
            <a:endParaRPr lang="en-US" sz="1000" dirty="0" smtClean="0">
              <a:latin typeface="Calibri" pitchFamily="34" charset="0"/>
              <a:cs typeface="Calibri" pitchFamily="34" charset="0"/>
            </a:endParaRPr>
          </a:p>
          <a:p>
            <a:pPr marL="850001" lvl="1" indent="-231775" algn="ctr" defTabSz="608790" fontAlgn="base">
              <a:spcBef>
                <a:spcPct val="20000"/>
              </a:spcBef>
              <a:spcAft>
                <a:spcPct val="0"/>
              </a:spcAft>
              <a:buClr>
                <a:schemeClr val="tx2"/>
              </a:buClr>
              <a:buFont typeface="Wingdings" pitchFamily="2" charset="2"/>
              <a:buChar char="Ø"/>
            </a:pPr>
            <a:endParaRPr lang="en-US" sz="1400" dirty="0" smtClean="0">
              <a:latin typeface="Calibri" pitchFamily="34" charset="0"/>
              <a:cs typeface="Calibri" pitchFamily="34" charset="0"/>
            </a:endParaRPr>
          </a:p>
          <a:p>
            <a:pPr marL="232693" indent="-232693" algn="ctr" defTabSz="608790" fontAlgn="base">
              <a:spcBef>
                <a:spcPct val="20000"/>
              </a:spcBef>
              <a:spcAft>
                <a:spcPct val="0"/>
              </a:spcAft>
              <a:buClr>
                <a:schemeClr val="tx2"/>
              </a:buClr>
            </a:pPr>
            <a:endParaRPr lang="en-US" sz="1600" dirty="0" smtClean="0">
              <a:latin typeface="Calibri" pitchFamily="34" charset="0"/>
              <a:cs typeface="Calibri" pitchFamily="34" charset="0"/>
            </a:endParaRPr>
          </a:p>
          <a:p>
            <a:pPr marL="232693" lvl="0" indent="-232693" algn="ctr" defTabSz="608790" fontAlgn="base">
              <a:spcBef>
                <a:spcPct val="20000"/>
              </a:spcBef>
              <a:spcAft>
                <a:spcPct val="0"/>
              </a:spcAft>
              <a:buClr>
                <a:schemeClr val="tx2"/>
              </a:buClr>
              <a:buFont typeface="Wingdings" pitchFamily="2" charset="2"/>
              <a:buChar char="§"/>
            </a:pPr>
            <a:endParaRPr lang="en-US" sz="1000" b="1" dirty="0" smtClean="0">
              <a:latin typeface="Calibri" pitchFamily="34" charset="0"/>
              <a:cs typeface="Calibri" pitchFamily="34" charset="0"/>
            </a:endParaRPr>
          </a:p>
          <a:p>
            <a:pPr marL="460375" lvl="0" indent="-231775" algn="ctr" defTabSz="608790" fontAlgn="base">
              <a:spcBef>
                <a:spcPct val="20000"/>
              </a:spcBef>
              <a:spcAft>
                <a:spcPct val="0"/>
              </a:spcAft>
              <a:buClr>
                <a:schemeClr val="tx2"/>
              </a:buClr>
              <a:buFont typeface="Wingdings" pitchFamily="2" charset="2"/>
              <a:buChar char="ü"/>
            </a:pPr>
            <a:endParaRPr kumimoji="0" lang="sv-SE" sz="16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p:txBody>
      </p:sp>
      <p:pic>
        <p:nvPicPr>
          <p:cNvPr id="10" name="Picture 4"/>
          <p:cNvPicPr>
            <a:picLocks noChangeAspect="1" noChangeArrowheads="1"/>
          </p:cNvPicPr>
          <p:nvPr/>
        </p:nvPicPr>
        <p:blipFill>
          <a:blip r:embed="rId2" cstate="print"/>
          <a:srcRect/>
          <a:stretch>
            <a:fillRect/>
          </a:stretch>
        </p:blipFill>
        <p:spPr bwMode="auto">
          <a:xfrm>
            <a:off x="827584" y="2214761"/>
            <a:ext cx="685800" cy="638175"/>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ppt_w</p:attrName>
                                        </p:attrNameLst>
                                      </p:cBhvr>
                                      <p:tavLst>
                                        <p:tav tm="0" fmla="#ppt_w*sin(2.5*pi*$)">
                                          <p:val>
                                            <p:fltVal val="0"/>
                                          </p:val>
                                        </p:tav>
                                        <p:tav tm="100000">
                                          <p:val>
                                            <p:fltVal val="1"/>
                                          </p:val>
                                        </p:tav>
                                      </p:tavLst>
                                    </p:anim>
                                    <p:anim calcmode="lin" valueType="num">
                                      <p:cBhvr>
                                        <p:cTn id="9" dur="1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Cont..</a:t>
            </a:r>
          </a:p>
        </p:txBody>
      </p:sp>
      <p:graphicFrame>
        <p:nvGraphicFramePr>
          <p:cNvPr id="5" name="Diagramme 4"/>
          <p:cNvGraphicFramePr/>
          <p:nvPr/>
        </p:nvGraphicFramePr>
        <p:xfrm>
          <a:off x="422031" y="1524001"/>
          <a:ext cx="8370277"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lvl="0"/>
            <a:r>
              <a:rPr lang="fr-FR" dirty="0" smtClean="0">
                <a:solidFill>
                  <a:srgbClr val="C00000"/>
                </a:solidFill>
              </a:rPr>
              <a:t>Catalog Restrictions Module </a:t>
            </a:r>
            <a:endParaRPr lang="fr-FR" dirty="0">
              <a:solidFill>
                <a:srgbClr val="C00000"/>
              </a:solidFill>
            </a:endParaRPr>
          </a:p>
        </p:txBody>
      </p:sp>
      <p:sp>
        <p:nvSpPr>
          <p:cNvPr id="3" name="Espace réservé du contenu 2"/>
          <p:cNvSpPr>
            <a:spLocks noGrp="1"/>
          </p:cNvSpPr>
          <p:nvPr>
            <p:ph idx="1"/>
          </p:nvPr>
        </p:nvSpPr>
        <p:spPr/>
        <p:txBody>
          <a:bodyPr/>
          <a:lstStyle/>
          <a:p>
            <a:r>
              <a:rPr lang="en-US" b="1" dirty="0" smtClean="0"/>
              <a:t>Catalog Restrictions Module</a:t>
            </a:r>
          </a:p>
          <a:p>
            <a:endParaRPr lang="en-US" b="1" dirty="0" smtClean="0"/>
          </a:p>
          <a:p>
            <a:r>
              <a:rPr lang="en-US" dirty="0" smtClean="0"/>
              <a:t>This module (a specific behavior that does not exist in Standard Hybris) helps to create various products assortments for different customers and also manage partial catalogs</a:t>
            </a:r>
          </a:p>
          <a:p>
            <a:r>
              <a:rPr lang="en-US" dirty="0" smtClean="0"/>
              <a:t> Products are included in subsets that match customer assortments, it means there is a set of products that may be suggested to some customers and not to others</a:t>
            </a:r>
          </a:p>
          <a:p>
            <a:r>
              <a:rPr lang="en-US" dirty="0" smtClean="0"/>
              <a:t>The products of these assortments may be common to many customers</a:t>
            </a:r>
          </a:p>
          <a:p>
            <a:r>
              <a:rPr lang="en-US" dirty="0" smtClean="0"/>
              <a:t>Among the customer assortment products, some may be viewable or non-viewable</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C00000"/>
                </a:solidFill>
              </a:rPr>
              <a:t>Cont..</a:t>
            </a:r>
            <a:endParaRPr lang="fr-FR" dirty="0">
              <a:solidFill>
                <a:srgbClr val="C00000"/>
              </a:solidFill>
            </a:endParaRPr>
          </a:p>
        </p:txBody>
      </p:sp>
      <p:sp>
        <p:nvSpPr>
          <p:cNvPr id="3" name="Espace réservé du contenu 2"/>
          <p:cNvSpPr>
            <a:spLocks noGrp="1"/>
          </p:cNvSpPr>
          <p:nvPr>
            <p:ph idx="1"/>
          </p:nvPr>
        </p:nvSpPr>
        <p:spPr>
          <a:xfrm>
            <a:off x="298516" y="1412776"/>
            <a:ext cx="8845484" cy="4427727"/>
          </a:xfrm>
        </p:spPr>
        <p:txBody>
          <a:bodyPr/>
          <a:lstStyle/>
          <a:p>
            <a:pPr>
              <a:buNone/>
            </a:pPr>
            <a:endParaRPr lang="en-US" dirty="0" smtClean="0"/>
          </a:p>
          <a:p>
            <a:r>
              <a:rPr lang="en-US" b="1" dirty="0" smtClean="0"/>
              <a:t>Viewable</a:t>
            </a:r>
            <a:r>
              <a:rPr lang="en-US" dirty="0" smtClean="0"/>
              <a:t>: These are all products available to all users of a B2B unit </a:t>
            </a:r>
          </a:p>
          <a:p>
            <a:pPr>
              <a:buNone/>
            </a:pPr>
            <a:r>
              <a:rPr lang="en-US" dirty="0" smtClean="0"/>
              <a:t>   Product Field ("is viewable" provided by the MDM (* interface))</a:t>
            </a:r>
          </a:p>
          <a:p>
            <a:r>
              <a:rPr lang="en-US" b="1" dirty="0" smtClean="0"/>
              <a:t>Non-Viewable</a:t>
            </a:r>
            <a:r>
              <a:rPr lang="en-US" dirty="0" smtClean="0"/>
              <a:t>: These are all products that are not available to all users of a B2B unit </a:t>
            </a:r>
          </a:p>
          <a:p>
            <a:pPr>
              <a:buNone/>
            </a:pPr>
            <a:r>
              <a:rPr lang="en-US" dirty="0" smtClean="0"/>
              <a:t>   Product Field ("is not viewable" provided by the MDM (* interface))</a:t>
            </a:r>
          </a:p>
          <a:p>
            <a:pPr>
              <a:buNone/>
            </a:pPr>
            <a:r>
              <a:rPr lang="en-US" dirty="0" smtClean="0"/>
              <a:t/>
            </a:r>
            <a:br>
              <a:rPr lang="en-US" dirty="0" smtClean="0"/>
            </a:br>
            <a:endParaRPr lang="fr-FR" dirty="0" smtClean="0"/>
          </a:p>
          <a:p>
            <a:pPr>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C00000"/>
                </a:solidFill>
              </a:rPr>
              <a:t>Cont..</a:t>
            </a:r>
            <a:endParaRPr lang="fr-FR" dirty="0"/>
          </a:p>
        </p:txBody>
      </p:sp>
      <p:pic>
        <p:nvPicPr>
          <p:cNvPr id="80898" name="Picture 2" descr="C:\Users\asalhi\AppData\Local\Microsoft\Windows\Temporary Internet Files\Content.Outlook\XN8QI0OU\Capture.PNG"/>
          <p:cNvPicPr>
            <a:picLocks noChangeAspect="1" noChangeArrowheads="1"/>
          </p:cNvPicPr>
          <p:nvPr/>
        </p:nvPicPr>
        <p:blipFill>
          <a:blip r:embed="rId2" cstate="print"/>
          <a:srcRect/>
          <a:stretch>
            <a:fillRect/>
          </a:stretch>
        </p:blipFill>
        <p:spPr bwMode="auto">
          <a:xfrm>
            <a:off x="683568" y="1340768"/>
            <a:ext cx="7379512" cy="3974717"/>
          </a:xfrm>
          <a:prstGeom prst="rect">
            <a:avLst/>
          </a:prstGeom>
          <a:noFill/>
        </p:spPr>
      </p:pic>
      <p:sp>
        <p:nvSpPr>
          <p:cNvPr id="6" name="Rectangle 4"/>
          <p:cNvSpPr>
            <a:spLocks noChangeArrowheads="1"/>
          </p:cNvSpPr>
          <p:nvPr/>
        </p:nvSpPr>
        <p:spPr bwMode="auto">
          <a:xfrm>
            <a:off x="3995936" y="2924944"/>
            <a:ext cx="720080" cy="2232248"/>
          </a:xfrm>
          <a:prstGeom prst="rect">
            <a:avLst/>
          </a:prstGeom>
          <a:noFill/>
          <a:ln w="31750">
            <a:solidFill>
              <a:srgbClr val="C0504D"/>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 Box 1"/>
          <p:cNvSpPr txBox="1">
            <a:spLocks noChangeArrowheads="1"/>
          </p:cNvSpPr>
          <p:nvPr/>
        </p:nvSpPr>
        <p:spPr bwMode="auto">
          <a:xfrm>
            <a:off x="4716016" y="2852936"/>
            <a:ext cx="576064" cy="4612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3200" b="0" i="0" u="none" strike="noStrike" cap="none" normalizeH="0" baseline="0" dirty="0" smtClean="0">
                <a:ln>
                  <a:noFill/>
                </a:ln>
                <a:solidFill>
                  <a:schemeClr val="tx1"/>
                </a:solidFill>
                <a:effectLst/>
                <a:latin typeface="Times New Roman" pitchFamily="18" charset="0"/>
                <a:cs typeface="Arial" pitchFamily="34" charset="0"/>
                <a:sym typeface="Wingdings" pitchFamily="2" charset="2"/>
              </a:rPr>
              <a:t></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1"/>
          <p:cNvSpPr txBox="1">
            <a:spLocks noChangeArrowheads="1"/>
          </p:cNvSpPr>
          <p:nvPr/>
        </p:nvSpPr>
        <p:spPr bwMode="auto">
          <a:xfrm>
            <a:off x="683568" y="5589240"/>
            <a:ext cx="576064" cy="4612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3200" b="0" i="0" u="none" strike="noStrike" cap="none" normalizeH="0" baseline="0" dirty="0" smtClean="0">
                <a:ln>
                  <a:noFill/>
                </a:ln>
                <a:solidFill>
                  <a:schemeClr val="tx1"/>
                </a:solidFill>
                <a:effectLst/>
                <a:latin typeface="Times New Roman" pitchFamily="18" charset="0"/>
                <a:cs typeface="Arial" pitchFamily="34" charset="0"/>
                <a:sym typeface="Wingdings" pitchFamily="2" charset="2"/>
              </a:rPr>
              <a:t></a:t>
            </a:r>
            <a:endParaRPr kumimoji="0" lang="fr-FR"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Espace réservé du contenu 2"/>
          <p:cNvSpPr txBox="1">
            <a:spLocks/>
          </p:cNvSpPr>
          <p:nvPr/>
        </p:nvSpPr>
        <p:spPr>
          <a:xfrm>
            <a:off x="503040" y="5301208"/>
            <a:ext cx="8640960" cy="1008112"/>
          </a:xfrm>
          <a:prstGeom prst="rect">
            <a:avLst/>
          </a:prstGeom>
        </p:spPr>
        <p:txBody>
          <a:bodyPr vert="horz" lIns="108000" tIns="72000" rIns="72000" bIns="72000" rtlCol="0">
            <a:noAutofit/>
          </a:bodyPr>
          <a:lstStyle/>
          <a:p>
            <a:pPr marL="166189" marR="0" lvl="0" indent="-166189" algn="l" defTabSz="914342" rtl="0" eaLnBrk="1" fontAlgn="auto" latinLnBrk="0" hangingPunct="1">
              <a:lnSpc>
                <a:spcPct val="90000"/>
              </a:lnSpc>
              <a:spcBef>
                <a:spcPts val="0"/>
              </a:spcBef>
              <a:spcAft>
                <a:spcPts val="600"/>
              </a:spcAft>
              <a:buClr>
                <a:schemeClr val="accent5"/>
              </a:buClr>
              <a:buSzTx/>
              <a:tabLst/>
              <a:defRPr/>
            </a:pPr>
            <a:r>
              <a:rPr kumimoji="0" lang="en-US" sz="2200" b="1" i="0" u="none" strike="noStrike" kern="1200" cap="none" spc="0" normalizeH="0" baseline="0" noProof="0" dirty="0" smtClean="0">
                <a:ln>
                  <a:noFill/>
                </a:ln>
                <a:solidFill>
                  <a:schemeClr val="tx1"/>
                </a:solidFill>
                <a:effectLst/>
                <a:uLnTx/>
                <a:uFillTx/>
                <a:latin typeface="+mn-lt"/>
                <a:ea typeface="+mn-ea"/>
                <a:cs typeface="+mn-cs"/>
              </a:rPr>
              <a:t>    </a:t>
            </a:r>
          </a:p>
          <a:p>
            <a:pPr marL="166189" indent="-166189" defTabSz="914342" fontAlgn="auto">
              <a:lnSpc>
                <a:spcPct val="90000"/>
              </a:lnSpc>
              <a:spcBef>
                <a:spcPts val="0"/>
              </a:spcBef>
              <a:spcAft>
                <a:spcPts val="600"/>
              </a:spcAft>
              <a:buClr>
                <a:schemeClr val="accent5"/>
              </a:buClr>
            </a:pPr>
            <a:r>
              <a:rPr lang="en-US" sz="2200" b="1" dirty="0" smtClean="0">
                <a:latin typeface="+mn-lt"/>
                <a:cs typeface="+mn-cs"/>
              </a:rPr>
              <a:t>        </a:t>
            </a:r>
            <a:r>
              <a:rPr kumimoji="0" lang="en-US" sz="2200" i="0" u="none" strike="noStrike" kern="1200" cap="none" spc="0" normalizeH="0" baseline="0" noProof="0" dirty="0" smtClean="0">
                <a:ln>
                  <a:noFill/>
                </a:ln>
                <a:solidFill>
                  <a:schemeClr val="tx1"/>
                </a:solidFill>
                <a:effectLst/>
                <a:uLnTx/>
                <a:uFillTx/>
                <a:latin typeface="+mn-lt"/>
                <a:ea typeface="+mn-ea"/>
                <a:cs typeface="+mn-cs"/>
              </a:rPr>
              <a:t>Is Displayed</a:t>
            </a:r>
            <a:r>
              <a:rPr kumimoji="0" lang="en-US" sz="2200" i="0" u="none" strike="noStrike" kern="1200" cap="none" spc="0" normalizeH="0" noProof="0" dirty="0" smtClean="0">
                <a:ln>
                  <a:noFill/>
                </a:ln>
                <a:solidFill>
                  <a:schemeClr val="tx1"/>
                </a:solidFill>
                <a:effectLst/>
                <a:uLnTx/>
                <a:uFillTx/>
                <a:latin typeface="+mn-lt"/>
                <a:ea typeface="+mn-ea"/>
                <a:cs typeface="+mn-cs"/>
              </a:rPr>
              <a:t>: Yes for “Viewable” products and No for “Non-     Viewable” products</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rgbClr val="C00000"/>
                </a:solidFill>
              </a:rPr>
              <a:t>Cont..</a:t>
            </a:r>
            <a:endParaRPr lang="fr-FR" dirty="0"/>
          </a:p>
        </p:txBody>
      </p:sp>
      <p:sp>
        <p:nvSpPr>
          <p:cNvPr id="3" name="Espace réservé du contenu 2"/>
          <p:cNvSpPr>
            <a:spLocks noGrp="1"/>
          </p:cNvSpPr>
          <p:nvPr>
            <p:ph idx="1"/>
          </p:nvPr>
        </p:nvSpPr>
        <p:spPr>
          <a:xfrm>
            <a:off x="298516" y="1412776"/>
            <a:ext cx="8845484" cy="4427727"/>
          </a:xfrm>
        </p:spPr>
        <p:txBody>
          <a:bodyPr/>
          <a:lstStyle/>
          <a:p>
            <a:pPr>
              <a:buNone/>
            </a:pPr>
            <a:r>
              <a:rPr lang="en-US" dirty="0" smtClean="0"/>
              <a:t/>
            </a:r>
            <a:br>
              <a:rPr lang="en-US" dirty="0" smtClean="0"/>
            </a:br>
            <a:endParaRPr lang="fr-FR" dirty="0" smtClean="0"/>
          </a:p>
          <a:p>
            <a:pPr>
              <a:buNone/>
            </a:pPr>
            <a:endParaRPr lang="en-US" dirty="0" smtClean="0"/>
          </a:p>
        </p:txBody>
      </p:sp>
      <p:sp>
        <p:nvSpPr>
          <p:cNvPr id="4" name="Rectangle 3"/>
          <p:cNvSpPr/>
          <p:nvPr/>
        </p:nvSpPr>
        <p:spPr>
          <a:xfrm>
            <a:off x="395536" y="1305342"/>
            <a:ext cx="8280920" cy="3754874"/>
          </a:xfrm>
          <a:prstGeom prst="rect">
            <a:avLst/>
          </a:prstGeom>
        </p:spPr>
        <p:txBody>
          <a:bodyPr wrap="square">
            <a:spAutoFit/>
          </a:bodyPr>
          <a:lstStyle/>
          <a:p>
            <a:r>
              <a:rPr lang="en-US" sz="2200" b="1" dirty="0" smtClean="0">
                <a:latin typeface="+mn-lt"/>
                <a:cs typeface="+mn-cs"/>
              </a:rPr>
              <a:t>Functional Rules:</a:t>
            </a:r>
          </a:p>
          <a:p>
            <a:endParaRPr lang="en-US" b="1" dirty="0" smtClean="0"/>
          </a:p>
          <a:p>
            <a:r>
              <a:rPr lang="en-US" b="1" dirty="0" smtClean="0"/>
              <a:t>Display: </a:t>
            </a:r>
            <a:r>
              <a:rPr lang="en-US" dirty="0" smtClean="0"/>
              <a:t>Viewable products are displayed for all B2B unit users</a:t>
            </a:r>
          </a:p>
          <a:p>
            <a:r>
              <a:rPr lang="en-US" dirty="0" smtClean="0"/>
              <a:t>Non-viewable products are not viewable for the B2B unit users</a:t>
            </a:r>
          </a:p>
          <a:p>
            <a:endParaRPr lang="en-US" b="1" dirty="0" smtClean="0"/>
          </a:p>
          <a:p>
            <a:r>
              <a:rPr lang="en-US" b="1" dirty="0" smtClean="0"/>
              <a:t>Import: </a:t>
            </a:r>
            <a:r>
              <a:rPr lang="en-US" dirty="0" smtClean="0"/>
              <a:t>The import is done through an asynchronous interface (CSV files)</a:t>
            </a:r>
          </a:p>
          <a:p>
            <a:endParaRPr lang="en-US" dirty="0" smtClean="0"/>
          </a:p>
          <a:p>
            <a:r>
              <a:rPr lang="en-US" b="1" dirty="0" smtClean="0"/>
              <a:t>Export</a:t>
            </a:r>
            <a:r>
              <a:rPr lang="en-US" dirty="0" smtClean="0"/>
              <a:t>: No export is available</a:t>
            </a:r>
          </a:p>
          <a:p>
            <a:endParaRPr lang="en-US" dirty="0" smtClean="0"/>
          </a:p>
          <a:p>
            <a:r>
              <a:rPr lang="en-US" b="1" dirty="0" smtClean="0"/>
              <a:t>Search: </a:t>
            </a:r>
            <a:r>
              <a:rPr lang="en-US" dirty="0" smtClean="0"/>
              <a:t>Viewable products are searchable, however non-viewable products are not searchable</a:t>
            </a:r>
          </a:p>
          <a:p>
            <a:endParaRPr lang="en-US" dirty="0" smtClean="0"/>
          </a:p>
          <a:p>
            <a:endParaRPr lang="en-US"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ppt/theme/themeOverride2.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ppt/theme/themeOverride3.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ppt/theme/themeOverride4.xml><?xml version="1.0" encoding="utf-8"?>
<a:themeOverride xmlns:a="http://schemas.openxmlformats.org/drawingml/2006/main">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owerPoint 2003 (.ppt)" ma:contentTypeID="0x0101009EA6A8BD0380A547BCCD07AC8F651C0D0016C110764F917A458A63BDFB13D33141" ma:contentTypeVersion="1" ma:contentTypeDescription="Content type for PowerPoint 2003 documents" ma:contentTypeScope="" ma:versionID="bf4f98f437dec21faf5eecf1adff20f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608A8FE-B8FF-41AE-9704-D2C65F1F7E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93BCB78-B573-476A-886C-054AABDE5321}">
  <ds:schemaRefs>
    <ds:schemaRef ds:uri="http://schemas.microsoft.com/office/2006/metadata/longProperties"/>
  </ds:schemaRefs>
</ds:datastoreItem>
</file>

<file path=customXml/itemProps3.xml><?xml version="1.0" encoding="utf-8"?>
<ds:datastoreItem xmlns:ds="http://schemas.openxmlformats.org/officeDocument/2006/customXml" ds:itemID="{116A4F78-3573-4D4F-9A30-EDF58A4B6928}">
  <ds:schemaRefs>
    <ds:schemaRef ds:uri="http://schemas.microsoft.com/sharepoint/v3/contenttype/forms"/>
  </ds:schemaRefs>
</ds:datastoreItem>
</file>

<file path=customXml/itemProps4.xml><?xml version="1.0" encoding="utf-8"?>
<ds:datastoreItem xmlns:ds="http://schemas.openxmlformats.org/officeDocument/2006/customXml" ds:itemID="{ABA1D0BD-AC20-42BF-9FB2-D1D1306233AC}">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28250</TotalTime>
  <Words>2071</Words>
  <Application>Microsoft Office PowerPoint</Application>
  <PresentationFormat>On-screen Show (4:3)</PresentationFormat>
  <Paragraphs>416</Paragraphs>
  <Slides>49</Slides>
  <Notes>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2" baseType="lpstr">
      <vt:lpstr>ppt_Template_Capgemini</vt:lpstr>
      <vt:lpstr>think-cell Slide</vt:lpstr>
      <vt:lpstr>Macro-Enabled Worksheet</vt:lpstr>
      <vt:lpstr>Slide 1</vt:lpstr>
      <vt:lpstr>Agenda</vt:lpstr>
      <vt:lpstr>Overview of Hybris Assets</vt:lpstr>
      <vt:lpstr>Cont..</vt:lpstr>
      <vt:lpstr>Cont..</vt:lpstr>
      <vt:lpstr>Catalog Restrictions Module </vt:lpstr>
      <vt:lpstr>Cont..</vt:lpstr>
      <vt:lpstr>Cont..</vt:lpstr>
      <vt:lpstr>Cont..</vt:lpstr>
      <vt:lpstr>Quick Order</vt:lpstr>
      <vt:lpstr>Cont..</vt:lpstr>
      <vt:lpstr>Cont..</vt:lpstr>
      <vt:lpstr>Multi Cart Module</vt:lpstr>
      <vt:lpstr>Cont..</vt:lpstr>
      <vt:lpstr>Cont..</vt:lpstr>
      <vt:lpstr>Cont..</vt:lpstr>
      <vt:lpstr>Advanced Cart/Order Search Module</vt:lpstr>
      <vt:lpstr>Cont..</vt:lpstr>
      <vt:lpstr>Cont..</vt:lpstr>
      <vt:lpstr>Cont..</vt:lpstr>
      <vt:lpstr>Advanced Product Search Module</vt:lpstr>
      <vt:lpstr>Cont..</vt:lpstr>
      <vt:lpstr>Cont..</vt:lpstr>
      <vt:lpstr>Cont..</vt:lpstr>
      <vt:lpstr>Responsive Theme</vt:lpstr>
      <vt:lpstr>Cont..</vt:lpstr>
      <vt:lpstr>Cont..</vt:lpstr>
      <vt:lpstr>360° View of an Order</vt:lpstr>
      <vt:lpstr>Cont..</vt:lpstr>
      <vt:lpstr>Cont..</vt:lpstr>
      <vt:lpstr>Cont..</vt:lpstr>
      <vt:lpstr>Image Resizing</vt:lpstr>
      <vt:lpstr>Cont..</vt:lpstr>
      <vt:lpstr>Order Export Module</vt:lpstr>
      <vt:lpstr>Cont..</vt:lpstr>
      <vt:lpstr>SAP Interfaces (asynchronous)</vt:lpstr>
      <vt:lpstr>Cont..</vt:lpstr>
      <vt:lpstr>Cont..</vt:lpstr>
      <vt:lpstr>Cont..</vt:lpstr>
      <vt:lpstr>Cont..</vt:lpstr>
      <vt:lpstr>Cont..</vt:lpstr>
      <vt:lpstr>Cont..</vt:lpstr>
      <vt:lpstr>Cont..</vt:lpstr>
      <vt:lpstr>Cont..</vt:lpstr>
      <vt:lpstr>Cont..</vt:lpstr>
      <vt:lpstr>Cont..</vt:lpstr>
      <vt:lpstr>Sample CSV Files</vt:lpstr>
      <vt:lpstr>Cont..</vt:lpstr>
      <vt:lpstr>Slide 49</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vedasari</dc:title>
  <dc:creator>Dasari, Venkatesh</dc:creator>
  <cp:lastModifiedBy>vedasari</cp:lastModifiedBy>
  <cp:revision>1246</cp:revision>
  <dcterms:created xsi:type="dcterms:W3CDTF">2011-08-24T14:35:20Z</dcterms:created>
  <dcterms:modified xsi:type="dcterms:W3CDTF">2016-02-04T05:45:03Z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0x0101009EA6A8BD0380A547BCCD07AC8F651C0D0016C110764F917A458A63BDFB13D33141</vt:lpwstr>
  </property>
</Properties>
</file>