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442C-10E0-3CC6-D1B9-14C652280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85FF-AA38-45C4-223C-8BF1F20AB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D2DC2-0426-D7FC-D839-D7D1AA45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82EB-8E2E-44BD-9BCC-03C361DD072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B55C-3E56-610F-6192-01A3761D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AC35-BE1A-800C-2039-C233C903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C04-5316-4349-9CD4-A5712CB1F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92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3118-9366-6BC7-A77A-F7172852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A3B79-2A03-2278-BC87-07961117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6D726-3D87-D634-0338-B9B8A695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82EB-8E2E-44BD-9BCC-03C361DD072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A3BD-4A5F-1F89-5C69-0F11610E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E87A-7129-0A19-DFC4-08F3F7B9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C04-5316-4349-9CD4-A5712CB1F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8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C7DC8-5D1E-F78A-7847-4EB50A5AD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2BDA5-2F25-C2E5-2217-741AE4549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1537-A4DB-A350-E3B0-E6F7412B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82EB-8E2E-44BD-9BCC-03C361DD072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D7D16-174D-4304-548C-2345CFCE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84A5-AE4C-105E-728D-CBB5A806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C04-5316-4349-9CD4-A5712CB1F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1AE3-B359-F823-D443-1197CBB5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25A1-3392-C191-3768-5385CE60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A6F8-5CE8-552A-1ABC-9E503A5F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82EB-8E2E-44BD-9BCC-03C361DD072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1A90D-374D-4204-4609-5AE9B74D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0DCF-1C26-F944-37A3-F8A30D1B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C04-5316-4349-9CD4-A5712CB1F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2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6767-5900-4F68-2607-03DEC74E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06B3-9E78-D951-4867-790E3293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FB73-45D7-9CF8-E81D-940EA029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82EB-8E2E-44BD-9BCC-03C361DD072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2E01-916C-6DD8-F9BB-0FB21F73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B148-44E6-5606-FF43-A20EB414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C04-5316-4349-9CD4-A5712CB1F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1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0782-DA1A-1661-EAFF-98F979C4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9389-6AAA-FA9C-3533-AAF7DDF44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E0912-F32F-6F71-C478-DF641038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1A52-94F7-81B2-C00A-1B6BBBDB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82EB-8E2E-44BD-9BCC-03C361DD072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4C175-8E82-DF24-9EC4-B66F952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1EA48-59AD-7A62-F218-BDB1325C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C04-5316-4349-9CD4-A5712CB1F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1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2B73-0859-177A-3A09-F879BEA9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B028E-4D6D-1EB6-761A-444DD06E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B6B42-E1E1-9072-D98A-AA93AD00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1FD8F-F7E2-6D3E-C8CE-0C8994C39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8180C-2ADD-265B-F8FD-17A08FD8E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84417-9099-97C8-6AC9-8090BD46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82EB-8E2E-44BD-9BCC-03C361DD072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1CE4B-E95E-6472-76B5-2AA45851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FE84A-1D3B-772B-3C22-7EF9D0B1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C04-5316-4349-9CD4-A5712CB1F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7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3105-BC1D-E8CA-5D42-D000341C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4BA6A-C27B-33BC-E52E-9BEA87FC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82EB-8E2E-44BD-9BCC-03C361DD072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64286-1C15-B694-A48E-F90105E2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326E6-0FFD-CDFD-A708-FBF94370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C04-5316-4349-9CD4-A5712CB1F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03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D498-D1F3-3DF9-BD45-47393CA9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82EB-8E2E-44BD-9BCC-03C361DD072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EBAD0-590C-39A9-C989-474648F6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813C-0FBD-05B9-AFEE-B260120D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C04-5316-4349-9CD4-A5712CB1F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8C48-4F6B-8311-9E2E-68CE7D79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25DA6-A523-F239-5C57-2134E2F5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9A06-71B6-B474-CBBD-2C16DEA8D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354C3-8720-3182-D36C-C6579CFB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82EB-8E2E-44BD-9BCC-03C361DD072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10911-5229-27D8-B91D-69D279B8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92DA6-EA8F-8F5D-5C4E-AFB36E25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C04-5316-4349-9CD4-A5712CB1F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23BD-FCD6-19DB-2E92-02DE5602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627DB-814C-F68A-7003-F331D2781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2CFF5-FD83-134B-3BC4-81B9747E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39CD-4B13-C884-4B62-A4A01ED3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82EB-8E2E-44BD-9BCC-03C361DD072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0F5BF-9BC4-C97A-E8BE-055FE2F9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1D78A-8B5E-07B2-AF9E-5AC97505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2C04-5316-4349-9CD4-A5712CB1F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6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F676A-385E-11C5-D006-3D87897C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4685A-39BE-62BA-CFD1-27DC4DCA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4808E-3450-F989-8C65-F9C65E336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82EB-8E2E-44BD-9BCC-03C361DD072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2082-468A-20F9-0721-1A2F26222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1E44-A6B6-9014-CFF8-6EE20F0AA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2C04-5316-4349-9CD4-A5712CB1F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5F74D93-3F9B-CDF6-F610-83F53724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81"/>
            <a:ext cx="10515600" cy="144840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Arial Narrow" panose="020B0606020202030204" pitchFamily="34" charset="0"/>
              </a:rPr>
              <a:t>JOB MARKET ANALYSIS PROJECT </a:t>
            </a:r>
            <a:endParaRPr lang="en-IN" b="1" u="sng" dirty="0"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38FE8-F001-1692-5574-81B6FCD92C0E}"/>
              </a:ext>
            </a:extLst>
          </p:cNvPr>
          <p:cNvSpPr txBox="1"/>
          <p:nvPr/>
        </p:nvSpPr>
        <p:spPr>
          <a:xfrm>
            <a:off x="580104" y="1291185"/>
            <a:ext cx="1115961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ID :- PTID-CDA-MAY-25-450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📘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Report: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Job Market Analysis report is designed to provide a comprehensive overview of the current employment landscape, using real-time data visualized through Power BI. The objective is to uncover meaningful insights into the demand for job roles, industry-wise opportunities, salary trends, educational preferences, and regional job distribution.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aim of this project is to analyze the job market trends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positionsby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analyzing job data which includes 742 rows and 42 features like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Jobtitle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Salary Estimate, Job Description, Rating, Company,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Location,Company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Headquarters and many more acquired from various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sources.Your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goal is to identify the most in-demand skills, qualifications,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jobresponsibilities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provide insights that can inform job seekers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andemployers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34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9315-67DF-179E-F6AC-84801789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115"/>
            <a:ext cx="10515600" cy="1838631"/>
          </a:xfrm>
        </p:spPr>
        <p:txBody>
          <a:bodyPr/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Relation between Average Salary and Education</a:t>
            </a:r>
            <a:endParaRPr lang="en-IN" u="sng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11A0A-9E73-4D08-55F6-5FEAC1652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52" y="944974"/>
            <a:ext cx="7736452" cy="37056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AF162-C9DB-897E-5881-54E9A9A93E50}"/>
              </a:ext>
            </a:extLst>
          </p:cNvPr>
          <p:cNvSpPr txBox="1"/>
          <p:nvPr/>
        </p:nvSpPr>
        <p:spPr>
          <a:xfrm>
            <a:off x="499371" y="4863692"/>
            <a:ext cx="11409568" cy="1775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7520">
              <a:lnSpc>
                <a:spcPts val="2155"/>
              </a:lnSpc>
              <a:buNone/>
            </a:pP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77520">
              <a:lnSpc>
                <a:spcPts val="216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</a:t>
            </a:r>
            <a:r>
              <a:rPr lang="en-US" sz="2000" spc="-6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chart</a:t>
            </a:r>
            <a:r>
              <a:rPr lang="en-US" sz="2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comparing</a:t>
            </a:r>
            <a:r>
              <a:rPr lang="en-US" sz="20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education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level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(PhD,</a:t>
            </a:r>
            <a:r>
              <a:rPr lang="en-US" sz="2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Master's,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etc.)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en-US" sz="2000" spc="-6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77520">
              <a:lnSpc>
                <a:spcPts val="2160"/>
              </a:lnSpc>
              <a:buNone/>
            </a:pPr>
            <a:r>
              <a:rPr lang="en-US" sz="2000" b="1" spc="-1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salary.Insight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763905" algn="l"/>
              </a:tabLst>
            </a:pP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PhDs</a:t>
            </a:r>
            <a:r>
              <a:rPr lang="en-US" sz="2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earn</a:t>
            </a:r>
            <a:r>
              <a:rPr lang="en-US" sz="2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highest average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salaries.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763905" algn="l"/>
              </a:tabLst>
            </a:pP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Master’s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degree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holders</a:t>
            </a:r>
            <a:r>
              <a:rPr lang="en-US" sz="2000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en-US" sz="2000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earn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well.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80"/>
              </a:lnSpc>
              <a:buSzPts val="1800"/>
              <a:buFont typeface="Calibri" panose="020F0502020204030204" pitchFamily="34" charset="0"/>
              <a:buChar char="-"/>
              <a:tabLst>
                <a:tab pos="763905" algn="l"/>
              </a:tabLst>
            </a:pP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There’s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clear</a:t>
            </a:r>
            <a:r>
              <a:rPr lang="en-US" sz="2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salary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progression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higher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education.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8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FDB5-B677-A3AB-D735-EC83C045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3122"/>
            <a:ext cx="10515600" cy="1750142"/>
          </a:xfrm>
        </p:spPr>
        <p:txBody>
          <a:bodyPr/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Skills Required by Companies for Each Job Title.</a:t>
            </a:r>
            <a:endParaRPr lang="en-IN" u="sng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7B980-ADF5-A4B1-679D-DFC12FC10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99" y="1481765"/>
            <a:ext cx="7765424" cy="50046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49A7DA-66B6-DE96-B590-07F7F2159D1F}"/>
              </a:ext>
            </a:extLst>
          </p:cNvPr>
          <p:cNvSpPr txBox="1"/>
          <p:nvPr/>
        </p:nvSpPr>
        <p:spPr>
          <a:xfrm>
            <a:off x="71084" y="2032772"/>
            <a:ext cx="4680157" cy="390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1495">
              <a:buNone/>
            </a:pP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Description:</a:t>
            </a:r>
            <a:br>
              <a:rPr lang="en-US" sz="2000" b="1" i="1" u="sng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chart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US" sz="2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job</a:t>
            </a:r>
            <a:r>
              <a:rPr lang="en-US" sz="20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postings</a:t>
            </a:r>
            <a:r>
              <a:rPr lang="en-US" sz="2000" spc="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vs</a:t>
            </a:r>
            <a:r>
              <a:rPr lang="en-US" sz="20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specific</a:t>
            </a:r>
            <a:r>
              <a:rPr lang="en-US" sz="2000" spc="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skills.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1495">
              <a:lnSpc>
                <a:spcPts val="2160"/>
              </a:lnSpc>
              <a:buNone/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</a:t>
            </a:r>
            <a:r>
              <a:rPr lang="en-US" sz="2000" b="1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Skills:</a:t>
            </a:r>
          </a:p>
          <a:p>
            <a:pPr marL="531495">
              <a:lnSpc>
                <a:spcPts val="2160"/>
              </a:lnSpc>
              <a:buNone/>
            </a:pPr>
            <a:r>
              <a:rPr lang="en-US" sz="2000" b="1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(23.09%)</a:t>
            </a:r>
          </a:p>
          <a:p>
            <a:pPr marL="531495">
              <a:lnSpc>
                <a:spcPts val="2160"/>
              </a:lnSpc>
              <a:buNone/>
            </a:pPr>
            <a:r>
              <a:rPr lang="en-US" sz="2000" spc="3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Excel</a:t>
            </a:r>
            <a:r>
              <a:rPr lang="en-US" sz="20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(22.85%)</a:t>
            </a:r>
          </a:p>
          <a:p>
            <a:pPr marL="531495">
              <a:lnSpc>
                <a:spcPts val="2160"/>
              </a:lnSpc>
              <a:buNone/>
            </a:pPr>
            <a:r>
              <a:rPr lang="en-US" sz="2000" spc="3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</a:t>
            </a:r>
            <a:r>
              <a:rPr lang="en-US" sz="20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AWS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(10.37%)</a:t>
            </a:r>
            <a:r>
              <a:rPr lang="en-US" sz="2000" spc="3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531495">
              <a:lnSpc>
                <a:spcPts val="216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4.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</a:t>
            </a:r>
            <a:r>
              <a:rPr lang="en-US" sz="20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1495">
              <a:lnSpc>
                <a:spcPts val="2160"/>
              </a:lnSpc>
              <a:buNone/>
            </a:pP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1495" marR="328295">
              <a:lnSpc>
                <a:spcPct val="97000"/>
              </a:lnSpc>
              <a:spcBef>
                <a:spcPts val="15"/>
              </a:spcBef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en-US" sz="20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20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Excel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remain</a:t>
            </a:r>
            <a:r>
              <a:rPr lang="en-US" sz="20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essential.</a:t>
            </a:r>
            <a:r>
              <a:rPr lang="en-US" sz="2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AWS</a:t>
            </a:r>
            <a:r>
              <a:rPr lang="en-US" sz="2000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knowledge</a:t>
            </a:r>
            <a:r>
              <a:rPr lang="en-US" sz="2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boosts</a:t>
            </a:r>
            <a:r>
              <a:rPr lang="en-US" sz="20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employability</a:t>
            </a:r>
            <a:r>
              <a:rPr lang="en-US" sz="20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roles.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5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17DE-88D7-8590-3CA8-10954EA4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07689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b="1" dirty="0">
                <a:latin typeface="Arial Narrow" panose="020B0606020202030204" pitchFamily="34" charset="0"/>
              </a:rPr>
              <a:t>:</a:t>
            </a:r>
            <a:r>
              <a:rPr lang="en-US" b="1" dirty="0" err="1">
                <a:latin typeface="Arial Narrow" panose="020B0606020202030204" pitchFamily="34" charset="0"/>
              </a:rPr>
              <a:t>DashBoard</a:t>
            </a:r>
            <a:r>
              <a:rPr lang="en-US" b="1" dirty="0">
                <a:latin typeface="Arial Narrow" panose="020B0606020202030204" pitchFamily="34" charset="0"/>
              </a:rPr>
              <a:t>:</a:t>
            </a:r>
            <a:endParaRPr lang="en-IN" b="1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E857B-7CC1-E909-4BC3-84B0420C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" y="1052052"/>
            <a:ext cx="11316929" cy="5329083"/>
          </a:xfrm>
        </p:spPr>
      </p:pic>
    </p:spTree>
    <p:extLst>
      <p:ext uri="{BB962C8B-B14F-4D97-AF65-F5344CB8AC3E}">
        <p14:creationId xmlns:p14="http://schemas.microsoft.com/office/powerpoint/2010/main" val="399926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FAD6-B994-3278-740C-E24437DD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104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Arial Narrow" panose="020B0606020202030204" pitchFamily="34" charset="0"/>
              </a:rPr>
              <a:t>Average Minimal and Maximal Salaries in Different States.</a:t>
            </a:r>
            <a:endParaRPr lang="en-IN" sz="3200" b="1" u="sng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0DB45-E5D4-D930-229C-553CBFC2C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2" y="1111045"/>
            <a:ext cx="7256207" cy="51914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6E666-E057-D664-4984-8C11520C24E1}"/>
              </a:ext>
            </a:extLst>
          </p:cNvPr>
          <p:cNvSpPr txBox="1"/>
          <p:nvPr/>
        </p:nvSpPr>
        <p:spPr>
          <a:xfrm>
            <a:off x="0" y="1308699"/>
            <a:ext cx="4621162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8465">
              <a:lnSpc>
                <a:spcPts val="2125"/>
              </a:lnSpc>
              <a:buNone/>
            </a:pPr>
            <a:r>
              <a:rPr lang="en-US" sz="18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Description:</a:t>
            </a:r>
            <a:endParaRPr lang="en-IN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18465">
              <a:lnSpc>
                <a:spcPts val="2160"/>
              </a:lnSpc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</a:t>
            </a:r>
            <a:r>
              <a:rPr lang="en-US" sz="1800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</a:t>
            </a:r>
            <a:r>
              <a:rPr lang="en-US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chart</a:t>
            </a:r>
            <a:r>
              <a:rPr lang="en-US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comparing</a:t>
            </a:r>
            <a:r>
              <a:rPr lang="en-US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lower</a:t>
            </a:r>
            <a:r>
              <a:rPr lang="en-US" sz="18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upper</a:t>
            </a:r>
            <a:r>
              <a:rPr lang="en-US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salary</a:t>
            </a:r>
            <a:r>
              <a:rPr lang="en-US" sz="18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ranges</a:t>
            </a:r>
            <a:r>
              <a:rPr lang="en-US" sz="1800" spc="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jobs</a:t>
            </a:r>
            <a:r>
              <a:rPr lang="en-US" sz="18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across</a:t>
            </a:r>
            <a:r>
              <a:rPr lang="en-US" sz="1800" spc="-6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various</a:t>
            </a:r>
            <a:r>
              <a:rPr lang="en-US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states.</a:t>
            </a:r>
            <a:endParaRPr lang="en-IN" spc="-1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18465">
              <a:lnSpc>
                <a:spcPts val="2160"/>
              </a:lnSpc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en-US" sz="1800" b="1" spc="-6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Data:</a:t>
            </a:r>
            <a:endParaRPr lang="en-IN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704850" algn="l"/>
              </a:tabLst>
            </a:pP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</a:t>
            </a:r>
            <a:r>
              <a:rPr lang="en-US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Francisco,</a:t>
            </a:r>
            <a:r>
              <a:rPr lang="en-US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CA:</a:t>
            </a:r>
            <a:r>
              <a:rPr lang="en-US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</a:t>
            </a:r>
            <a:r>
              <a:rPr lang="en-US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upper</a:t>
            </a:r>
            <a:r>
              <a:rPr lang="en-US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lower</a:t>
            </a:r>
            <a:r>
              <a:rPr lang="en-US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salary</a:t>
            </a:r>
            <a:r>
              <a:rPr lang="en-US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values</a:t>
            </a:r>
            <a:endParaRPr lang="en-IN" sz="11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704850" algn="l"/>
              </a:tabLst>
            </a:pP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pc="-7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York,</a:t>
            </a:r>
            <a:r>
              <a:rPr lang="en-US" spc="-7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NY:</a:t>
            </a:r>
            <a:r>
              <a:rPr lang="en-US" spc="-7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Slightly</a:t>
            </a:r>
            <a:r>
              <a:rPr lang="en-US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lower</a:t>
            </a:r>
            <a:r>
              <a:rPr lang="en-US" spc="-7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</a:t>
            </a:r>
            <a:r>
              <a:rPr lang="en-US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</a:t>
            </a:r>
            <a:endParaRPr lang="en-IN" sz="11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704850" algn="l"/>
              </a:tabLst>
            </a:pP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</a:t>
            </a:r>
            <a:r>
              <a:rPr lang="en-US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Jose,</a:t>
            </a:r>
            <a:r>
              <a:rPr lang="en-US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CA,</a:t>
            </a:r>
            <a:r>
              <a:rPr lang="en-US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Boston,</a:t>
            </a:r>
            <a:r>
              <a:rPr lang="en-US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MA:</a:t>
            </a:r>
            <a:r>
              <a:rPr lang="en-US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</a:t>
            </a:r>
            <a:r>
              <a:rPr lang="en-US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third</a:t>
            </a:r>
            <a:r>
              <a:rPr lang="en-US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fourth</a:t>
            </a:r>
            <a:endParaRPr lang="en-IN" sz="11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9900">
              <a:lnSpc>
                <a:spcPts val="2160"/>
              </a:lnSpc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Insight:</a:t>
            </a:r>
            <a:r>
              <a:rPr lang="en-US" sz="1800" b="1" spc="-7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469900">
              <a:lnSpc>
                <a:spcPts val="2160"/>
              </a:lnSpc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California</a:t>
            </a:r>
            <a:r>
              <a:rPr lang="en-US" sz="18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cities</a:t>
            </a:r>
            <a:r>
              <a:rPr lang="en-US" sz="18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offer</a:t>
            </a:r>
            <a:r>
              <a:rPr lang="en-US" sz="18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US" sz="18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highest</a:t>
            </a:r>
            <a:r>
              <a:rPr lang="en-US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salary</a:t>
            </a:r>
            <a:r>
              <a:rPr lang="en-US" sz="1800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ranges,</a:t>
            </a:r>
            <a:r>
              <a:rPr lang="en-US" sz="1800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making</a:t>
            </a:r>
            <a:r>
              <a:rPr lang="en-US" sz="18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them</a:t>
            </a:r>
            <a:r>
              <a:rPr lang="en-US" sz="18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attractive</a:t>
            </a:r>
            <a:r>
              <a:rPr lang="en-US" sz="18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18465">
              <a:lnSpc>
                <a:spcPts val="218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high-skilled</a:t>
            </a:r>
            <a:r>
              <a:rPr lang="en-US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professionals.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52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D82A-5153-E888-415F-ADDC0AAB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819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Arial Narrow" panose="020B0606020202030204" pitchFamily="34" charset="0"/>
              </a:rPr>
              <a:t>Average Salary in Different States</a:t>
            </a:r>
            <a:endParaRPr lang="en-IN" b="1" u="sng" dirty="0">
              <a:latin typeface="Arial Narrow" panose="020B060602020203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C595845-8753-107D-F2B1-7948ED903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01" y="1278193"/>
            <a:ext cx="7501795" cy="3556437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12BF9-80F0-C23B-0559-044AE5B2C023}"/>
              </a:ext>
            </a:extLst>
          </p:cNvPr>
          <p:cNvSpPr txBox="1"/>
          <p:nvPr/>
        </p:nvSpPr>
        <p:spPr>
          <a:xfrm>
            <a:off x="152399" y="4834631"/>
            <a:ext cx="11887201" cy="176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9585">
              <a:lnSpc>
                <a:spcPts val="2155"/>
              </a:lnSpc>
              <a:buNone/>
            </a:pPr>
            <a:r>
              <a:rPr lang="en-US" sz="18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Description:</a:t>
            </a:r>
            <a:endParaRPr lang="en-IN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89585">
              <a:lnSpc>
                <a:spcPts val="2160"/>
              </a:lnSpc>
              <a:buNone/>
            </a:pPr>
            <a:r>
              <a:rPr lang="en-US" sz="1800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visualization</a:t>
            </a:r>
            <a:r>
              <a:rPr lang="en-US" sz="18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showing</a:t>
            </a:r>
            <a:r>
              <a:rPr lang="en-US" sz="18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salary</a:t>
            </a:r>
            <a:r>
              <a:rPr lang="en-US" sz="18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averages</a:t>
            </a:r>
            <a:r>
              <a:rPr lang="en-US" sz="18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across</a:t>
            </a:r>
            <a:r>
              <a:rPr lang="en-US" sz="1800" spc="-6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states.</a:t>
            </a:r>
          </a:p>
          <a:p>
            <a:pPr marL="489585">
              <a:lnSpc>
                <a:spcPts val="2160"/>
              </a:lnSpc>
              <a:buNone/>
            </a:pP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89585">
              <a:lnSpc>
                <a:spcPts val="2160"/>
              </a:lnSpc>
              <a:buNone/>
            </a:pPr>
            <a:r>
              <a:rPr lang="en-US" sz="18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Insight:</a:t>
            </a:r>
            <a:endParaRPr lang="en-IN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89585">
              <a:lnSpc>
                <a:spcPts val="2160"/>
              </a:lnSpc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Western</a:t>
            </a:r>
            <a:r>
              <a:rPr lang="en-US" sz="1800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18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Northeastern</a:t>
            </a:r>
            <a:r>
              <a:rPr lang="en-US" sz="18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U.S.</a:t>
            </a:r>
            <a:r>
              <a:rPr lang="en-US" sz="1800" spc="-7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states</a:t>
            </a:r>
            <a:r>
              <a:rPr lang="en-US" sz="18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</a:t>
            </a:r>
            <a:r>
              <a:rPr lang="en-US" sz="1800" spc="-6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higher</a:t>
            </a:r>
            <a:r>
              <a:rPr lang="en-US" sz="18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</a:t>
            </a:r>
            <a:r>
              <a:rPr lang="en-US" sz="18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salaries,</a:t>
            </a:r>
            <a:r>
              <a:rPr lang="en-US" sz="18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en-US" sz="1800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interior</a:t>
            </a:r>
            <a:r>
              <a:rPr lang="en-IN" spc="-1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1800" spc="-6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southern</a:t>
            </a:r>
            <a:r>
              <a:rPr lang="en-US" sz="18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regions</a:t>
            </a:r>
            <a:r>
              <a:rPr lang="en-US" sz="1800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</a:t>
            </a:r>
            <a:r>
              <a:rPr lang="en-US" sz="1800" spc="-6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relatively</a:t>
            </a:r>
            <a:r>
              <a:rPr lang="en-US" sz="18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moderate</a:t>
            </a:r>
            <a:r>
              <a:rPr lang="en-US" sz="18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pay.</a:t>
            </a:r>
            <a:endParaRPr lang="en-IN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6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3E13-B7D3-DD6A-BBAB-925FAF4C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4967"/>
            <a:ext cx="10515600" cy="175997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Arial Narrow" panose="020B0606020202030204" pitchFamily="34" charset="0"/>
              </a:rPr>
              <a:t>States with Most Number of Jobs</a:t>
            </a:r>
            <a:endParaRPr lang="en-IN" b="1" u="sng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88EE2-8D95-6C46-3B25-78250BFB2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2183988"/>
            <a:ext cx="7588414" cy="4351338"/>
          </a:xfr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CB2C10E-7F80-3E83-EA9F-4F12000EA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3962" y="471125"/>
            <a:ext cx="1297469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9083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6038" eaLnBrk="0" fontAlgn="base" hangingPunct="0">
              <a:spcBef>
                <a:spcPct val="0"/>
              </a:spcBef>
              <a:spcAft>
                <a:spcPct val="0"/>
              </a:spcAft>
              <a:tabLst>
                <a:tab pos="936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36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36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36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36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36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36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36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36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6625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6625" algn="l"/>
              </a:tabLst>
            </a:pPr>
            <a:endParaRPr lang="en-US" altLang="en-US" sz="2000" b="1" dirty="0">
              <a:ea typeface="Calibri" panose="020F0502020204030204" pitchFamily="34" charset="0"/>
            </a:endParaRPr>
          </a:p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6625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Description:</a:t>
            </a:r>
          </a:p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66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bar chart showing the number of job openings in different states or cities in the U.S.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6625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Top Locations: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366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San Francisco, CA – 8.4K jobs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366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New York, NY – 7.1K jobs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366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Cambridge, MA – 6.5K jobs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366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Chicago, IL – 5.0K jobs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366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Boston, MA – 3.1K jobs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36625" algn="l"/>
              </a:tabLst>
            </a:pPr>
            <a:endParaRPr lang="en-US" altLang="en-US" sz="2000" dirty="0">
              <a:ea typeface="Calibri" panose="020F0502020204030204" pitchFamily="3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36625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Insight: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California, especially San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366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Francisco, is the top location for 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366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data-related jobs, followed by 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36625" algn="l"/>
              </a:tabLst>
            </a:pPr>
            <a:r>
              <a:rPr lang="en-US" altLang="en-US" sz="2000" dirty="0">
                <a:ea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NewYork</a:t>
            </a:r>
            <a:r>
              <a:rPr lang="en-US" altLang="en-US" sz="2000" dirty="0">
                <a:ea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and Massachusetts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6625" algn="l"/>
              </a:tabLs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1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4337-EE40-15B4-6533-D5989EE4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b="1" u="sng" dirty="0">
                <a:latin typeface="Arial Narrow" panose="020B0606020202030204" pitchFamily="34" charset="0"/>
              </a:rPr>
              <a:t>Top 5 Industries with Maximum Number of Data Science Related Job Posting.</a:t>
            </a:r>
            <a:endParaRPr lang="en-IN" b="1" u="sng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6FB3C2-28CD-5821-1757-1C003E038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62" y="1529147"/>
            <a:ext cx="6096000" cy="48338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FDA4C-68B3-B91B-8F41-D946E692EA02}"/>
              </a:ext>
            </a:extLst>
          </p:cNvPr>
          <p:cNvSpPr txBox="1"/>
          <p:nvPr/>
        </p:nvSpPr>
        <p:spPr>
          <a:xfrm>
            <a:off x="-1" y="1760376"/>
            <a:ext cx="6096000" cy="4091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8305">
              <a:lnSpc>
                <a:spcPts val="2155"/>
              </a:lnSpc>
              <a:buNone/>
            </a:pP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305">
              <a:lnSpc>
                <a:spcPts val="216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Horizontal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chart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showing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industry-wise</a:t>
            </a:r>
            <a:r>
              <a:rPr lang="en-US" sz="2000" spc="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job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count.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305">
              <a:lnSpc>
                <a:spcPts val="2160"/>
              </a:lnSpc>
              <a:buNone/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</a:t>
            </a:r>
            <a:r>
              <a:rPr lang="en-US" sz="2000" b="1" spc="-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2000" b="1" spc="-8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Industries: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65505" indent="-457200">
              <a:lnSpc>
                <a:spcPts val="2160"/>
              </a:lnSpc>
              <a:buAutoNum type="arabicPeriod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Transaction</a:t>
            </a:r>
            <a:r>
              <a:rPr lang="en-US" sz="20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Processing</a:t>
            </a:r>
            <a:r>
              <a:rPr lang="en-US" sz="2000" spc="3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spc="35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65505" indent="-457200">
              <a:lnSpc>
                <a:spcPts val="2160"/>
              </a:lnSpc>
              <a:buAutoNum type="arabicPeriod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Gas</a:t>
            </a:r>
            <a:r>
              <a:rPr lang="en-US" sz="20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Stations</a:t>
            </a:r>
            <a:r>
              <a:rPr lang="en-US" sz="2000" spc="3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865505" indent="-457200">
              <a:lnSpc>
                <a:spcPts val="2160"/>
              </a:lnSpc>
              <a:buAutoNum type="arabicPeriod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Metals</a:t>
            </a:r>
            <a:r>
              <a:rPr lang="en-US" sz="20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Brokers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305">
              <a:lnSpc>
                <a:spcPts val="2160"/>
              </a:lnSpc>
              <a:buNone/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000" spc="-1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</a:t>
            </a:r>
            <a:r>
              <a:rPr lang="en-US" sz="2000" spc="-7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</a:t>
            </a:r>
            <a:r>
              <a:rPr lang="en-US" sz="2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Manufacturing</a:t>
            </a:r>
            <a:r>
              <a:rPr lang="en-US" sz="2000" spc="26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865505" indent="-457200">
              <a:lnSpc>
                <a:spcPts val="2160"/>
              </a:lnSpc>
              <a:buAutoNum type="arabicPeriod" startAt="5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</a:t>
            </a:r>
            <a:r>
              <a:rPr lang="en-US" sz="2000" spc="-6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Management</a:t>
            </a:r>
          </a:p>
          <a:p>
            <a:pPr marL="865505" indent="-457200">
              <a:lnSpc>
                <a:spcPts val="2160"/>
              </a:lnSpc>
              <a:buAutoNum type="arabicPeriod" startAt="5"/>
            </a:pP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305">
              <a:lnSpc>
                <a:spcPts val="2160"/>
              </a:lnSpc>
              <a:buNone/>
            </a:pP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305">
              <a:lnSpc>
                <a:spcPct val="97000"/>
              </a:lnSpc>
              <a:spcBef>
                <a:spcPts val="15"/>
              </a:spcBef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There’s</a:t>
            </a:r>
            <a:r>
              <a:rPr lang="en-US" sz="20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spc="-6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surprising presence</a:t>
            </a:r>
            <a:r>
              <a:rPr lang="en-US" sz="2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US" sz="2000" spc="-8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20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jobs</a:t>
            </a:r>
            <a:r>
              <a:rPr lang="en-US" sz="2000" spc="-6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</a:t>
            </a:r>
            <a:r>
              <a:rPr lang="en-US" sz="20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2000" spc="-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non-traditional</a:t>
            </a:r>
            <a:r>
              <a:rPr lang="en-US" sz="20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</a:t>
            </a:r>
            <a:r>
              <a:rPr lang="en-US" sz="20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sectors</a:t>
            </a:r>
            <a:r>
              <a:rPr lang="en-US" sz="2000" spc="-6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</a:t>
            </a:r>
            <a:r>
              <a:rPr lang="en-US" sz="2000" spc="-6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gas stations and metal brokerage.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3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A75-1179-5ED3-6E2C-B57D95DB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5303"/>
            <a:ext cx="10515600" cy="1965991"/>
          </a:xfrm>
        </p:spPr>
        <p:txBody>
          <a:bodyPr/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Companies with Maximum Number of Job Openings.</a:t>
            </a:r>
            <a:endParaRPr lang="en-IN" u="sng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B44B3-7306-0733-907A-FCF13D1C9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7" y="1552948"/>
            <a:ext cx="5865838" cy="46708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783F0-E101-522E-CA6D-176E7A202A22}"/>
              </a:ext>
            </a:extLst>
          </p:cNvPr>
          <p:cNvSpPr txBox="1"/>
          <p:nvPr/>
        </p:nvSpPr>
        <p:spPr>
          <a:xfrm>
            <a:off x="6341806" y="2020290"/>
            <a:ext cx="562003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>
              <a:lnSpc>
                <a:spcPts val="2150"/>
              </a:lnSpc>
              <a:buNone/>
            </a:pP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52400">
              <a:lnSpc>
                <a:spcPts val="216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chart</a:t>
            </a:r>
            <a:r>
              <a:rPr lang="en-US" sz="20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listing top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companies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hiring.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52400">
              <a:lnSpc>
                <a:spcPts val="2160"/>
              </a:lnSpc>
              <a:buNone/>
            </a:pPr>
            <a:r>
              <a:rPr lang="en-US" sz="2000" b="1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</a:t>
            </a:r>
            <a:r>
              <a:rPr lang="en-US" sz="2000" b="1" spc="-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Companies: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439420" algn="l"/>
              </a:tabLst>
            </a:pP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Zest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AI-</a:t>
            </a:r>
            <a:r>
              <a:rPr lang="en-US" sz="20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Visa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433070" algn="l"/>
              </a:tabLst>
            </a:pP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Western</a:t>
            </a:r>
            <a:r>
              <a:rPr lang="en-US" sz="20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433070" algn="l"/>
              </a:tabLst>
            </a:pP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Walmart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439420" algn="l"/>
              </a:tabLst>
            </a:pP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Zimmerman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Advertising</a:t>
            </a:r>
          </a:p>
          <a:p>
            <a:pPr lvl="0">
              <a:lnSpc>
                <a:spcPts val="2160"/>
              </a:lnSpc>
              <a:buSzPts val="1800"/>
              <a:tabLst>
                <a:tab pos="439420" algn="l"/>
              </a:tabLst>
            </a:pP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52400">
              <a:lnSpc>
                <a:spcPts val="2160"/>
              </a:lnSpc>
              <a:buNone/>
            </a:pP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52400">
              <a:lnSpc>
                <a:spcPts val="216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</a:t>
            </a:r>
            <a:r>
              <a:rPr lang="en-US" sz="2000" spc="-6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2000" spc="-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companies</a:t>
            </a:r>
            <a:r>
              <a:rPr lang="en-US" sz="2000" spc="-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dominate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hiring,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</a:t>
            </a:r>
            <a:r>
              <a:rPr lang="en-US" sz="2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en-US" sz="2000" spc="-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opportunities</a:t>
            </a:r>
            <a:r>
              <a:rPr lang="en-US" sz="2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IN" sz="2000" spc="-2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retail</a:t>
            </a:r>
            <a:r>
              <a:rPr lang="en-US" sz="2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media.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0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3271-A7E5-7C54-5669-AE30A454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115"/>
            <a:ext cx="10515600" cy="1995947"/>
          </a:xfrm>
        </p:spPr>
        <p:txBody>
          <a:bodyPr/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Job Titles with Most Numbers of Jobs</a:t>
            </a:r>
            <a:endParaRPr lang="en-IN" u="sng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FD695-6C9D-7C46-838C-D68BEAFFB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04" y="1196360"/>
            <a:ext cx="4975122" cy="460147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FCE842-4330-047F-9E2D-D5F90276C472}"/>
              </a:ext>
            </a:extLst>
          </p:cNvPr>
          <p:cNvSpPr txBox="1"/>
          <p:nvPr/>
        </p:nvSpPr>
        <p:spPr>
          <a:xfrm>
            <a:off x="98324" y="1060164"/>
            <a:ext cx="6882580" cy="376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5765">
              <a:lnSpc>
                <a:spcPts val="2155"/>
              </a:lnSpc>
              <a:buNone/>
            </a:pP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5765">
              <a:lnSpc>
                <a:spcPts val="216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chart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showing</a:t>
            </a:r>
            <a:r>
              <a:rPr lang="en-US" sz="2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US" sz="2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</a:t>
            </a:r>
            <a:r>
              <a:rPr lang="en-US" sz="20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job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titles in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US" sz="2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20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field.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5765">
              <a:lnSpc>
                <a:spcPts val="2160"/>
              </a:lnSpc>
              <a:buNone/>
            </a:pPr>
            <a:r>
              <a:rPr lang="en-US" sz="2000" b="1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</a:t>
            </a:r>
            <a:r>
              <a:rPr lang="en-US" sz="2000" b="1" spc="-6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692150" algn="l"/>
              </a:tabLst>
            </a:pP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Scientist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692150" algn="l"/>
              </a:tabLst>
            </a:pP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Engineer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692150" algn="l"/>
              </a:tabLst>
            </a:pP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Senior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Scientist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686435" algn="l"/>
              </a:tabLst>
            </a:pPr>
            <a:r>
              <a:rPr lang="en-US" sz="2000" spc="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Senior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ead</a:t>
            </a:r>
            <a:r>
              <a:rPr lang="en-US" sz="2000" spc="-2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2000" spc="-1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Scientist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686435" algn="l"/>
              </a:tabLst>
            </a:pPr>
            <a:r>
              <a:rPr lang="en-US" sz="20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Engineer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2160"/>
              </a:lnSpc>
              <a:buSzPts val="1800"/>
              <a:tabLst>
                <a:tab pos="692150" algn="l"/>
              </a:tabLst>
            </a:pPr>
            <a:endParaRPr lang="en-US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2160"/>
              </a:lnSpc>
              <a:buSzPts val="1800"/>
              <a:tabLst>
                <a:tab pos="69215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5765">
              <a:lnSpc>
                <a:spcPts val="216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2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Scientist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20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related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2000" spc="-6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2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</a:t>
            </a:r>
            <a:r>
              <a:rPr lang="en-US" sz="2000" spc="-2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demand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across</a:t>
            </a:r>
            <a:r>
              <a:rPr lang="en-US" sz="2000" spc="-6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different</a:t>
            </a:r>
            <a:r>
              <a:rPr lang="en-US" sz="20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experience levels.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9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5673-0542-A78B-18AC-4A1FA566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5639"/>
            <a:ext cx="10515600" cy="1386349"/>
          </a:xfrm>
        </p:spPr>
        <p:txBody>
          <a:bodyPr/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Salary of Job Titles with Most Number of Jobs</a:t>
            </a:r>
            <a:endParaRPr lang="en-IN" u="sng" dirty="0">
              <a:latin typeface="Arial Narrow" panose="020B0606020202030204" pitchFamily="34" charset="0"/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5E2B68E-5137-8ED7-6B5F-A9E77C6AA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1" y="1414907"/>
            <a:ext cx="5885977" cy="4779416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FD4765-C02F-F230-20C9-4E7167D8D8E0}"/>
              </a:ext>
            </a:extLst>
          </p:cNvPr>
          <p:cNvSpPr txBox="1"/>
          <p:nvPr/>
        </p:nvSpPr>
        <p:spPr>
          <a:xfrm>
            <a:off x="6306021" y="1569510"/>
            <a:ext cx="5885977" cy="4042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6415">
              <a:lnSpc>
                <a:spcPts val="2155"/>
              </a:lnSpc>
              <a:buNone/>
            </a:pP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26415">
              <a:lnSpc>
                <a:spcPts val="216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</a:t>
            </a:r>
            <a:r>
              <a:rPr lang="en-US" sz="2000" spc="-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chart</a:t>
            </a:r>
            <a:r>
              <a:rPr lang="en-US" sz="2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showing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salary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averages</a:t>
            </a:r>
            <a:r>
              <a:rPr lang="en-US" sz="2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20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various</a:t>
            </a:r>
            <a:r>
              <a:rPr lang="en-US" sz="2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job</a:t>
            </a:r>
            <a:r>
              <a:rPr lang="en-US" sz="2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titles.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26415">
              <a:lnSpc>
                <a:spcPts val="2160"/>
              </a:lnSpc>
              <a:buNone/>
            </a:pPr>
            <a:r>
              <a:rPr lang="en-US" sz="2000" b="1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Top-Paying</a:t>
            </a:r>
            <a:r>
              <a:rPr lang="en-US" sz="2000" b="1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813435" algn="l"/>
              </a:tabLst>
            </a:pP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Lead</a:t>
            </a:r>
            <a:r>
              <a:rPr lang="en-US" sz="20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2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Scientist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813435" algn="l"/>
              </a:tabLst>
            </a:pP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Principal</a:t>
            </a:r>
            <a:r>
              <a:rPr lang="en-US" sz="2000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20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Scientist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813435" algn="l"/>
              </a:tabLst>
            </a:pP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813435" algn="l"/>
              </a:tabLst>
            </a:pP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level</a:t>
            </a:r>
            <a:r>
              <a:rPr lang="en-US" sz="20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ts val="2160"/>
              </a:lnSpc>
              <a:buSzPts val="1800"/>
              <a:buFont typeface="Calibri" panose="020F0502020204030204" pitchFamily="34" charset="0"/>
              <a:buChar char="-"/>
              <a:tabLst>
                <a:tab pos="813435" algn="l"/>
              </a:tabLst>
            </a:pP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Staff</a:t>
            </a:r>
            <a:r>
              <a:rPr lang="en-US" sz="2000" spc="-6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r>
              <a:rPr lang="en-US" sz="20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Engineer</a:t>
            </a:r>
            <a:endParaRPr lang="en-IN" sz="2000" spc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26415">
              <a:lnSpc>
                <a:spcPts val="2160"/>
              </a:lnSpc>
              <a:buNone/>
            </a:pPr>
            <a:endParaRPr lang="en-US" sz="2000" b="1" spc="-1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26415">
              <a:lnSpc>
                <a:spcPts val="2160"/>
              </a:lnSpc>
              <a:buNone/>
            </a:pPr>
            <a:r>
              <a:rPr lang="en-US" sz="20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Insight:</a:t>
            </a:r>
            <a:endParaRPr lang="en-IN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26415">
              <a:lnSpc>
                <a:spcPts val="216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Leadership</a:t>
            </a:r>
            <a:r>
              <a:rPr lang="en-US" sz="20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2000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specialized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2000" spc="-7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</a:t>
            </a:r>
            <a:r>
              <a:rPr lang="en-US" sz="2000" spc="-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Engineers</a:t>
            </a:r>
            <a:r>
              <a:rPr lang="en-US" sz="2000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command</a:t>
            </a:r>
            <a:r>
              <a:rPr lang="en-US" sz="2000" spc="-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26415">
              <a:lnSpc>
                <a:spcPts val="218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highest</a:t>
            </a:r>
            <a:r>
              <a:rPr lang="en-US" sz="20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salaries.</a:t>
            </a:r>
            <a:endParaRPr lang="en-IN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3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684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Office Theme</vt:lpstr>
      <vt:lpstr>JOB MARKET ANALYSIS PROJECT </vt:lpstr>
      <vt:lpstr>                            :DashBoard:</vt:lpstr>
      <vt:lpstr>Average Minimal and Maximal Salaries in Different States.</vt:lpstr>
      <vt:lpstr>Average Salary in Different States</vt:lpstr>
      <vt:lpstr>States with Most Number of Jobs</vt:lpstr>
      <vt:lpstr>Top 5 Industries with Maximum Number of Data Science Related Job Posting.</vt:lpstr>
      <vt:lpstr>Companies with Maximum Number of Job Openings.</vt:lpstr>
      <vt:lpstr>Job Titles with Most Numbers of Jobs</vt:lpstr>
      <vt:lpstr>Salary of Job Titles with Most Number of Jobs</vt:lpstr>
      <vt:lpstr>Relation between Average Salary and Education</vt:lpstr>
      <vt:lpstr>Skills Required by Companies for Each Job Title.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MARKET ANALYSIS PROJECT </dc:title>
  <dc:creator>HARSHITH KM</dc:creator>
  <cp:lastModifiedBy>Vamshy N K</cp:lastModifiedBy>
  <cp:revision>2</cp:revision>
  <dcterms:created xsi:type="dcterms:W3CDTF">2025-05-07T11:04:47Z</dcterms:created>
  <dcterms:modified xsi:type="dcterms:W3CDTF">2025-05-08T09:36:05Z</dcterms:modified>
</cp:coreProperties>
</file>