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8" r:id="rId7"/>
    <p:sldId id="269" r:id="rId8"/>
    <p:sldId id="270" r:id="rId9"/>
    <p:sldId id="274" r:id="rId10"/>
    <p:sldId id="271" r:id="rId11"/>
    <p:sldId id="272" r:id="rId12"/>
    <p:sldId id="262" r:id="rId13"/>
    <p:sldId id="263" r:id="rId14"/>
    <p:sldId id="264" r:id="rId15"/>
    <p:sldId id="275" r:id="rId16"/>
    <p:sldId id="276" r:id="rId17"/>
    <p:sldId id="277" r:id="rId18"/>
    <p:sldId id="278" r:id="rId19"/>
    <p:sldId id="279" r:id="rId20"/>
    <p:sldId id="280" r:id="rId21"/>
    <p:sldId id="281" r:id="rId22"/>
    <p:sldId id="282" r:id="rId23"/>
    <p:sldId id="283" r:id="rId24"/>
    <p:sldId id="284" r:id="rId25"/>
    <p:sldId id="285" r:id="rId26"/>
    <p:sldId id="265" r:id="rId27"/>
    <p:sldId id="266" r:id="rId28"/>
    <p:sldId id="267" r:id="rId29"/>
    <p:sldId id="2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3" autoAdjust="0"/>
    <p:restoredTop sz="94660"/>
  </p:normalViewPr>
  <p:slideViewPr>
    <p:cSldViewPr snapToGrid="0">
      <p:cViewPr varScale="1">
        <p:scale>
          <a:sx n="89" d="100"/>
          <a:sy n="89" d="100"/>
        </p:scale>
        <p:origin x="68" y="2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msi kongara" userId="2b5d5f1f7596e893" providerId="LiveId" clId="{752BA6F2-4231-477D-8B15-5F83905863C9}"/>
    <pc:docChg chg="custSel addSld modSld">
      <pc:chgData name="vamsi kongara" userId="2b5d5f1f7596e893" providerId="LiveId" clId="{752BA6F2-4231-477D-8B15-5F83905863C9}" dt="2022-05-19T16:52:27.094" v="76" actId="123"/>
      <pc:docMkLst>
        <pc:docMk/>
      </pc:docMkLst>
      <pc:sldChg chg="modSp new mod">
        <pc:chgData name="vamsi kongara" userId="2b5d5f1f7596e893" providerId="LiveId" clId="{752BA6F2-4231-477D-8B15-5F83905863C9}" dt="2022-05-19T16:49:51.890" v="12" actId="20577"/>
        <pc:sldMkLst>
          <pc:docMk/>
          <pc:sldMk cId="570762514" sldId="264"/>
        </pc:sldMkLst>
        <pc:spChg chg="mod">
          <ac:chgData name="vamsi kongara" userId="2b5d5f1f7596e893" providerId="LiveId" clId="{752BA6F2-4231-477D-8B15-5F83905863C9}" dt="2022-05-19T16:49:51.890" v="12" actId="20577"/>
          <ac:spMkLst>
            <pc:docMk/>
            <pc:sldMk cId="570762514" sldId="264"/>
            <ac:spMk id="2" creationId="{13E859F9-8006-B39F-7F7F-A8174ABD51B4}"/>
          </ac:spMkLst>
        </pc:spChg>
      </pc:sldChg>
      <pc:sldChg chg="modSp new mod">
        <pc:chgData name="vamsi kongara" userId="2b5d5f1f7596e893" providerId="LiveId" clId="{752BA6F2-4231-477D-8B15-5F83905863C9}" dt="2022-05-19T16:51:00.939" v="30"/>
        <pc:sldMkLst>
          <pc:docMk/>
          <pc:sldMk cId="2040735434" sldId="265"/>
        </pc:sldMkLst>
        <pc:spChg chg="mod">
          <ac:chgData name="vamsi kongara" userId="2b5d5f1f7596e893" providerId="LiveId" clId="{752BA6F2-4231-477D-8B15-5F83905863C9}" dt="2022-05-19T16:50:59.218" v="29" actId="20577"/>
          <ac:spMkLst>
            <pc:docMk/>
            <pc:sldMk cId="2040735434" sldId="265"/>
            <ac:spMk id="2" creationId="{F028762B-1FF6-26BA-CF68-6C26309B375B}"/>
          </ac:spMkLst>
        </pc:spChg>
        <pc:spChg chg="mod">
          <ac:chgData name="vamsi kongara" userId="2b5d5f1f7596e893" providerId="LiveId" clId="{752BA6F2-4231-477D-8B15-5F83905863C9}" dt="2022-05-19T16:51:00.939" v="30"/>
          <ac:spMkLst>
            <pc:docMk/>
            <pc:sldMk cId="2040735434" sldId="265"/>
            <ac:spMk id="3" creationId="{69D7580D-2638-6762-208E-ED1639DA7395}"/>
          </ac:spMkLst>
        </pc:spChg>
      </pc:sldChg>
      <pc:sldChg chg="modSp new mod">
        <pc:chgData name="vamsi kongara" userId="2b5d5f1f7596e893" providerId="LiveId" clId="{752BA6F2-4231-477D-8B15-5F83905863C9}" dt="2022-05-19T16:51:41.953" v="52" actId="20577"/>
        <pc:sldMkLst>
          <pc:docMk/>
          <pc:sldMk cId="1673551285" sldId="266"/>
        </pc:sldMkLst>
        <pc:spChg chg="mod">
          <ac:chgData name="vamsi kongara" userId="2b5d5f1f7596e893" providerId="LiveId" clId="{752BA6F2-4231-477D-8B15-5F83905863C9}" dt="2022-05-19T16:51:41.953" v="52" actId="20577"/>
          <ac:spMkLst>
            <pc:docMk/>
            <pc:sldMk cId="1673551285" sldId="266"/>
            <ac:spMk id="2" creationId="{BCBB39E6-96DB-EAEB-515B-BC5F63BC655F}"/>
          </ac:spMkLst>
        </pc:spChg>
      </pc:sldChg>
      <pc:sldChg chg="modSp new mod">
        <pc:chgData name="vamsi kongara" userId="2b5d5f1f7596e893" providerId="LiveId" clId="{752BA6F2-4231-477D-8B15-5F83905863C9}" dt="2022-05-19T16:52:27.094" v="76" actId="123"/>
        <pc:sldMkLst>
          <pc:docMk/>
          <pc:sldMk cId="1265184659" sldId="267"/>
        </pc:sldMkLst>
        <pc:spChg chg="mod">
          <ac:chgData name="vamsi kongara" userId="2b5d5f1f7596e893" providerId="LiveId" clId="{752BA6F2-4231-477D-8B15-5F83905863C9}" dt="2022-05-19T16:51:58.559" v="71" actId="20577"/>
          <ac:spMkLst>
            <pc:docMk/>
            <pc:sldMk cId="1265184659" sldId="267"/>
            <ac:spMk id="2" creationId="{004F1FAD-4E19-22AA-EC12-A40E17C631B2}"/>
          </ac:spMkLst>
        </pc:spChg>
        <pc:spChg chg="mod">
          <ac:chgData name="vamsi kongara" userId="2b5d5f1f7596e893" providerId="LiveId" clId="{752BA6F2-4231-477D-8B15-5F83905863C9}" dt="2022-05-19T16:52:27.094" v="76" actId="123"/>
          <ac:spMkLst>
            <pc:docMk/>
            <pc:sldMk cId="1265184659" sldId="267"/>
            <ac:spMk id="3" creationId="{C13430DD-3A72-CC72-492D-2DECACBEF4ED}"/>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40A8D-E2CB-8471-19B0-8FE5F41ADF7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6F0F3A5-DEA5-3C3F-72FA-2F0D127635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E33DB36-6609-2C03-A5F5-19A2288C82A6}"/>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30A866F6-647D-CF31-23DA-088DF8109E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AC3E4E-F24B-9E06-BBCF-0F04F98EBEF2}"/>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3796042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9EC7C-E536-D1DD-6A4F-14013D7F8D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D29233-5669-941B-7476-1654A99B0E0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D37D65E-806D-E67F-D1B8-6A38BD1ED384}"/>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349E4914-7E27-3769-BEB9-8350D796BE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E01A6E-9A64-8F7E-8624-F1349E8C913A}"/>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19766669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9C3BCE-9D7C-3B21-E2DB-DA981D06F5C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328523A-099F-C6BA-7637-221C9D89A42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91946-5E4B-F63D-E91F-6334C2767FDC}"/>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C67751CE-30DA-2AB5-7EB4-35098282FD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2BF526-F379-119D-46D1-FBE874EE9E23}"/>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3476781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F98BB-ADBF-625D-7088-7E309A6FA9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BEA997-DD68-4BEA-37A6-774E31CCF95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CD624B-E2FC-2A0A-FE3A-364F973901BC}"/>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D49D2099-41BF-97DE-B24E-AE359088A3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F79AF-F10A-8F6D-83AD-2B37666E59E2}"/>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2562274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EF545-13FC-12F2-7755-14D10E26C8D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1A3CD8D-81B5-CD84-C0A4-C9B919518A2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EB459F-EC90-7EFC-5CB6-BDCDED589C4A}"/>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A7C1B0A0-E021-B6B2-8B0D-D98E6FDA3C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F7395-C157-0652-CD1D-AF1E71627445}"/>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23859844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BB7E97-AA9C-CAFE-5352-0001672E3FC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FD4334-3357-DD2F-5334-D7240CC249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534CF9-E383-4ED0-6C55-E4A39882E76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641AFE7-F804-C19E-7DA5-AAE665F84856}"/>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6" name="Footer Placeholder 5">
            <a:extLst>
              <a:ext uri="{FF2B5EF4-FFF2-40B4-BE49-F238E27FC236}">
                <a16:creationId xmlns:a16="http://schemas.microsoft.com/office/drawing/2014/main" id="{09DBB16A-B73D-C3E5-1AC8-D4F1B7EAF7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4CCA12A-B1AB-975F-A35A-414E5659096A}"/>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120035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4B859-887A-34E1-A002-4BDA719C259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B1260F5-5A80-6EA6-0213-D3A438B614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9EC5BB-344A-2B93-CFCD-49DF9BB9ED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E044E6-AA06-B3EE-5E3D-567990C913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9D48EB0-7063-D4FE-3847-8B9E23829BD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2CAFB7C-DCAB-BA5B-6A35-B22678F0668F}"/>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8" name="Footer Placeholder 7">
            <a:extLst>
              <a:ext uri="{FF2B5EF4-FFF2-40B4-BE49-F238E27FC236}">
                <a16:creationId xmlns:a16="http://schemas.microsoft.com/office/drawing/2014/main" id="{77F0EA7C-60D3-B0C6-9B0B-34E9AF70C4E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7BC1E0-DA67-C0B5-3F35-35F809268DB7}"/>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69897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BB58A-9770-2430-F3A8-5F9A9CA3D55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7B5111-D0CC-0BEC-6E44-44542588628A}"/>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4" name="Footer Placeholder 3">
            <a:extLst>
              <a:ext uri="{FF2B5EF4-FFF2-40B4-BE49-F238E27FC236}">
                <a16:creationId xmlns:a16="http://schemas.microsoft.com/office/drawing/2014/main" id="{CA51E165-3A0E-74A9-5DB7-590BDE99B13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35432FE-F49E-D5C8-D96F-89483D34E5AE}"/>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4825296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5790C6E-2BEA-8822-DF1B-E0AF3D46B67F}"/>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3" name="Footer Placeholder 2">
            <a:extLst>
              <a:ext uri="{FF2B5EF4-FFF2-40B4-BE49-F238E27FC236}">
                <a16:creationId xmlns:a16="http://schemas.microsoft.com/office/drawing/2014/main" id="{C7A3A14D-FB74-2A49-C8D1-79AA5281CFC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A5244A4-3E22-37AC-9D7D-DB24E6C63566}"/>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975350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228CD-E428-2FE1-7E0C-9238F05A0C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A87B2B3-4FE7-59AE-254F-935FA3A507D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6DF05ED-9C88-75B2-114E-7CB9B16503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70F1649-E285-60EC-87BD-7E66A41BCF79}"/>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6" name="Footer Placeholder 5">
            <a:extLst>
              <a:ext uri="{FF2B5EF4-FFF2-40B4-BE49-F238E27FC236}">
                <a16:creationId xmlns:a16="http://schemas.microsoft.com/office/drawing/2014/main" id="{B2F572D0-74C5-00FF-7196-8E994FDA9E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7F7A9-88D6-AC17-768E-DCE24207B048}"/>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121772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A9B0-47DD-A2CB-5AC8-2CEEA419CD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2F339B9-7BA3-76E6-9A28-D59AD54739A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BF8D8B-DC0C-B9CA-FE90-F9C3037D11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0005DF-EBC9-9E9D-C5E6-22D07C617B6A}"/>
              </a:ext>
            </a:extLst>
          </p:cNvPr>
          <p:cNvSpPr>
            <a:spLocks noGrp="1"/>
          </p:cNvSpPr>
          <p:nvPr>
            <p:ph type="dt" sz="half" idx="10"/>
          </p:nvPr>
        </p:nvSpPr>
        <p:spPr/>
        <p:txBody>
          <a:bodyPr/>
          <a:lstStyle/>
          <a:p>
            <a:fld id="{6720D6C2-4B4A-44E7-8AED-0876F1ABA9D6}" type="datetimeFigureOut">
              <a:rPr lang="en-US" smtClean="0"/>
              <a:t>5/20/2022</a:t>
            </a:fld>
            <a:endParaRPr lang="en-US"/>
          </a:p>
        </p:txBody>
      </p:sp>
      <p:sp>
        <p:nvSpPr>
          <p:cNvPr id="6" name="Footer Placeholder 5">
            <a:extLst>
              <a:ext uri="{FF2B5EF4-FFF2-40B4-BE49-F238E27FC236}">
                <a16:creationId xmlns:a16="http://schemas.microsoft.com/office/drawing/2014/main" id="{DE40AA4D-F93C-2BFF-ABB9-D3AEBB9CE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897A79-C4DB-22AA-22B6-AE9BFCE43AC1}"/>
              </a:ext>
            </a:extLst>
          </p:cNvPr>
          <p:cNvSpPr>
            <a:spLocks noGrp="1"/>
          </p:cNvSpPr>
          <p:nvPr>
            <p:ph type="sldNum" sz="quarter" idx="12"/>
          </p:nvPr>
        </p:nvSpPr>
        <p:spPr/>
        <p:txBody>
          <a:bodyPr/>
          <a:lstStyle/>
          <a:p>
            <a:fld id="{DBE7A1C9-326B-4377-B2DD-89734474061F}" type="slidenum">
              <a:rPr lang="en-US" smtClean="0"/>
              <a:t>‹#›</a:t>
            </a:fld>
            <a:endParaRPr lang="en-US"/>
          </a:p>
        </p:txBody>
      </p:sp>
    </p:spTree>
    <p:extLst>
      <p:ext uri="{BB962C8B-B14F-4D97-AF65-F5344CB8AC3E}">
        <p14:creationId xmlns:p14="http://schemas.microsoft.com/office/powerpoint/2010/main" val="6039895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EDC2A7-1FC7-8EB5-ADE4-E619341681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2EB8970-9B29-D551-68CF-5B152629238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A233B-F64F-84FD-3093-CB1CDF1698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20D6C2-4B4A-44E7-8AED-0876F1ABA9D6}" type="datetimeFigureOut">
              <a:rPr lang="en-US" smtClean="0"/>
              <a:t>5/20/2022</a:t>
            </a:fld>
            <a:endParaRPr lang="en-US"/>
          </a:p>
        </p:txBody>
      </p:sp>
      <p:sp>
        <p:nvSpPr>
          <p:cNvPr id="5" name="Footer Placeholder 4">
            <a:extLst>
              <a:ext uri="{FF2B5EF4-FFF2-40B4-BE49-F238E27FC236}">
                <a16:creationId xmlns:a16="http://schemas.microsoft.com/office/drawing/2014/main" id="{0279ABD8-A822-BA24-A428-346ECC66429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E6945BD-B6BA-3452-B886-8776E8EC88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E7A1C9-326B-4377-B2DD-89734474061F}" type="slidenum">
              <a:rPr lang="en-US" smtClean="0"/>
              <a:t>‹#›</a:t>
            </a:fld>
            <a:endParaRPr lang="en-US"/>
          </a:p>
        </p:txBody>
      </p:sp>
    </p:spTree>
    <p:extLst>
      <p:ext uri="{BB962C8B-B14F-4D97-AF65-F5344CB8AC3E}">
        <p14:creationId xmlns:p14="http://schemas.microsoft.com/office/powerpoint/2010/main" val="352491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B1639F7F-4265-2008-217B-25433649011F}"/>
              </a:ext>
            </a:extLst>
          </p:cNvPr>
          <p:cNvSpPr txBox="1">
            <a:spLocks/>
          </p:cNvSpPr>
          <p:nvPr/>
        </p:nvSpPr>
        <p:spPr>
          <a:xfrm>
            <a:off x="1871663" y="4857749"/>
            <a:ext cx="4007643" cy="20002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sz="2000" b="1" dirty="0">
              <a:solidFill>
                <a:srgbClr val="0070C0"/>
              </a:solidFill>
              <a:latin typeface="Times New Roman" panose="02020603050405020304" pitchFamily="18" charset="0"/>
              <a:cs typeface="Times New Roman" panose="02020603050405020304" pitchFamily="18" charset="0"/>
            </a:endParaRPr>
          </a:p>
          <a:p>
            <a:endParaRPr lang="en-IN" sz="8000" b="1" dirty="0">
              <a:solidFill>
                <a:srgbClr val="0070C0"/>
              </a:solidFill>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99D9D4B2-5F1E-C703-182E-A1D06AC3911B}"/>
              </a:ext>
            </a:extLst>
          </p:cNvPr>
          <p:cNvSpPr txBox="1"/>
          <p:nvPr/>
        </p:nvSpPr>
        <p:spPr>
          <a:xfrm>
            <a:off x="2214563" y="304801"/>
            <a:ext cx="6443662" cy="4678204"/>
          </a:xfrm>
          <a:prstGeom prst="rect">
            <a:avLst/>
          </a:prstGeom>
          <a:noFill/>
        </p:spPr>
        <p:txBody>
          <a:bodyPr wrap="square" rtlCol="0">
            <a:spAutoFit/>
          </a:bodyPr>
          <a:lstStyle/>
          <a:p>
            <a:pPr algn="ctr"/>
            <a:r>
              <a:rPr lang="en-IN" sz="2000" dirty="0">
                <a:latin typeface="Times New Roman" panose="02020603050405020304" pitchFamily="18" charset="0"/>
                <a:cs typeface="Times New Roman" panose="02020603050405020304" pitchFamily="18" charset="0"/>
              </a:rPr>
              <a:t>A Socially Relevant Project –II Presentation on</a:t>
            </a:r>
            <a:br>
              <a:rPr lang="en-IN" sz="3200" b="1" dirty="0">
                <a:latin typeface="Times New Roman" panose="02020603050405020304" pitchFamily="18" charset="0"/>
                <a:cs typeface="Times New Roman" panose="02020603050405020304" pitchFamily="18" charset="0"/>
              </a:rPr>
            </a:br>
            <a:r>
              <a:rPr lang="en-IN" sz="2800" b="1" dirty="0">
                <a:latin typeface="Times New Roman" panose="02020603050405020304" pitchFamily="18" charset="0"/>
                <a:cs typeface="Times New Roman" panose="02020603050405020304" pitchFamily="18" charset="0"/>
              </a:rPr>
              <a:t>COLLEGE EVENT MANAGEMENT</a:t>
            </a: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r>
              <a:rPr lang="en-IN" sz="2000" b="1" dirty="0">
                <a:solidFill>
                  <a:srgbClr val="C00000"/>
                </a:solidFill>
                <a:latin typeface="Times New Roman" panose="02020603050405020304" pitchFamily="18" charset="0"/>
                <a:cs typeface="Times New Roman" panose="02020603050405020304" pitchFamily="18" charset="0"/>
              </a:rPr>
              <a:t>Presented by the Batch</a:t>
            </a:r>
          </a:p>
          <a:p>
            <a:pPr algn="ctr"/>
            <a:endParaRPr lang="en-IN" sz="1000" b="1" dirty="0">
              <a:solidFill>
                <a:schemeClr val="tx2"/>
              </a:solidFill>
              <a:latin typeface="Times New Roman" panose="02020603050405020304" pitchFamily="18" charset="0"/>
              <a:cs typeface="Times New Roman" panose="02020603050405020304" pitchFamily="18" charset="0"/>
            </a:endParaRPr>
          </a:p>
          <a:p>
            <a:pPr algn="ctr"/>
            <a:r>
              <a:rPr lang="en-IN" sz="2000" b="1" dirty="0" err="1">
                <a:solidFill>
                  <a:srgbClr val="C00000"/>
                </a:solidFill>
                <a:latin typeface="Times New Roman" panose="02020603050405020304" pitchFamily="18" charset="0"/>
                <a:cs typeface="Times New Roman" panose="02020603050405020304" pitchFamily="18" charset="0"/>
              </a:rPr>
              <a:t>Name:K.Vamsi</a:t>
            </a:r>
            <a:r>
              <a:rPr lang="en-IN" sz="2000" b="1" dirty="0">
                <a:solidFill>
                  <a:srgbClr val="C00000"/>
                </a:solidFill>
                <a:latin typeface="Times New Roman" panose="02020603050405020304" pitchFamily="18" charset="0"/>
                <a:cs typeface="Times New Roman" panose="02020603050405020304" pitchFamily="18" charset="0"/>
              </a:rPr>
              <a:t>  	               Roll No:19121A1558</a:t>
            </a:r>
          </a:p>
          <a:p>
            <a:pPr algn="ctr"/>
            <a:r>
              <a:rPr lang="en-IN" sz="2000" b="1" dirty="0" err="1">
                <a:solidFill>
                  <a:srgbClr val="C00000"/>
                </a:solidFill>
                <a:latin typeface="Times New Roman" panose="02020603050405020304" pitchFamily="18" charset="0"/>
                <a:cs typeface="Times New Roman" panose="02020603050405020304" pitchFamily="18" charset="0"/>
              </a:rPr>
              <a:t>Name:J.Santosh</a:t>
            </a:r>
            <a:r>
              <a:rPr lang="en-IN" sz="2000" b="1" dirty="0">
                <a:solidFill>
                  <a:srgbClr val="C00000"/>
                </a:solidFill>
                <a:latin typeface="Times New Roman" panose="02020603050405020304" pitchFamily="18" charset="0"/>
                <a:cs typeface="Times New Roman" panose="02020603050405020304" pitchFamily="18" charset="0"/>
              </a:rPr>
              <a:t>        	 Roll No:19121A1543</a:t>
            </a:r>
          </a:p>
          <a:p>
            <a:pPr algn="ctr"/>
            <a:r>
              <a:rPr lang="en-IN" sz="2000" b="1" dirty="0" err="1">
                <a:solidFill>
                  <a:srgbClr val="C00000"/>
                </a:solidFill>
                <a:latin typeface="Times New Roman" panose="02020603050405020304" pitchFamily="18" charset="0"/>
                <a:cs typeface="Times New Roman" panose="02020603050405020304" pitchFamily="18" charset="0"/>
              </a:rPr>
              <a:t>Name:A.Pavan</a:t>
            </a:r>
            <a:r>
              <a:rPr lang="en-IN" sz="2000" b="1" dirty="0">
                <a:solidFill>
                  <a:srgbClr val="C00000"/>
                </a:solidFill>
                <a:latin typeface="Times New Roman" panose="02020603050405020304" pitchFamily="18" charset="0"/>
                <a:cs typeface="Times New Roman" panose="02020603050405020304" pitchFamily="18" charset="0"/>
              </a:rPr>
              <a:t> Kumar	 Roll No:19121A1502</a:t>
            </a:r>
          </a:p>
          <a:p>
            <a:pPr algn="ctr"/>
            <a:r>
              <a:rPr lang="en-IN" sz="2000" b="1" dirty="0" err="1">
                <a:solidFill>
                  <a:srgbClr val="C00000"/>
                </a:solidFill>
                <a:latin typeface="Times New Roman" panose="02020603050405020304" pitchFamily="18" charset="0"/>
                <a:cs typeface="Times New Roman" panose="02020603050405020304" pitchFamily="18" charset="0"/>
              </a:rPr>
              <a:t>Name:K.Shashank</a:t>
            </a:r>
            <a:r>
              <a:rPr lang="en-IN" sz="2000" b="1" dirty="0">
                <a:solidFill>
                  <a:srgbClr val="C00000"/>
                </a:solidFill>
                <a:latin typeface="Times New Roman" panose="02020603050405020304" pitchFamily="18" charset="0"/>
                <a:cs typeface="Times New Roman" panose="02020603050405020304" pitchFamily="18" charset="0"/>
              </a:rPr>
              <a:t>	 Roll No:19121A1545</a:t>
            </a:r>
          </a:p>
          <a:p>
            <a:pPr algn="ctr"/>
            <a:r>
              <a:rPr lang="en-IN" sz="2000" b="1" dirty="0" err="1">
                <a:solidFill>
                  <a:srgbClr val="C00000"/>
                </a:solidFill>
                <a:latin typeface="Times New Roman" panose="02020603050405020304" pitchFamily="18" charset="0"/>
                <a:cs typeface="Times New Roman" panose="02020603050405020304" pitchFamily="18" charset="0"/>
              </a:rPr>
              <a:t>Name:G.Sreenivas</a:t>
            </a:r>
            <a:r>
              <a:rPr lang="en-IN" sz="2000" b="1" dirty="0">
                <a:solidFill>
                  <a:srgbClr val="C00000"/>
                </a:solidFill>
                <a:latin typeface="Times New Roman" panose="02020603050405020304" pitchFamily="18" charset="0"/>
                <a:cs typeface="Times New Roman" panose="02020603050405020304" pitchFamily="18" charset="0"/>
              </a:rPr>
              <a:t>	 Roll No:19121A1538</a:t>
            </a: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pPr algn="ctr"/>
            <a:endParaRPr lang="en-IN" sz="2000" b="1" dirty="0">
              <a:solidFill>
                <a:srgbClr val="C00000"/>
              </a:solidFill>
              <a:latin typeface="Times New Roman" panose="02020603050405020304" pitchFamily="18" charset="0"/>
              <a:cs typeface="Times New Roman" panose="02020603050405020304" pitchFamily="18" charset="0"/>
            </a:endParaRPr>
          </a:p>
          <a:p>
            <a:r>
              <a:rPr lang="en-US" sz="2000" b="1" dirty="0">
                <a:solidFill>
                  <a:srgbClr val="FF0000"/>
                </a:solidFill>
                <a:latin typeface="Times New Roman" panose="02020603050405020304" pitchFamily="18" charset="0"/>
                <a:cs typeface="Times New Roman" panose="02020603050405020304" pitchFamily="18" charset="0"/>
              </a:rPr>
              <a:t> </a:t>
            </a:r>
          </a:p>
        </p:txBody>
      </p:sp>
      <p:pic>
        <p:nvPicPr>
          <p:cNvPr id="11" name="Content Placeholder 3" descr="clge">
            <a:extLst>
              <a:ext uri="{FF2B5EF4-FFF2-40B4-BE49-F238E27FC236}">
                <a16:creationId xmlns:a16="http://schemas.microsoft.com/office/drawing/2014/main" id="{70689CF6-56BE-E615-C621-5E747E5114BA}"/>
              </a:ext>
            </a:extLst>
          </p:cNvPr>
          <p:cNvPicPr>
            <a:picLocks noChangeAspect="1" noChangeArrowheads="1"/>
          </p:cNvPicPr>
          <p:nvPr/>
        </p:nvPicPr>
        <p:blipFill>
          <a:blip r:embed="rId2" cstate="print"/>
          <a:srcRect/>
          <a:stretch>
            <a:fillRect/>
          </a:stretch>
        </p:blipFill>
        <p:spPr bwMode="auto">
          <a:xfrm>
            <a:off x="4386264" y="3426201"/>
            <a:ext cx="3276600" cy="1143000"/>
          </a:xfrm>
          <a:prstGeom prst="rect">
            <a:avLst/>
          </a:prstGeom>
          <a:noFill/>
          <a:ln w="9525">
            <a:noFill/>
            <a:miter lim="800000"/>
            <a:headEnd/>
            <a:tailEnd/>
          </a:ln>
        </p:spPr>
      </p:pic>
      <p:sp>
        <p:nvSpPr>
          <p:cNvPr id="12" name="Rectangle 11">
            <a:extLst>
              <a:ext uri="{FF2B5EF4-FFF2-40B4-BE49-F238E27FC236}">
                <a16:creationId xmlns:a16="http://schemas.microsoft.com/office/drawing/2014/main" id="{F2BD2712-96D9-41EC-D236-6DC8158D9286}"/>
              </a:ext>
            </a:extLst>
          </p:cNvPr>
          <p:cNvSpPr/>
          <p:nvPr/>
        </p:nvSpPr>
        <p:spPr>
          <a:xfrm>
            <a:off x="6207919" y="5072063"/>
            <a:ext cx="4579143" cy="1600438"/>
          </a:xfrm>
          <a:prstGeom prst="rect">
            <a:avLst/>
          </a:prstGeom>
        </p:spPr>
        <p:txBody>
          <a:bodyPr wrap="square">
            <a:spAutoFit/>
          </a:bodyPr>
          <a:lstStyle/>
          <a:p>
            <a:r>
              <a:rPr lang="en-IN" sz="2000" b="1" dirty="0">
                <a:solidFill>
                  <a:srgbClr val="FF0000"/>
                </a:solidFill>
                <a:latin typeface="Times New Roman" panose="02020603050405020304" pitchFamily="18" charset="0"/>
                <a:cs typeface="Times New Roman" panose="02020603050405020304" pitchFamily="18" charset="0"/>
              </a:rPr>
              <a:t>HOD:</a:t>
            </a:r>
          </a:p>
          <a:p>
            <a:r>
              <a:rPr lang="en-IN" sz="2000" b="1" dirty="0" err="1">
                <a:solidFill>
                  <a:schemeClr val="accent1"/>
                </a:solidFill>
                <a:latin typeface="Times New Roman" panose="02020603050405020304" pitchFamily="18" charset="0"/>
                <a:cs typeface="Times New Roman" panose="02020603050405020304" pitchFamily="18" charset="0"/>
              </a:rPr>
              <a:t>Dr.K.Ramani</a:t>
            </a:r>
            <a:endParaRPr lang="en-IN" sz="2000" b="1" dirty="0">
              <a:solidFill>
                <a:schemeClr val="accent1"/>
              </a:solidFill>
              <a:latin typeface="Times New Roman" panose="02020603050405020304" pitchFamily="18" charset="0"/>
              <a:cs typeface="Times New Roman" panose="02020603050405020304" pitchFamily="18" charset="0"/>
            </a:endParaRPr>
          </a:p>
          <a:p>
            <a:r>
              <a:rPr lang="en-IN" sz="2000" b="1" dirty="0">
                <a:solidFill>
                  <a:schemeClr val="accent1"/>
                </a:solidFill>
                <a:latin typeface="Times New Roman" panose="02020603050405020304" pitchFamily="18" charset="0"/>
                <a:cs typeface="Times New Roman" panose="02020603050405020304" pitchFamily="18" charset="0"/>
              </a:rPr>
              <a:t>Professor</a:t>
            </a:r>
          </a:p>
          <a:p>
            <a:r>
              <a:rPr lang="en-IN" sz="2000" b="1" dirty="0" err="1">
                <a:solidFill>
                  <a:schemeClr val="accent1"/>
                </a:solidFill>
                <a:latin typeface="Times New Roman" panose="02020603050405020304" pitchFamily="18" charset="0"/>
                <a:cs typeface="Times New Roman" panose="02020603050405020304" pitchFamily="18" charset="0"/>
              </a:rPr>
              <a:t>Incharge</a:t>
            </a:r>
            <a:r>
              <a:rPr lang="en-IN" sz="2000" b="1" dirty="0">
                <a:solidFill>
                  <a:schemeClr val="accent1"/>
                </a:solidFill>
                <a:latin typeface="Times New Roman" panose="02020603050405020304" pitchFamily="18" charset="0"/>
                <a:cs typeface="Times New Roman" panose="02020603050405020304" pitchFamily="18" charset="0"/>
              </a:rPr>
              <a:t> </a:t>
            </a:r>
            <a:r>
              <a:rPr lang="en-IN" sz="2000" b="1" dirty="0" err="1">
                <a:solidFill>
                  <a:schemeClr val="accent1"/>
                </a:solidFill>
                <a:latin typeface="Times New Roman" panose="02020603050405020304" pitchFamily="18" charset="0"/>
                <a:cs typeface="Times New Roman" panose="02020603050405020304" pitchFamily="18" charset="0"/>
              </a:rPr>
              <a:t>HOD,Dept</a:t>
            </a:r>
            <a:r>
              <a:rPr lang="en-IN" sz="2000" b="1" dirty="0">
                <a:solidFill>
                  <a:schemeClr val="accent1"/>
                </a:solidFill>
                <a:latin typeface="Times New Roman" panose="02020603050405020304" pitchFamily="18" charset="0"/>
                <a:cs typeface="Times New Roman" panose="02020603050405020304" pitchFamily="18" charset="0"/>
              </a:rPr>
              <a:t>. of CSSE</a:t>
            </a:r>
          </a:p>
          <a:p>
            <a:r>
              <a:rPr lang="en-IN" b="1" dirty="0" err="1">
                <a:solidFill>
                  <a:srgbClr val="0070C0"/>
                </a:solidFill>
                <a:latin typeface="Times New Roman" panose="02020603050405020304" pitchFamily="18" charset="0"/>
                <a:cs typeface="Times New Roman" panose="02020603050405020304" pitchFamily="18" charset="0"/>
              </a:rPr>
              <a:t>Sree</a:t>
            </a:r>
            <a:r>
              <a:rPr lang="en-IN" b="1" dirty="0">
                <a:solidFill>
                  <a:srgbClr val="0070C0"/>
                </a:solidFill>
                <a:latin typeface="Times New Roman" panose="02020603050405020304" pitchFamily="18" charset="0"/>
                <a:cs typeface="Times New Roman" panose="02020603050405020304" pitchFamily="18" charset="0"/>
              </a:rPr>
              <a:t> </a:t>
            </a:r>
            <a:r>
              <a:rPr lang="en-IN" b="1" dirty="0" err="1">
                <a:solidFill>
                  <a:srgbClr val="0070C0"/>
                </a:solidFill>
                <a:latin typeface="Times New Roman" panose="02020603050405020304" pitchFamily="18" charset="0"/>
                <a:cs typeface="Times New Roman" panose="02020603050405020304" pitchFamily="18" charset="0"/>
              </a:rPr>
              <a:t>Vidyanikethan</a:t>
            </a:r>
            <a:r>
              <a:rPr lang="en-IN" b="1" dirty="0">
                <a:solidFill>
                  <a:srgbClr val="0070C0"/>
                </a:solidFill>
                <a:latin typeface="Times New Roman" panose="02020603050405020304" pitchFamily="18" charset="0"/>
                <a:cs typeface="Times New Roman" panose="02020603050405020304" pitchFamily="18" charset="0"/>
              </a:rPr>
              <a:t> Engineering College</a:t>
            </a:r>
          </a:p>
        </p:txBody>
      </p:sp>
      <p:sp>
        <p:nvSpPr>
          <p:cNvPr id="13" name="Rectangle 12">
            <a:extLst>
              <a:ext uri="{FF2B5EF4-FFF2-40B4-BE49-F238E27FC236}">
                <a16:creationId xmlns:a16="http://schemas.microsoft.com/office/drawing/2014/main" id="{777F6F72-98DC-8356-777E-9EEF01F3880A}"/>
              </a:ext>
            </a:extLst>
          </p:cNvPr>
          <p:cNvSpPr/>
          <p:nvPr/>
        </p:nvSpPr>
        <p:spPr>
          <a:xfrm>
            <a:off x="2152650" y="4517293"/>
            <a:ext cx="7886700" cy="400110"/>
          </a:xfrm>
          <a:prstGeom prst="rect">
            <a:avLst/>
          </a:prstGeom>
        </p:spPr>
        <p:txBody>
          <a:bodyPr wrap="square">
            <a:spAutoFit/>
          </a:bodyPr>
          <a:lstStyle/>
          <a:p>
            <a:pPr algn="ctr"/>
            <a:r>
              <a:rPr lang="en-IN" sz="2000" b="1" dirty="0">
                <a:solidFill>
                  <a:srgbClr val="00B050"/>
                </a:solidFill>
                <a:latin typeface="Times New Roman" panose="02020603050405020304" pitchFamily="18" charset="0"/>
                <a:cs typeface="Times New Roman" panose="02020603050405020304" pitchFamily="18" charset="0"/>
              </a:rPr>
              <a:t>Computer Science and Systems Engineering</a:t>
            </a:r>
          </a:p>
        </p:txBody>
      </p:sp>
      <p:sp>
        <p:nvSpPr>
          <p:cNvPr id="8" name="TextBox 7">
            <a:extLst>
              <a:ext uri="{FF2B5EF4-FFF2-40B4-BE49-F238E27FC236}">
                <a16:creationId xmlns:a16="http://schemas.microsoft.com/office/drawing/2014/main" id="{7FA3F243-F086-FE91-35C2-6583989484B7}"/>
              </a:ext>
            </a:extLst>
          </p:cNvPr>
          <p:cNvSpPr txBox="1"/>
          <p:nvPr/>
        </p:nvSpPr>
        <p:spPr>
          <a:xfrm>
            <a:off x="2664619" y="5072063"/>
            <a:ext cx="2957512" cy="1292662"/>
          </a:xfrm>
          <a:prstGeom prst="rect">
            <a:avLst/>
          </a:prstGeom>
          <a:noFill/>
        </p:spPr>
        <p:txBody>
          <a:bodyPr wrap="square">
            <a:spAutoFit/>
          </a:bodyPr>
          <a:lstStyle/>
          <a:p>
            <a:pPr marL="0" indent="0">
              <a:buNone/>
            </a:pPr>
            <a:r>
              <a:rPr lang="en-IN" sz="1800" b="1" dirty="0">
                <a:solidFill>
                  <a:srgbClr val="FF0000"/>
                </a:solidFill>
                <a:latin typeface="Times New Roman" panose="02020603050405020304" pitchFamily="18" charset="0"/>
                <a:cs typeface="Times New Roman" panose="02020603050405020304" pitchFamily="18" charset="0"/>
              </a:rPr>
              <a:t>Under the guidance of:</a:t>
            </a:r>
            <a:r>
              <a:rPr lang="en-IN" sz="1800" b="1" dirty="0">
                <a:solidFill>
                  <a:srgbClr val="0070C0"/>
                </a:solidFill>
                <a:latin typeface="Times New Roman" panose="02020603050405020304" pitchFamily="18" charset="0"/>
                <a:cs typeface="Times New Roman" panose="02020603050405020304" pitchFamily="18" charset="0"/>
              </a:rPr>
              <a:t>	</a:t>
            </a:r>
            <a:endParaRPr lang="en-IN" sz="1800" b="1" dirty="0">
              <a:solidFill>
                <a:srgbClr val="C00000"/>
              </a:solidFill>
              <a:latin typeface="Times New Roman" panose="02020603050405020304" pitchFamily="18" charset="0"/>
              <a:cs typeface="Times New Roman" panose="02020603050405020304" pitchFamily="18" charset="0"/>
            </a:endParaRPr>
          </a:p>
          <a:p>
            <a:pPr marL="0" indent="0">
              <a:buNone/>
            </a:pPr>
            <a:r>
              <a:rPr lang="en-IN" sz="2000" b="1" dirty="0">
                <a:solidFill>
                  <a:srgbClr val="0070C0"/>
                </a:solidFill>
                <a:latin typeface="Times New Roman" panose="02020603050405020304" pitchFamily="18" charset="0"/>
                <a:cs typeface="Times New Roman" panose="02020603050405020304" pitchFamily="18" charset="0"/>
              </a:rPr>
              <a:t>Shaik Salam</a:t>
            </a:r>
          </a:p>
          <a:p>
            <a:pPr marL="0" indent="0">
              <a:buNone/>
            </a:pPr>
            <a:r>
              <a:rPr lang="en-IN" sz="2000" b="1" dirty="0">
                <a:solidFill>
                  <a:srgbClr val="0070C0"/>
                </a:solidFill>
                <a:latin typeface="Times New Roman" panose="02020603050405020304" pitchFamily="18" charset="0"/>
                <a:cs typeface="Times New Roman" panose="02020603050405020304" pitchFamily="18" charset="0"/>
              </a:rPr>
              <a:t>Associate Professor</a:t>
            </a:r>
          </a:p>
          <a:p>
            <a:pPr marL="0" indent="0">
              <a:buNone/>
            </a:pPr>
            <a:r>
              <a:rPr lang="en-IN" sz="2000" b="1" dirty="0">
                <a:solidFill>
                  <a:srgbClr val="0070C0"/>
                </a:solidFill>
                <a:latin typeface="Times New Roman" panose="02020603050405020304" pitchFamily="18" charset="0"/>
                <a:cs typeface="Times New Roman" panose="02020603050405020304" pitchFamily="18" charset="0"/>
              </a:rPr>
              <a:t>Dept. of CSSE</a:t>
            </a:r>
          </a:p>
        </p:txBody>
      </p:sp>
    </p:spTree>
    <p:extLst>
      <p:ext uri="{BB962C8B-B14F-4D97-AF65-F5344CB8AC3E}">
        <p14:creationId xmlns:p14="http://schemas.microsoft.com/office/powerpoint/2010/main" val="30363161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3A3C3-894A-8448-6CF1-0DC8E9E264F7}"/>
              </a:ext>
            </a:extLst>
          </p:cNvPr>
          <p:cNvSpPr>
            <a:spLocks noGrp="1"/>
          </p:cNvSpPr>
          <p:nvPr>
            <p:ph type="ctrTitle"/>
          </p:nvPr>
        </p:nvSpPr>
        <p:spPr>
          <a:xfrm>
            <a:off x="1524000" y="1122363"/>
            <a:ext cx="9144000" cy="128899"/>
          </a:xfrm>
        </p:spPr>
        <p:txBody>
          <a:bodyPr>
            <a:normAutofit fontScale="90000"/>
          </a:bodyPr>
          <a:lstStyle/>
          <a:p>
            <a:br>
              <a:rPr lang="en-US" dirty="0">
                <a:solidFill>
                  <a:srgbClr val="FF0000"/>
                </a:solidFill>
              </a:rPr>
            </a:br>
            <a:r>
              <a:rPr lang="en-US" dirty="0">
                <a:solidFill>
                  <a:srgbClr val="FF0000"/>
                </a:solidFill>
              </a:rPr>
              <a:t>System Design</a:t>
            </a:r>
          </a:p>
        </p:txBody>
      </p:sp>
      <p:sp>
        <p:nvSpPr>
          <p:cNvPr id="3" name="Subtitle 2">
            <a:extLst>
              <a:ext uri="{FF2B5EF4-FFF2-40B4-BE49-F238E27FC236}">
                <a16:creationId xmlns:a16="http://schemas.microsoft.com/office/drawing/2014/main" id="{70030800-18A5-77EE-E7D0-2A645A64A016}"/>
              </a:ext>
            </a:extLst>
          </p:cNvPr>
          <p:cNvSpPr>
            <a:spLocks noGrp="1"/>
          </p:cNvSpPr>
          <p:nvPr>
            <p:ph type="subTitle" idx="1"/>
          </p:nvPr>
        </p:nvSpPr>
        <p:spPr>
          <a:xfrm>
            <a:off x="1524000" y="5108712"/>
            <a:ext cx="9144000" cy="1006337"/>
          </a:xfrm>
        </p:spPr>
        <p:txBody>
          <a:bodyPr/>
          <a:lstStyle/>
          <a:p>
            <a:endParaRPr lang="en-US" dirty="0"/>
          </a:p>
          <a:p>
            <a:r>
              <a:rPr lang="en-US" dirty="0"/>
              <a:t>Figure Use Case Diagram for User and Admin</a:t>
            </a:r>
          </a:p>
        </p:txBody>
      </p:sp>
      <p:pic>
        <p:nvPicPr>
          <p:cNvPr id="4" name="Content Placeholder 3">
            <a:extLst>
              <a:ext uri="{FF2B5EF4-FFF2-40B4-BE49-F238E27FC236}">
                <a16:creationId xmlns:a16="http://schemas.microsoft.com/office/drawing/2014/main" id="{FF31C355-51DD-4107-842C-BEAFDAC70048}"/>
              </a:ext>
            </a:extLst>
          </p:cNvPr>
          <p:cNvPicPr>
            <a:picLocks noGrp="1" noChangeAspect="1"/>
          </p:cNvPicPr>
          <p:nvPr>
            <p:ph idx="4294967295"/>
          </p:nvPr>
        </p:nvPicPr>
        <p:blipFill>
          <a:blip r:embed="rId2">
            <a:extLst>
              <a:ext uri="{28A0092B-C50C-407E-A947-70E740481C1C}">
                <a14:useLocalDpi xmlns:a14="http://schemas.microsoft.com/office/drawing/2010/main" val="0"/>
              </a:ext>
            </a:extLst>
          </a:blip>
          <a:stretch>
            <a:fillRect/>
          </a:stretch>
        </p:blipFill>
        <p:spPr>
          <a:xfrm>
            <a:off x="2355578" y="1788929"/>
            <a:ext cx="3740422" cy="3280141"/>
          </a:xfrm>
          <a:prstGeom prst="rect">
            <a:avLst/>
          </a:prstGeom>
        </p:spPr>
      </p:pic>
      <p:pic>
        <p:nvPicPr>
          <p:cNvPr id="6" name="Picture 5">
            <a:extLst>
              <a:ext uri="{FF2B5EF4-FFF2-40B4-BE49-F238E27FC236}">
                <a16:creationId xmlns:a16="http://schemas.microsoft.com/office/drawing/2014/main" id="{544DD98E-B07D-4395-B4DA-E91B231508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81918" y="1918667"/>
            <a:ext cx="3505200" cy="3081500"/>
          </a:xfrm>
          <a:prstGeom prst="rect">
            <a:avLst/>
          </a:prstGeom>
        </p:spPr>
      </p:pic>
    </p:spTree>
    <p:extLst>
      <p:ext uri="{BB962C8B-B14F-4D97-AF65-F5344CB8AC3E}">
        <p14:creationId xmlns:p14="http://schemas.microsoft.com/office/powerpoint/2010/main" val="13597223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9619B22-2DE4-8DF3-A79E-797C9434C8D5}"/>
              </a:ext>
            </a:extLst>
          </p:cNvPr>
          <p:cNvSpPr>
            <a:spLocks noGrp="1"/>
          </p:cNvSpPr>
          <p:nvPr>
            <p:ph idx="1"/>
          </p:nvPr>
        </p:nvSpPr>
        <p:spPr>
          <a:xfrm>
            <a:off x="824458" y="389744"/>
            <a:ext cx="10529341" cy="6310859"/>
          </a:xfrm>
        </p:spPr>
        <p:txBody>
          <a:bodyPr>
            <a:normAutofit fontScale="92500"/>
          </a:bodyPr>
          <a:lstStyle/>
          <a:p>
            <a:pPr marL="0" indent="0">
              <a:lnSpc>
                <a:spcPct val="100000"/>
              </a:lnSpc>
              <a:buNone/>
            </a:pPr>
            <a:r>
              <a:rPr lang="en-US" sz="2800" dirty="0">
                <a:latin typeface="+mn-lt"/>
                <a:ea typeface="Calibri" panose="020F0502020204030204" pitchFamily="34" charset="0"/>
              </a:rPr>
              <a:t>Activity diagrams are graphical representations of workflows of stepwise activities and actions with support for choice, iteration and concurrency. </a:t>
            </a:r>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endParaRPr lang="en-US" dirty="0"/>
          </a:p>
          <a:p>
            <a:pPr marL="0" indent="0">
              <a:lnSpc>
                <a:spcPct val="100000"/>
              </a:lnSpc>
              <a:buNone/>
            </a:pPr>
            <a:r>
              <a:rPr lang="en-US" dirty="0"/>
              <a:t>		Figure activity diagram for user and admin</a:t>
            </a:r>
          </a:p>
        </p:txBody>
      </p:sp>
      <p:pic>
        <p:nvPicPr>
          <p:cNvPr id="4" name="Content Placeholder 3">
            <a:extLst>
              <a:ext uri="{FF2B5EF4-FFF2-40B4-BE49-F238E27FC236}">
                <a16:creationId xmlns:a16="http://schemas.microsoft.com/office/drawing/2014/main" id="{3DE3C1D5-B3F5-4C33-A101-4E84463966C3}"/>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360322" y="1703036"/>
            <a:ext cx="3541462" cy="4114721"/>
          </a:xfrm>
          <a:prstGeom prst="rect">
            <a:avLst/>
          </a:prstGeom>
        </p:spPr>
      </p:pic>
      <p:pic>
        <p:nvPicPr>
          <p:cNvPr id="5" name="Picture 4">
            <a:extLst>
              <a:ext uri="{FF2B5EF4-FFF2-40B4-BE49-F238E27FC236}">
                <a16:creationId xmlns:a16="http://schemas.microsoft.com/office/drawing/2014/main" id="{601822A8-7C9C-4ACC-B25C-8FDF112D53AC}"/>
              </a:ext>
            </a:extLst>
          </p:cNvPr>
          <p:cNvPicPr>
            <a:picLocks noChangeAspect="1"/>
          </p:cNvPicPr>
          <p:nvPr/>
        </p:nvPicPr>
        <p:blipFill rotWithShape="1">
          <a:blip r:embed="rId3">
            <a:extLst>
              <a:ext uri="{28A0092B-C50C-407E-A947-70E740481C1C}">
                <a14:useLocalDpi xmlns:a14="http://schemas.microsoft.com/office/drawing/2010/main" val="0"/>
              </a:ext>
            </a:extLst>
          </a:blip>
          <a:srcRect b="14162"/>
          <a:stretch/>
        </p:blipFill>
        <p:spPr bwMode="auto">
          <a:xfrm>
            <a:off x="6657123" y="1609543"/>
            <a:ext cx="3541462" cy="444648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470849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7DF555-7BFA-D8ED-B272-980DC41C71E4}"/>
              </a:ext>
            </a:extLst>
          </p:cNvPr>
          <p:cNvSpPr>
            <a:spLocks noGrp="1"/>
          </p:cNvSpPr>
          <p:nvPr>
            <p:ph type="title"/>
          </p:nvPr>
        </p:nvSpPr>
        <p:spPr/>
        <p:txBody>
          <a:bodyPr/>
          <a:lstStyle/>
          <a:p>
            <a:r>
              <a:rPr lang="en-US" dirty="0">
                <a:solidFill>
                  <a:srgbClr val="FF0000"/>
                </a:solidFill>
              </a:rPr>
              <a:t>		Proposed Approach</a:t>
            </a:r>
          </a:p>
        </p:txBody>
      </p:sp>
      <p:sp>
        <p:nvSpPr>
          <p:cNvPr id="3" name="Content Placeholder 2">
            <a:extLst>
              <a:ext uri="{FF2B5EF4-FFF2-40B4-BE49-F238E27FC236}">
                <a16:creationId xmlns:a16="http://schemas.microsoft.com/office/drawing/2014/main" id="{73C95DD0-1E4F-1427-0246-735FF8854D39}"/>
              </a:ext>
            </a:extLst>
          </p:cNvPr>
          <p:cNvSpPr>
            <a:spLocks noGrp="1"/>
          </p:cNvSpPr>
          <p:nvPr>
            <p:ph idx="1"/>
          </p:nvPr>
        </p:nvSpPr>
        <p:spPr>
          <a:xfrm>
            <a:off x="778669" y="1385888"/>
            <a:ext cx="10570368" cy="4656138"/>
          </a:xfrm>
        </p:spPr>
        <p:txBody>
          <a:bodyPr>
            <a:normAutofit/>
          </a:bodyPr>
          <a:lstStyle/>
          <a:p>
            <a:pPr marL="0" indent="0" algn="just">
              <a:lnSpc>
                <a:spcPct val="150000"/>
              </a:lnSpc>
              <a:buNone/>
            </a:pPr>
            <a:r>
              <a:rPr lang="en-IN" dirty="0"/>
              <a:t>This web based system is implemented in colleges for booking of events in a easier way. The user gets all the information at a single place instead of wondering round for others. This system provides the user all the information regarding the events such as name of event, time, venue, start and end date of the event and it also provides email confirmation for the user when he register for a event. This system is effective and saves the time of the user and coordinator.</a:t>
            </a:r>
          </a:p>
          <a:p>
            <a:pPr algn="just">
              <a:lnSpc>
                <a:spcPct val="150000"/>
              </a:lnSpc>
            </a:pPr>
            <a:endParaRPr lang="en-US" dirty="0"/>
          </a:p>
        </p:txBody>
      </p:sp>
    </p:spTree>
    <p:extLst>
      <p:ext uri="{BB962C8B-B14F-4D97-AF65-F5344CB8AC3E}">
        <p14:creationId xmlns:p14="http://schemas.microsoft.com/office/powerpoint/2010/main" val="600164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892CD8-36B7-8384-A31F-B7DEBE70BC61}"/>
              </a:ext>
            </a:extLst>
          </p:cNvPr>
          <p:cNvSpPr>
            <a:spLocks noGrp="1"/>
          </p:cNvSpPr>
          <p:nvPr>
            <p:ph type="title"/>
          </p:nvPr>
        </p:nvSpPr>
        <p:spPr/>
        <p:txBody>
          <a:bodyPr/>
          <a:lstStyle/>
          <a:p>
            <a:r>
              <a:rPr lang="en-US" dirty="0">
                <a:solidFill>
                  <a:srgbClr val="FF0000"/>
                </a:solidFill>
              </a:rPr>
              <a:t>		Implementation</a:t>
            </a:r>
          </a:p>
        </p:txBody>
      </p:sp>
      <p:sp>
        <p:nvSpPr>
          <p:cNvPr id="3" name="Content Placeholder 2">
            <a:extLst>
              <a:ext uri="{FF2B5EF4-FFF2-40B4-BE49-F238E27FC236}">
                <a16:creationId xmlns:a16="http://schemas.microsoft.com/office/drawing/2014/main" id="{84E2254C-8821-F77C-106B-0C64B24E4F27}"/>
              </a:ext>
            </a:extLst>
          </p:cNvPr>
          <p:cNvSpPr>
            <a:spLocks noGrp="1"/>
          </p:cNvSpPr>
          <p:nvPr>
            <p:ph idx="1"/>
          </p:nvPr>
        </p:nvSpPr>
        <p:spPr>
          <a:xfrm>
            <a:off x="771525" y="1500188"/>
            <a:ext cx="10582275" cy="4676775"/>
          </a:xfrm>
        </p:spPr>
        <p:txBody>
          <a:bodyPr>
            <a:normAutofit fontScale="77500" lnSpcReduction="20000"/>
          </a:bodyPr>
          <a:lstStyle/>
          <a:p>
            <a:pPr>
              <a:lnSpc>
                <a:spcPct val="150000"/>
              </a:lnSpc>
            </a:pPr>
            <a:r>
              <a:rPr lang="en-IN" sz="2800" dirty="0"/>
              <a:t>The college event management systems allows the admin to login into the systems and allows the user to login into the systems and allows to register into the system if he is a new user. The user and admin should enter the system by entering registered email address and password on the login page.</a:t>
            </a:r>
          </a:p>
          <a:p>
            <a:pPr>
              <a:lnSpc>
                <a:spcPct val="150000"/>
              </a:lnSpc>
            </a:pPr>
            <a:r>
              <a:rPr lang="en-IN" sz="2800" dirty="0"/>
              <a:t> Once entering a page an admin can perform the functions such as adding an event by giving the event details or delete an event when the event is cancelled or finished or try to update the event in necessity conditions. The user can view the details of the event such as name of event, venue and time in the description field and starting and ending date of the event and also can join the event by filling the registration form of the event which confirms to the user by sending the confirmation mail from the system.</a:t>
            </a:r>
          </a:p>
          <a:p>
            <a:pPr marL="0" indent="0">
              <a:lnSpc>
                <a:spcPct val="150000"/>
              </a:lnSpc>
              <a:buNone/>
            </a:pPr>
            <a:endParaRPr lang="en-IN" sz="2800" dirty="0"/>
          </a:p>
          <a:p>
            <a:endParaRPr lang="en-US" dirty="0"/>
          </a:p>
        </p:txBody>
      </p:sp>
    </p:spTree>
    <p:extLst>
      <p:ext uri="{BB962C8B-B14F-4D97-AF65-F5344CB8AC3E}">
        <p14:creationId xmlns:p14="http://schemas.microsoft.com/office/powerpoint/2010/main" val="26188317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859F9-8006-B39F-7F7F-A8174ABD51B4}"/>
              </a:ext>
            </a:extLst>
          </p:cNvPr>
          <p:cNvSpPr>
            <a:spLocks noGrp="1"/>
          </p:cNvSpPr>
          <p:nvPr>
            <p:ph type="title"/>
          </p:nvPr>
        </p:nvSpPr>
        <p:spPr>
          <a:xfrm>
            <a:off x="959370" y="365126"/>
            <a:ext cx="10394430" cy="1147546"/>
          </a:xfrm>
        </p:spPr>
        <p:txBody>
          <a:bodyPr/>
          <a:lstStyle/>
          <a:p>
            <a:r>
              <a:rPr lang="en-US" dirty="0">
                <a:solidFill>
                  <a:srgbClr val="FF0000"/>
                </a:solidFill>
              </a:rPr>
              <a:t>				Results</a:t>
            </a:r>
          </a:p>
        </p:txBody>
      </p:sp>
      <p:sp>
        <p:nvSpPr>
          <p:cNvPr id="3" name="Content Placeholder 2">
            <a:extLst>
              <a:ext uri="{FF2B5EF4-FFF2-40B4-BE49-F238E27FC236}">
                <a16:creationId xmlns:a16="http://schemas.microsoft.com/office/drawing/2014/main" id="{C5938ED6-7FC0-234B-E1C6-723385279A8D}"/>
              </a:ext>
            </a:extLst>
          </p:cNvPr>
          <p:cNvSpPr>
            <a:spLocks noGrp="1"/>
          </p:cNvSpPr>
          <p:nvPr>
            <p:ph idx="1"/>
          </p:nvPr>
        </p:nvSpPr>
        <p:spPr>
          <a:xfrm>
            <a:off x="838200" y="1364105"/>
            <a:ext cx="10515600" cy="4812858"/>
          </a:xfrm>
        </p:spPr>
        <p:txBody>
          <a:bodyPr/>
          <a:lstStyle/>
          <a:p>
            <a:pPr marL="0" indent="0">
              <a:buNone/>
            </a:pPr>
            <a:r>
              <a:rPr lang="en-US" dirty="0"/>
              <a:t>      </a:t>
            </a:r>
            <a:r>
              <a:rPr lang="en-US" dirty="0">
                <a:solidFill>
                  <a:srgbClr val="00B050"/>
                </a:solidFill>
              </a:rPr>
              <a:t>Home Page</a:t>
            </a:r>
          </a:p>
          <a:p>
            <a:pPr marL="0" indent="0">
              <a:buNone/>
            </a:pPr>
            <a:endParaRPr lang="en-US" dirty="0"/>
          </a:p>
        </p:txBody>
      </p:sp>
      <p:pic>
        <p:nvPicPr>
          <p:cNvPr id="8" name="Picture 7">
            <a:extLst>
              <a:ext uri="{FF2B5EF4-FFF2-40B4-BE49-F238E27FC236}">
                <a16:creationId xmlns:a16="http://schemas.microsoft.com/office/drawing/2014/main" id="{203B7F0C-C58E-828A-D852-FC15C93574B5}"/>
              </a:ext>
            </a:extLst>
          </p:cNvPr>
          <p:cNvPicPr>
            <a:picLocks noChangeAspect="1"/>
          </p:cNvPicPr>
          <p:nvPr/>
        </p:nvPicPr>
        <p:blipFill>
          <a:blip r:embed="rId2"/>
          <a:stretch>
            <a:fillRect/>
          </a:stretch>
        </p:blipFill>
        <p:spPr>
          <a:xfrm>
            <a:off x="1184797" y="1798820"/>
            <a:ext cx="9760521" cy="4694054"/>
          </a:xfrm>
          <a:prstGeom prst="rect">
            <a:avLst/>
          </a:prstGeom>
        </p:spPr>
      </p:pic>
    </p:spTree>
    <p:extLst>
      <p:ext uri="{BB962C8B-B14F-4D97-AF65-F5344CB8AC3E}">
        <p14:creationId xmlns:p14="http://schemas.microsoft.com/office/powerpoint/2010/main" val="5707625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B0B2B-8189-932B-500E-95979466522C}"/>
              </a:ext>
            </a:extLst>
          </p:cNvPr>
          <p:cNvSpPr>
            <a:spLocks noGrp="1"/>
          </p:cNvSpPr>
          <p:nvPr>
            <p:ph type="title"/>
          </p:nvPr>
        </p:nvSpPr>
        <p:spPr/>
        <p:txBody>
          <a:bodyPr/>
          <a:lstStyle/>
          <a:p>
            <a:r>
              <a:rPr lang="en-US" dirty="0">
                <a:solidFill>
                  <a:srgbClr val="00B050"/>
                </a:solidFill>
              </a:rPr>
              <a:t>Header</a:t>
            </a:r>
            <a:br>
              <a:rPr lang="en-US" dirty="0"/>
            </a:br>
            <a:endParaRPr lang="en-US" dirty="0"/>
          </a:p>
        </p:txBody>
      </p:sp>
      <p:sp>
        <p:nvSpPr>
          <p:cNvPr id="3" name="Content Placeholder 2">
            <a:extLst>
              <a:ext uri="{FF2B5EF4-FFF2-40B4-BE49-F238E27FC236}">
                <a16:creationId xmlns:a16="http://schemas.microsoft.com/office/drawing/2014/main" id="{4E98973B-CD47-437C-581E-BCD2F2F286BE}"/>
              </a:ext>
            </a:extLst>
          </p:cNvPr>
          <p:cNvSpPr>
            <a:spLocks noGrp="1"/>
          </p:cNvSpPr>
          <p:nvPr>
            <p:ph idx="1"/>
          </p:nvPr>
        </p:nvSpPr>
        <p:spPr>
          <a:xfrm>
            <a:off x="838200" y="3582649"/>
            <a:ext cx="10515600" cy="2594314"/>
          </a:xfrm>
        </p:spPr>
        <p:txBody>
          <a:bodyPr>
            <a:normAutofit/>
          </a:bodyPr>
          <a:lstStyle/>
          <a:p>
            <a:pPr marL="0" indent="0">
              <a:buNone/>
            </a:pPr>
            <a:r>
              <a:rPr lang="en-US" sz="4400" dirty="0">
                <a:solidFill>
                  <a:srgbClr val="00B050"/>
                </a:solidFill>
              </a:rPr>
              <a:t>Footer</a:t>
            </a:r>
          </a:p>
          <a:p>
            <a:pPr marL="0" indent="0">
              <a:buNone/>
            </a:pPr>
            <a:endParaRPr lang="en-US" sz="4400" dirty="0">
              <a:solidFill>
                <a:srgbClr val="00B050"/>
              </a:solidFill>
            </a:endParaRPr>
          </a:p>
          <a:p>
            <a:pPr marL="0" indent="0">
              <a:buNone/>
            </a:pPr>
            <a:endParaRPr lang="en-US" sz="4400" dirty="0">
              <a:solidFill>
                <a:srgbClr val="00B050"/>
              </a:solidFill>
            </a:endParaRPr>
          </a:p>
        </p:txBody>
      </p:sp>
      <p:pic>
        <p:nvPicPr>
          <p:cNvPr id="4" name="Content Placeholder 4">
            <a:extLst>
              <a:ext uri="{FF2B5EF4-FFF2-40B4-BE49-F238E27FC236}">
                <a16:creationId xmlns:a16="http://schemas.microsoft.com/office/drawing/2014/main" id="{94265AF7-0C8E-4362-B1D2-080D58FBE0C5}"/>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838200" y="1272488"/>
            <a:ext cx="10869818" cy="1795772"/>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9" name="Content Placeholder 4">
            <a:extLst>
              <a:ext uri="{FF2B5EF4-FFF2-40B4-BE49-F238E27FC236}">
                <a16:creationId xmlns:a16="http://schemas.microsoft.com/office/drawing/2014/main" id="{079B5757-D742-4302-B9C8-4BFD81C148E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10" y="4309902"/>
            <a:ext cx="10515599" cy="218297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666375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296235-F546-B1CF-0121-75B029898A1B}"/>
              </a:ext>
            </a:extLst>
          </p:cNvPr>
          <p:cNvSpPr>
            <a:spLocks noGrp="1"/>
          </p:cNvSpPr>
          <p:nvPr>
            <p:ph type="title"/>
          </p:nvPr>
        </p:nvSpPr>
        <p:spPr/>
        <p:txBody>
          <a:bodyPr/>
          <a:lstStyle/>
          <a:p>
            <a:r>
              <a:rPr lang="en-US" dirty="0">
                <a:solidFill>
                  <a:srgbClr val="00B050"/>
                </a:solidFill>
              </a:rPr>
              <a:t>Login</a:t>
            </a:r>
          </a:p>
        </p:txBody>
      </p:sp>
      <p:pic>
        <p:nvPicPr>
          <p:cNvPr id="4" name="Content Placeholder 4">
            <a:extLst>
              <a:ext uri="{FF2B5EF4-FFF2-40B4-BE49-F238E27FC236}">
                <a16:creationId xmlns:a16="http://schemas.microsoft.com/office/drawing/2014/main" id="{7FB6E93D-60E3-4EAF-860C-1E59D66840A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066799" y="1690688"/>
            <a:ext cx="9278911" cy="4054267"/>
          </a:xfrm>
          <a:prstGeom prst="rect">
            <a:avLst/>
          </a:prstGeom>
        </p:spPr>
      </p:pic>
    </p:spTree>
    <p:extLst>
      <p:ext uri="{BB962C8B-B14F-4D97-AF65-F5344CB8AC3E}">
        <p14:creationId xmlns:p14="http://schemas.microsoft.com/office/powerpoint/2010/main" val="26389469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9B5C6-1A1A-E836-1A48-76391D3D4EBA}"/>
              </a:ext>
            </a:extLst>
          </p:cNvPr>
          <p:cNvSpPr>
            <a:spLocks noGrp="1"/>
          </p:cNvSpPr>
          <p:nvPr>
            <p:ph type="title"/>
          </p:nvPr>
        </p:nvSpPr>
        <p:spPr/>
        <p:txBody>
          <a:bodyPr/>
          <a:lstStyle/>
          <a:p>
            <a:r>
              <a:rPr lang="en-US" dirty="0">
                <a:solidFill>
                  <a:srgbClr val="00B050"/>
                </a:solidFill>
              </a:rPr>
              <a:t>      Sign up</a:t>
            </a:r>
          </a:p>
        </p:txBody>
      </p:sp>
      <p:pic>
        <p:nvPicPr>
          <p:cNvPr id="4" name="Content Placeholder 4">
            <a:extLst>
              <a:ext uri="{FF2B5EF4-FFF2-40B4-BE49-F238E27FC236}">
                <a16:creationId xmlns:a16="http://schemas.microsoft.com/office/drawing/2014/main" id="{7C44D5F6-283B-4269-BA38-6294F710B1A6}"/>
              </a:ext>
            </a:extLst>
          </p:cNvPr>
          <p:cNvPicPr>
            <a:picLocks noGrp="1" noChangeAspect="1"/>
          </p:cNvPicPr>
          <p:nvPr/>
        </p:nvPicPr>
        <p:blipFill>
          <a:blip r:embed="rId2">
            <a:extLst>
              <a:ext uri="{28A0092B-C50C-407E-A947-70E740481C1C}">
                <a14:useLocalDpi xmlns:a14="http://schemas.microsoft.com/office/drawing/2010/main" val="0"/>
              </a:ext>
            </a:extLst>
          </a:blip>
          <a:stretch>
            <a:fillRect/>
          </a:stretch>
        </p:blipFill>
        <p:spPr>
          <a:xfrm>
            <a:off x="1517650" y="1690688"/>
            <a:ext cx="8248650" cy="4526065"/>
          </a:xfrm>
          <a:prstGeom prst="rect">
            <a:avLst/>
          </a:prstGeom>
        </p:spPr>
      </p:pic>
    </p:spTree>
    <p:extLst>
      <p:ext uri="{BB962C8B-B14F-4D97-AF65-F5344CB8AC3E}">
        <p14:creationId xmlns:p14="http://schemas.microsoft.com/office/powerpoint/2010/main" val="77765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86C90-E424-22F6-F421-0AD2957FF489}"/>
              </a:ext>
            </a:extLst>
          </p:cNvPr>
          <p:cNvSpPr>
            <a:spLocks noGrp="1"/>
          </p:cNvSpPr>
          <p:nvPr>
            <p:ph type="title"/>
          </p:nvPr>
        </p:nvSpPr>
        <p:spPr/>
        <p:txBody>
          <a:bodyPr/>
          <a:lstStyle/>
          <a:p>
            <a:r>
              <a:rPr lang="en-US" dirty="0">
                <a:solidFill>
                  <a:srgbClr val="00B050"/>
                </a:solidFill>
              </a:rPr>
              <a:t>    Admin Home</a:t>
            </a:r>
          </a:p>
        </p:txBody>
      </p:sp>
      <p:pic>
        <p:nvPicPr>
          <p:cNvPr id="5" name="Picture 4">
            <a:extLst>
              <a:ext uri="{FF2B5EF4-FFF2-40B4-BE49-F238E27FC236}">
                <a16:creationId xmlns:a16="http://schemas.microsoft.com/office/drawing/2014/main" id="{B6CF6166-798F-C976-BE34-6A4716B989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1414878"/>
            <a:ext cx="10287000" cy="5077997"/>
          </a:xfrm>
          <a:prstGeom prst="rect">
            <a:avLst/>
          </a:prstGeom>
        </p:spPr>
      </p:pic>
    </p:spTree>
    <p:extLst>
      <p:ext uri="{BB962C8B-B14F-4D97-AF65-F5344CB8AC3E}">
        <p14:creationId xmlns:p14="http://schemas.microsoft.com/office/powerpoint/2010/main" val="3095937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23CF87-349A-F298-45BB-7369ED917E97}"/>
              </a:ext>
            </a:extLst>
          </p:cNvPr>
          <p:cNvSpPr>
            <a:spLocks noGrp="1"/>
          </p:cNvSpPr>
          <p:nvPr>
            <p:ph type="title"/>
          </p:nvPr>
        </p:nvSpPr>
        <p:spPr/>
        <p:txBody>
          <a:bodyPr/>
          <a:lstStyle/>
          <a:p>
            <a:r>
              <a:rPr lang="en-US" dirty="0">
                <a:solidFill>
                  <a:srgbClr val="00B050"/>
                </a:solidFill>
              </a:rPr>
              <a:t>    Admin View</a:t>
            </a:r>
          </a:p>
        </p:txBody>
      </p:sp>
      <p:pic>
        <p:nvPicPr>
          <p:cNvPr id="5" name="Content Placeholder 4">
            <a:extLst>
              <a:ext uri="{FF2B5EF4-FFF2-40B4-BE49-F238E27FC236}">
                <a16:creationId xmlns:a16="http://schemas.microsoft.com/office/drawing/2014/main" id="{B0A98A42-F03B-EAD3-F502-4886A27B3D1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09700" y="1866201"/>
            <a:ext cx="9133839" cy="4626674"/>
          </a:xfrm>
        </p:spPr>
      </p:pic>
    </p:spTree>
    <p:extLst>
      <p:ext uri="{BB962C8B-B14F-4D97-AF65-F5344CB8AC3E}">
        <p14:creationId xmlns:p14="http://schemas.microsoft.com/office/powerpoint/2010/main" val="7243540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188AF-CAA1-5760-9452-5DFADC5CE6D0}"/>
              </a:ext>
            </a:extLst>
          </p:cNvPr>
          <p:cNvSpPr>
            <a:spLocks noGrp="1"/>
          </p:cNvSpPr>
          <p:nvPr>
            <p:ph type="title"/>
          </p:nvPr>
        </p:nvSpPr>
        <p:spPr/>
        <p:txBody>
          <a:bodyPr/>
          <a:lstStyle/>
          <a:p>
            <a:r>
              <a:rPr lang="en-US" dirty="0">
                <a:solidFill>
                  <a:srgbClr val="FF0000"/>
                </a:solidFill>
              </a:rPr>
              <a:t>                            Contents</a:t>
            </a:r>
          </a:p>
        </p:txBody>
      </p:sp>
      <p:sp>
        <p:nvSpPr>
          <p:cNvPr id="3" name="Content Placeholder 2">
            <a:extLst>
              <a:ext uri="{FF2B5EF4-FFF2-40B4-BE49-F238E27FC236}">
                <a16:creationId xmlns:a16="http://schemas.microsoft.com/office/drawing/2014/main" id="{FC029412-931F-0F23-9B24-FDC9BA84FF1D}"/>
              </a:ext>
            </a:extLst>
          </p:cNvPr>
          <p:cNvSpPr>
            <a:spLocks noGrp="1"/>
          </p:cNvSpPr>
          <p:nvPr>
            <p:ph idx="1"/>
          </p:nvPr>
        </p:nvSpPr>
        <p:spPr/>
        <p:txBody>
          <a:bodyPr>
            <a:normAutofit lnSpcReduction="10000"/>
          </a:bodyPr>
          <a:lstStyle/>
          <a:p>
            <a:pPr>
              <a:buFont typeface="Wingdings" panose="05000000000000000000" pitchFamily="2" charset="2"/>
              <a:buChar char="Ø"/>
            </a:pPr>
            <a:r>
              <a:rPr lang="en-US" dirty="0"/>
              <a:t>Abstract</a:t>
            </a:r>
          </a:p>
          <a:p>
            <a:pPr>
              <a:buFont typeface="Wingdings" panose="05000000000000000000" pitchFamily="2" charset="2"/>
              <a:buChar char="Ø"/>
            </a:pPr>
            <a:r>
              <a:rPr lang="en-US" dirty="0"/>
              <a:t>Objectives</a:t>
            </a:r>
          </a:p>
          <a:p>
            <a:pPr>
              <a:buFont typeface="Wingdings" panose="05000000000000000000" pitchFamily="2" charset="2"/>
              <a:buChar char="Ø"/>
            </a:pPr>
            <a:r>
              <a:rPr lang="en-US" dirty="0"/>
              <a:t>Analysis</a:t>
            </a:r>
          </a:p>
          <a:p>
            <a:pPr>
              <a:buFont typeface="Wingdings" panose="05000000000000000000" pitchFamily="2" charset="2"/>
              <a:buChar char="Ø"/>
            </a:pPr>
            <a:r>
              <a:rPr lang="en-US" dirty="0"/>
              <a:t>Design</a:t>
            </a:r>
          </a:p>
          <a:p>
            <a:pPr>
              <a:buFont typeface="Wingdings" panose="05000000000000000000" pitchFamily="2" charset="2"/>
              <a:buChar char="Ø"/>
            </a:pPr>
            <a:r>
              <a:rPr lang="en-US" dirty="0"/>
              <a:t>Implementation / Proposed approach</a:t>
            </a:r>
          </a:p>
          <a:p>
            <a:pPr>
              <a:buFont typeface="Wingdings" panose="05000000000000000000" pitchFamily="2" charset="2"/>
              <a:buChar char="Ø"/>
            </a:pPr>
            <a:r>
              <a:rPr lang="en-US" dirty="0"/>
              <a:t>Results</a:t>
            </a:r>
          </a:p>
          <a:p>
            <a:pPr>
              <a:buFont typeface="Wingdings" panose="05000000000000000000" pitchFamily="2" charset="2"/>
              <a:buChar char="Ø"/>
            </a:pPr>
            <a:r>
              <a:rPr lang="en-US" dirty="0"/>
              <a:t>Applications</a:t>
            </a:r>
          </a:p>
          <a:p>
            <a:pPr>
              <a:buFont typeface="Wingdings" panose="05000000000000000000" pitchFamily="2" charset="2"/>
              <a:buChar char="Ø"/>
            </a:pPr>
            <a:r>
              <a:rPr lang="en-US" dirty="0"/>
              <a:t>Limitations</a:t>
            </a:r>
          </a:p>
          <a:p>
            <a:pPr>
              <a:buFont typeface="Wingdings" panose="05000000000000000000" pitchFamily="2" charset="2"/>
              <a:buChar char="Ø"/>
            </a:pPr>
            <a:r>
              <a:rPr lang="en-US" dirty="0"/>
              <a:t>Conclusion and Future Work</a:t>
            </a:r>
          </a:p>
        </p:txBody>
      </p:sp>
    </p:spTree>
    <p:extLst>
      <p:ext uri="{BB962C8B-B14F-4D97-AF65-F5344CB8AC3E}">
        <p14:creationId xmlns:p14="http://schemas.microsoft.com/office/powerpoint/2010/main" val="192972090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78AAE-A72E-65CC-83AB-3AC7A2DE8FAB}"/>
              </a:ext>
            </a:extLst>
          </p:cNvPr>
          <p:cNvSpPr>
            <a:spLocks noGrp="1"/>
          </p:cNvSpPr>
          <p:nvPr>
            <p:ph type="title"/>
          </p:nvPr>
        </p:nvSpPr>
        <p:spPr/>
        <p:txBody>
          <a:bodyPr/>
          <a:lstStyle/>
          <a:p>
            <a:r>
              <a:rPr lang="en-US" dirty="0">
                <a:solidFill>
                  <a:srgbClr val="00B050"/>
                </a:solidFill>
              </a:rPr>
              <a:t>  Add New Event </a:t>
            </a:r>
          </a:p>
        </p:txBody>
      </p:sp>
      <p:pic>
        <p:nvPicPr>
          <p:cNvPr id="5" name="Content Placeholder 4">
            <a:extLst>
              <a:ext uri="{FF2B5EF4-FFF2-40B4-BE49-F238E27FC236}">
                <a16:creationId xmlns:a16="http://schemas.microsoft.com/office/drawing/2014/main" id="{6F75A8FA-BA7C-10A7-F29A-863E6C0A4D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779065" y="1690688"/>
            <a:ext cx="7516270" cy="4351338"/>
          </a:xfrm>
        </p:spPr>
      </p:pic>
    </p:spTree>
    <p:extLst>
      <p:ext uri="{BB962C8B-B14F-4D97-AF65-F5344CB8AC3E}">
        <p14:creationId xmlns:p14="http://schemas.microsoft.com/office/powerpoint/2010/main" val="10225830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DB079A-F4CD-2441-FE58-079189D9F880}"/>
              </a:ext>
            </a:extLst>
          </p:cNvPr>
          <p:cNvSpPr>
            <a:spLocks noGrp="1"/>
          </p:cNvSpPr>
          <p:nvPr>
            <p:ph type="title"/>
          </p:nvPr>
        </p:nvSpPr>
        <p:spPr/>
        <p:txBody>
          <a:bodyPr/>
          <a:lstStyle/>
          <a:p>
            <a:r>
              <a:rPr lang="en-US" dirty="0">
                <a:solidFill>
                  <a:srgbClr val="00B050"/>
                </a:solidFill>
              </a:rPr>
              <a:t>Edit Event</a:t>
            </a:r>
          </a:p>
        </p:txBody>
      </p:sp>
      <p:pic>
        <p:nvPicPr>
          <p:cNvPr id="5" name="Content Placeholder 4">
            <a:extLst>
              <a:ext uri="{FF2B5EF4-FFF2-40B4-BE49-F238E27FC236}">
                <a16:creationId xmlns:a16="http://schemas.microsoft.com/office/drawing/2014/main" id="{229DB520-E730-416E-8E07-D73BEC3AB66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9252" y="1690688"/>
            <a:ext cx="9099030" cy="4802187"/>
          </a:xfrm>
        </p:spPr>
      </p:pic>
    </p:spTree>
    <p:extLst>
      <p:ext uri="{BB962C8B-B14F-4D97-AF65-F5344CB8AC3E}">
        <p14:creationId xmlns:p14="http://schemas.microsoft.com/office/powerpoint/2010/main" val="35917743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FEAA0-95E8-7C41-4CC9-56D1296E7F6C}"/>
              </a:ext>
            </a:extLst>
          </p:cNvPr>
          <p:cNvSpPr>
            <a:spLocks noGrp="1"/>
          </p:cNvSpPr>
          <p:nvPr>
            <p:ph type="title"/>
          </p:nvPr>
        </p:nvSpPr>
        <p:spPr/>
        <p:txBody>
          <a:bodyPr/>
          <a:lstStyle/>
          <a:p>
            <a:r>
              <a:rPr lang="en-US" dirty="0">
                <a:solidFill>
                  <a:srgbClr val="00B050"/>
                </a:solidFill>
              </a:rPr>
              <a:t>User Home</a:t>
            </a:r>
          </a:p>
        </p:txBody>
      </p:sp>
      <p:pic>
        <p:nvPicPr>
          <p:cNvPr id="5" name="Content Placeholder 4">
            <a:extLst>
              <a:ext uri="{FF2B5EF4-FFF2-40B4-BE49-F238E27FC236}">
                <a16:creationId xmlns:a16="http://schemas.microsoft.com/office/drawing/2014/main" id="{EAD4063F-D2F8-80D6-9778-DE13A2B1B5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24262" y="1428980"/>
            <a:ext cx="9176845" cy="4747983"/>
          </a:xfrm>
        </p:spPr>
      </p:pic>
    </p:spTree>
    <p:extLst>
      <p:ext uri="{BB962C8B-B14F-4D97-AF65-F5344CB8AC3E}">
        <p14:creationId xmlns:p14="http://schemas.microsoft.com/office/powerpoint/2010/main" val="2436299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0936C-32E5-1EFE-B4C5-A9A61C10740B}"/>
              </a:ext>
            </a:extLst>
          </p:cNvPr>
          <p:cNvSpPr>
            <a:spLocks noGrp="1"/>
          </p:cNvSpPr>
          <p:nvPr>
            <p:ph type="title"/>
          </p:nvPr>
        </p:nvSpPr>
        <p:spPr/>
        <p:txBody>
          <a:bodyPr/>
          <a:lstStyle/>
          <a:p>
            <a:r>
              <a:rPr lang="en-US" dirty="0">
                <a:solidFill>
                  <a:srgbClr val="00B050"/>
                </a:solidFill>
              </a:rPr>
              <a:t>Join Event</a:t>
            </a:r>
          </a:p>
        </p:txBody>
      </p:sp>
      <p:pic>
        <p:nvPicPr>
          <p:cNvPr id="5" name="Content Placeholder 4">
            <a:extLst>
              <a:ext uri="{FF2B5EF4-FFF2-40B4-BE49-F238E27FC236}">
                <a16:creationId xmlns:a16="http://schemas.microsoft.com/office/drawing/2014/main" id="{4F6B4194-9C84-5180-8137-50E86FC0EA8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69232" y="1573215"/>
            <a:ext cx="9263921" cy="4603748"/>
          </a:xfrm>
        </p:spPr>
      </p:pic>
    </p:spTree>
    <p:extLst>
      <p:ext uri="{BB962C8B-B14F-4D97-AF65-F5344CB8AC3E}">
        <p14:creationId xmlns:p14="http://schemas.microsoft.com/office/powerpoint/2010/main" val="5439143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09CD5-2960-9BAF-F49C-CA3E77E3A19D}"/>
              </a:ext>
            </a:extLst>
          </p:cNvPr>
          <p:cNvSpPr>
            <a:spLocks noGrp="1"/>
          </p:cNvSpPr>
          <p:nvPr>
            <p:ph type="title"/>
          </p:nvPr>
        </p:nvSpPr>
        <p:spPr/>
        <p:txBody>
          <a:bodyPr/>
          <a:lstStyle/>
          <a:p>
            <a:r>
              <a:rPr lang="en-US" dirty="0">
                <a:solidFill>
                  <a:srgbClr val="00B050"/>
                </a:solidFill>
              </a:rPr>
              <a:t>Event Registration Form</a:t>
            </a:r>
          </a:p>
        </p:txBody>
      </p:sp>
      <p:pic>
        <p:nvPicPr>
          <p:cNvPr id="5" name="Content Placeholder 4">
            <a:extLst>
              <a:ext uri="{FF2B5EF4-FFF2-40B4-BE49-F238E27FC236}">
                <a16:creationId xmlns:a16="http://schemas.microsoft.com/office/drawing/2014/main" id="{16EA5EFB-31BA-8325-3719-6D121B6FB5F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74557" y="1933732"/>
            <a:ext cx="10679243" cy="4422098"/>
          </a:xfrm>
        </p:spPr>
      </p:pic>
    </p:spTree>
    <p:extLst>
      <p:ext uri="{BB962C8B-B14F-4D97-AF65-F5344CB8AC3E}">
        <p14:creationId xmlns:p14="http://schemas.microsoft.com/office/powerpoint/2010/main" val="3710596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911F8-C938-BB58-4760-05EFE5AD2EDA}"/>
              </a:ext>
            </a:extLst>
          </p:cNvPr>
          <p:cNvSpPr>
            <a:spLocks noGrp="1"/>
          </p:cNvSpPr>
          <p:nvPr>
            <p:ph type="title"/>
          </p:nvPr>
        </p:nvSpPr>
        <p:spPr/>
        <p:txBody>
          <a:bodyPr/>
          <a:lstStyle/>
          <a:p>
            <a:r>
              <a:rPr lang="en-US" dirty="0">
                <a:solidFill>
                  <a:srgbClr val="00B050"/>
                </a:solidFill>
              </a:rPr>
              <a:t>Email Confirmation</a:t>
            </a:r>
          </a:p>
        </p:txBody>
      </p:sp>
      <p:pic>
        <p:nvPicPr>
          <p:cNvPr id="5" name="Content Placeholder 4">
            <a:extLst>
              <a:ext uri="{FF2B5EF4-FFF2-40B4-BE49-F238E27FC236}">
                <a16:creationId xmlns:a16="http://schemas.microsoft.com/office/drawing/2014/main" id="{7ABB6DEF-0F95-C971-93A5-80E04B816DD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4086" y="1690688"/>
            <a:ext cx="8364511" cy="4802187"/>
          </a:xfrm>
        </p:spPr>
      </p:pic>
    </p:spTree>
    <p:extLst>
      <p:ext uri="{BB962C8B-B14F-4D97-AF65-F5344CB8AC3E}">
        <p14:creationId xmlns:p14="http://schemas.microsoft.com/office/powerpoint/2010/main" val="35235231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8762B-1FF6-26BA-CF68-6C26309B375B}"/>
              </a:ext>
            </a:extLst>
          </p:cNvPr>
          <p:cNvSpPr>
            <a:spLocks noGrp="1"/>
          </p:cNvSpPr>
          <p:nvPr>
            <p:ph type="title"/>
          </p:nvPr>
        </p:nvSpPr>
        <p:spPr/>
        <p:txBody>
          <a:bodyPr/>
          <a:lstStyle/>
          <a:p>
            <a:r>
              <a:rPr lang="en-US" dirty="0">
                <a:solidFill>
                  <a:srgbClr val="FF0000"/>
                </a:solidFill>
              </a:rPr>
              <a:t>			Applications</a:t>
            </a:r>
          </a:p>
        </p:txBody>
      </p:sp>
      <p:sp>
        <p:nvSpPr>
          <p:cNvPr id="3" name="Content Placeholder 2">
            <a:extLst>
              <a:ext uri="{FF2B5EF4-FFF2-40B4-BE49-F238E27FC236}">
                <a16:creationId xmlns:a16="http://schemas.microsoft.com/office/drawing/2014/main" id="{69D7580D-2638-6762-208E-ED1639DA7395}"/>
              </a:ext>
            </a:extLst>
          </p:cNvPr>
          <p:cNvSpPr>
            <a:spLocks noGrp="1"/>
          </p:cNvSpPr>
          <p:nvPr>
            <p:ph idx="1"/>
          </p:nvPr>
        </p:nvSpPr>
        <p:spPr/>
        <p:txBody>
          <a:bodyPr/>
          <a:lstStyle/>
          <a:p>
            <a:r>
              <a:rPr lang="en-US" sz="2800" dirty="0"/>
              <a:t>It reduces time consumption in the organization.</a:t>
            </a:r>
          </a:p>
          <a:p>
            <a:endParaRPr lang="en-US" sz="2800" dirty="0"/>
          </a:p>
          <a:p>
            <a:pPr algn="just"/>
            <a:r>
              <a:rPr lang="en-US" sz="2800" dirty="0"/>
              <a:t>It avoids miss communication and miss understanding regarding the events in the organization.</a:t>
            </a:r>
          </a:p>
          <a:p>
            <a:pPr algn="just"/>
            <a:endParaRPr lang="en-US" sz="2800" dirty="0"/>
          </a:p>
          <a:p>
            <a:pPr algn="just"/>
            <a:r>
              <a:rPr lang="en-US" sz="2800" dirty="0"/>
              <a:t>It reaches entire organization in one shot.</a:t>
            </a:r>
          </a:p>
          <a:p>
            <a:pPr algn="just"/>
            <a:endParaRPr lang="en-US" sz="2800" dirty="0"/>
          </a:p>
          <a:p>
            <a:pPr algn="just"/>
            <a:r>
              <a:rPr lang="en-US" sz="2800" dirty="0"/>
              <a:t>It reduces the culture of notices and pamphlets.</a:t>
            </a:r>
          </a:p>
          <a:p>
            <a:endParaRPr lang="en-US" dirty="0"/>
          </a:p>
        </p:txBody>
      </p:sp>
    </p:spTree>
    <p:extLst>
      <p:ext uri="{BB962C8B-B14F-4D97-AF65-F5344CB8AC3E}">
        <p14:creationId xmlns:p14="http://schemas.microsoft.com/office/powerpoint/2010/main" val="20407354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B39E6-96DB-EAEB-515B-BC5F63BC655F}"/>
              </a:ext>
            </a:extLst>
          </p:cNvPr>
          <p:cNvSpPr>
            <a:spLocks noGrp="1"/>
          </p:cNvSpPr>
          <p:nvPr>
            <p:ph type="title"/>
          </p:nvPr>
        </p:nvSpPr>
        <p:spPr/>
        <p:txBody>
          <a:bodyPr/>
          <a:lstStyle/>
          <a:p>
            <a:r>
              <a:rPr lang="en-US" dirty="0">
                <a:solidFill>
                  <a:srgbClr val="FF0000"/>
                </a:solidFill>
              </a:rPr>
              <a:t>			Limitations</a:t>
            </a:r>
          </a:p>
        </p:txBody>
      </p:sp>
      <p:sp>
        <p:nvSpPr>
          <p:cNvPr id="3" name="Content Placeholder 2">
            <a:extLst>
              <a:ext uri="{FF2B5EF4-FFF2-40B4-BE49-F238E27FC236}">
                <a16:creationId xmlns:a16="http://schemas.microsoft.com/office/drawing/2014/main" id="{333CE2BB-97D4-1408-2F26-5A85D8AC59F0}"/>
              </a:ext>
            </a:extLst>
          </p:cNvPr>
          <p:cNvSpPr>
            <a:spLocks noGrp="1"/>
          </p:cNvSpPr>
          <p:nvPr>
            <p:ph idx="1"/>
          </p:nvPr>
        </p:nvSpPr>
        <p:spPr/>
        <p:txBody>
          <a:bodyPr/>
          <a:lstStyle/>
          <a:p>
            <a:pPr>
              <a:lnSpc>
                <a:spcPct val="100000"/>
              </a:lnSpc>
            </a:pPr>
            <a:r>
              <a:rPr lang="en-US" dirty="0"/>
              <a:t>This approach can send only email notifications</a:t>
            </a:r>
          </a:p>
          <a:p>
            <a:pPr>
              <a:lnSpc>
                <a:spcPct val="100000"/>
              </a:lnSpc>
            </a:pPr>
            <a:r>
              <a:rPr lang="en-US" dirty="0"/>
              <a:t>We need to improve this approach where the user can get the text message for their respective mobiles</a:t>
            </a:r>
          </a:p>
          <a:p>
            <a:pPr>
              <a:lnSpc>
                <a:spcPct val="100000"/>
              </a:lnSpc>
            </a:pPr>
            <a:r>
              <a:rPr lang="en-US" dirty="0"/>
              <a:t>Generally some people don’t check their mails regularly and there is a chance that they may miss some events</a:t>
            </a:r>
          </a:p>
          <a:p>
            <a:pPr>
              <a:lnSpc>
                <a:spcPct val="100000"/>
              </a:lnSpc>
            </a:pPr>
            <a:r>
              <a:rPr lang="en-US" dirty="0"/>
              <a:t>This prototype only sends the confirmation that the user got registered for the event but not which event he registered for</a:t>
            </a:r>
          </a:p>
          <a:p>
            <a:endParaRPr lang="en-US" dirty="0"/>
          </a:p>
        </p:txBody>
      </p:sp>
    </p:spTree>
    <p:extLst>
      <p:ext uri="{BB962C8B-B14F-4D97-AF65-F5344CB8AC3E}">
        <p14:creationId xmlns:p14="http://schemas.microsoft.com/office/powerpoint/2010/main" val="16735512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F1FAD-4E19-22AA-EC12-A40E17C631B2}"/>
              </a:ext>
            </a:extLst>
          </p:cNvPr>
          <p:cNvSpPr>
            <a:spLocks noGrp="1"/>
          </p:cNvSpPr>
          <p:nvPr>
            <p:ph type="title"/>
          </p:nvPr>
        </p:nvSpPr>
        <p:spPr/>
        <p:txBody>
          <a:bodyPr/>
          <a:lstStyle/>
          <a:p>
            <a:r>
              <a:rPr lang="en-US" dirty="0">
                <a:solidFill>
                  <a:srgbClr val="FF0000"/>
                </a:solidFill>
              </a:rPr>
              <a:t>			Conclusion</a:t>
            </a:r>
          </a:p>
        </p:txBody>
      </p:sp>
      <p:sp>
        <p:nvSpPr>
          <p:cNvPr id="3" name="Content Placeholder 2">
            <a:extLst>
              <a:ext uri="{FF2B5EF4-FFF2-40B4-BE49-F238E27FC236}">
                <a16:creationId xmlns:a16="http://schemas.microsoft.com/office/drawing/2014/main" id="{C13430DD-3A72-CC72-492D-2DECACBEF4ED}"/>
              </a:ext>
            </a:extLst>
          </p:cNvPr>
          <p:cNvSpPr>
            <a:spLocks noGrp="1"/>
          </p:cNvSpPr>
          <p:nvPr>
            <p:ph idx="1"/>
          </p:nvPr>
        </p:nvSpPr>
        <p:spPr/>
        <p:txBody>
          <a:bodyPr>
            <a:normAutofit lnSpcReduction="10000"/>
          </a:bodyPr>
          <a:lstStyle/>
          <a:p>
            <a:pPr marL="0" indent="0" algn="just">
              <a:lnSpc>
                <a:spcPct val="150000"/>
              </a:lnSpc>
              <a:buNone/>
            </a:pPr>
            <a:r>
              <a:rPr lang="en-US" sz="2800" dirty="0">
                <a:ea typeface="Verdana" pitchFamily="34" charset="0"/>
              </a:rPr>
              <a:t>Event management app provides an detailed information about the event details and venue details. It shows the event details in the home page when the event is triggered by the admin. So therefore all stakeholders of the app can view and register for the event. With this type of approach the count of the participants can be increased. It saves a lot of time for the organizers and provides them an easy way to handle their works. </a:t>
            </a:r>
          </a:p>
          <a:p>
            <a:pPr algn="just">
              <a:lnSpc>
                <a:spcPct val="150000"/>
              </a:lnSpc>
            </a:pPr>
            <a:endParaRPr lang="en-US" dirty="0"/>
          </a:p>
        </p:txBody>
      </p:sp>
    </p:spTree>
    <p:extLst>
      <p:ext uri="{BB962C8B-B14F-4D97-AF65-F5344CB8AC3E}">
        <p14:creationId xmlns:p14="http://schemas.microsoft.com/office/powerpoint/2010/main" val="126518465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0E8AAD8-6514-AE96-3299-C65FC56DC1BB}"/>
              </a:ext>
            </a:extLst>
          </p:cNvPr>
          <p:cNvSpPr>
            <a:spLocks noGrp="1"/>
          </p:cNvSpPr>
          <p:nvPr>
            <p:ph idx="1"/>
          </p:nvPr>
        </p:nvSpPr>
        <p:spPr>
          <a:xfrm>
            <a:off x="838200" y="2638269"/>
            <a:ext cx="10515600" cy="1409075"/>
          </a:xfrm>
        </p:spPr>
        <p:txBody>
          <a:bodyPr>
            <a:normAutofit/>
          </a:bodyPr>
          <a:lstStyle/>
          <a:p>
            <a:pPr marL="0" indent="0" algn="just">
              <a:buNone/>
            </a:pPr>
            <a:r>
              <a:rPr lang="en-US" sz="8800" dirty="0">
                <a:solidFill>
                  <a:srgbClr val="FF0000"/>
                </a:solidFill>
              </a:rPr>
              <a:t>         Thank You</a:t>
            </a:r>
          </a:p>
        </p:txBody>
      </p:sp>
    </p:spTree>
    <p:extLst>
      <p:ext uri="{BB962C8B-B14F-4D97-AF65-F5344CB8AC3E}">
        <p14:creationId xmlns:p14="http://schemas.microsoft.com/office/powerpoint/2010/main" val="26029130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E9CDAB-794B-1C2A-54B0-CDD562262247}"/>
              </a:ext>
            </a:extLst>
          </p:cNvPr>
          <p:cNvSpPr>
            <a:spLocks noGrp="1"/>
          </p:cNvSpPr>
          <p:nvPr>
            <p:ph type="title"/>
          </p:nvPr>
        </p:nvSpPr>
        <p:spPr>
          <a:xfrm>
            <a:off x="838200" y="365125"/>
            <a:ext cx="10515600" cy="785019"/>
          </a:xfrm>
        </p:spPr>
        <p:txBody>
          <a:bodyPr/>
          <a:lstStyle/>
          <a:p>
            <a:r>
              <a:rPr lang="en-US" dirty="0">
                <a:solidFill>
                  <a:srgbClr val="FF0000"/>
                </a:solidFill>
              </a:rPr>
              <a:t>                       Abstract</a:t>
            </a:r>
          </a:p>
        </p:txBody>
      </p:sp>
      <p:sp>
        <p:nvSpPr>
          <p:cNvPr id="3" name="Content Placeholder 2">
            <a:extLst>
              <a:ext uri="{FF2B5EF4-FFF2-40B4-BE49-F238E27FC236}">
                <a16:creationId xmlns:a16="http://schemas.microsoft.com/office/drawing/2014/main" id="{88A1DE6F-BDB7-B0FE-E677-E812B990E53C}"/>
              </a:ext>
            </a:extLst>
          </p:cNvPr>
          <p:cNvSpPr>
            <a:spLocks noGrp="1"/>
          </p:cNvSpPr>
          <p:nvPr>
            <p:ph idx="1"/>
          </p:nvPr>
        </p:nvSpPr>
        <p:spPr>
          <a:xfrm>
            <a:off x="707231" y="1150144"/>
            <a:ext cx="10646569" cy="5026819"/>
          </a:xfrm>
        </p:spPr>
        <p:txBody>
          <a:bodyPr>
            <a:normAutofit fontScale="62500" lnSpcReduction="20000"/>
          </a:bodyPr>
          <a:lstStyle/>
          <a:p>
            <a:pPr marL="0" indent="0" algn="just">
              <a:lnSpc>
                <a:spcPct val="170000"/>
              </a:lnSpc>
              <a:buNone/>
            </a:pPr>
            <a:r>
              <a:rPr lang="en-US" sz="2800" dirty="0"/>
              <a:t>College Event management system is a convenient approach to register and view events within the campus according to the user’s interest and desired time. </a:t>
            </a:r>
            <a:r>
              <a:rPr lang="en-US" sz="2800" dirty="0">
                <a:ea typeface="Calibri" panose="020F0502020204030204" pitchFamily="34" charset="0"/>
                <a:cs typeface="Times New Roman" panose="02020603050405020304" pitchFamily="18" charset="0"/>
              </a:rPr>
              <a:t>Earlier if any user need to know about the events that are being held in the department they need to go to organizers which is a tedious job. So, we solve this task by designing a web-based application. This web application provides the users with a user friendly GUI and helps in knowing information regarding the events (technical &amp; non-technical) happening on weekly basis, for participation, and for winner’s details which are updating on daily basis. When users click on the respective event which helps in displaying the details of that event along with registration option. Once users click on the registration option a registration form will populate where the users need to fill the required details for registration. On any queries related to events or any issues during registration process this application having an option of contact us which will display the list of the coordinators who can help on solving the issues.</a:t>
            </a:r>
            <a:endParaRPr lang="en-US" sz="2800" dirty="0"/>
          </a:p>
          <a:p>
            <a:endParaRPr lang="en-US" dirty="0"/>
          </a:p>
        </p:txBody>
      </p:sp>
    </p:spTree>
    <p:extLst>
      <p:ext uri="{BB962C8B-B14F-4D97-AF65-F5344CB8AC3E}">
        <p14:creationId xmlns:p14="http://schemas.microsoft.com/office/powerpoint/2010/main" val="37889738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3ED20-9D42-0F77-C8F5-AB19D18002F0}"/>
              </a:ext>
            </a:extLst>
          </p:cNvPr>
          <p:cNvSpPr>
            <a:spLocks noGrp="1"/>
          </p:cNvSpPr>
          <p:nvPr>
            <p:ph type="title"/>
          </p:nvPr>
        </p:nvSpPr>
        <p:spPr/>
        <p:txBody>
          <a:bodyPr/>
          <a:lstStyle/>
          <a:p>
            <a:r>
              <a:rPr lang="en-US" dirty="0">
                <a:solidFill>
                  <a:srgbClr val="FF0000"/>
                </a:solidFill>
              </a:rPr>
              <a:t> 				Objectives</a:t>
            </a:r>
          </a:p>
        </p:txBody>
      </p:sp>
      <p:sp>
        <p:nvSpPr>
          <p:cNvPr id="3" name="Content Placeholder 2">
            <a:extLst>
              <a:ext uri="{FF2B5EF4-FFF2-40B4-BE49-F238E27FC236}">
                <a16:creationId xmlns:a16="http://schemas.microsoft.com/office/drawing/2014/main" id="{D30DF504-9A79-231A-E339-604B9ED86565}"/>
              </a:ext>
            </a:extLst>
          </p:cNvPr>
          <p:cNvSpPr>
            <a:spLocks noGrp="1"/>
          </p:cNvSpPr>
          <p:nvPr>
            <p:ph idx="1"/>
          </p:nvPr>
        </p:nvSpPr>
        <p:spPr/>
        <p:txBody>
          <a:bodyPr>
            <a:normAutofit fontScale="92500" lnSpcReduction="10000"/>
          </a:bodyPr>
          <a:lstStyle/>
          <a:p>
            <a:pPr algn="just"/>
            <a:r>
              <a:rPr lang="en-US" dirty="0">
                <a:ea typeface="Verdana" pitchFamily="34" charset="0"/>
              </a:rPr>
              <a:t>To reduce the time consumption of explaining about the events in person to person.</a:t>
            </a:r>
          </a:p>
          <a:p>
            <a:pPr algn="just"/>
            <a:r>
              <a:rPr lang="en-US" dirty="0">
                <a:ea typeface="Verdana" pitchFamily="34" charset="0"/>
              </a:rPr>
              <a:t>To improve the number of participants list.</a:t>
            </a:r>
          </a:p>
          <a:p>
            <a:pPr algn="just"/>
            <a:r>
              <a:rPr lang="en-US" dirty="0">
                <a:ea typeface="Verdana" pitchFamily="34" charset="0"/>
              </a:rPr>
              <a:t>To improve all the events, without any interruptions in time, date and venue of the event.</a:t>
            </a:r>
          </a:p>
          <a:p>
            <a:pPr algn="just"/>
            <a:r>
              <a:rPr lang="en-US" dirty="0">
                <a:ea typeface="Verdana" pitchFamily="34" charset="0"/>
              </a:rPr>
              <a:t>To achieve fast and accurate delivery of the information.</a:t>
            </a:r>
          </a:p>
          <a:p>
            <a:pPr algn="just"/>
            <a:r>
              <a:rPr lang="en-IN" dirty="0">
                <a:cs typeface="Times New Roman" panose="02020603050405020304" pitchFamily="18" charset="0"/>
              </a:rPr>
              <a:t>Web application will helps in ease accessibility to know the events happening in department and registration for events without any third person involvement.</a:t>
            </a:r>
          </a:p>
          <a:p>
            <a:pPr algn="just"/>
            <a:r>
              <a:rPr lang="en-IN" dirty="0">
                <a:cs typeface="Times New Roman" panose="02020603050405020304" pitchFamily="18" charset="0"/>
              </a:rPr>
              <a:t>To give the privilege of accessing web application at anytime from anywhere by any user.</a:t>
            </a:r>
            <a:endParaRPr lang="en-US" dirty="0">
              <a:ea typeface="Verdana" pitchFamily="34" charset="0"/>
            </a:endParaRPr>
          </a:p>
          <a:p>
            <a:endParaRPr lang="en-US" dirty="0"/>
          </a:p>
        </p:txBody>
      </p:sp>
    </p:spTree>
    <p:extLst>
      <p:ext uri="{BB962C8B-B14F-4D97-AF65-F5344CB8AC3E}">
        <p14:creationId xmlns:p14="http://schemas.microsoft.com/office/powerpoint/2010/main" val="23082558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C4C74-A133-9575-82CE-58CB22B1763A}"/>
              </a:ext>
            </a:extLst>
          </p:cNvPr>
          <p:cNvSpPr>
            <a:spLocks noGrp="1"/>
          </p:cNvSpPr>
          <p:nvPr>
            <p:ph type="title"/>
          </p:nvPr>
        </p:nvSpPr>
        <p:spPr/>
        <p:txBody>
          <a:bodyPr/>
          <a:lstStyle/>
          <a:p>
            <a:r>
              <a:rPr lang="en-US" dirty="0">
                <a:solidFill>
                  <a:srgbClr val="FF0000"/>
                </a:solidFill>
              </a:rPr>
              <a:t>				Analysis</a:t>
            </a:r>
          </a:p>
        </p:txBody>
      </p:sp>
      <p:sp>
        <p:nvSpPr>
          <p:cNvPr id="3" name="Content Placeholder 2">
            <a:extLst>
              <a:ext uri="{FF2B5EF4-FFF2-40B4-BE49-F238E27FC236}">
                <a16:creationId xmlns:a16="http://schemas.microsoft.com/office/drawing/2014/main" id="{68BE6AC5-6F73-7369-BDE5-A79A50E3A4D3}"/>
              </a:ext>
            </a:extLst>
          </p:cNvPr>
          <p:cNvSpPr>
            <a:spLocks noGrp="1"/>
          </p:cNvSpPr>
          <p:nvPr>
            <p:ph idx="1"/>
          </p:nvPr>
        </p:nvSpPr>
        <p:spPr>
          <a:xfrm>
            <a:off x="569626" y="1394086"/>
            <a:ext cx="10784174" cy="4871803"/>
          </a:xfrm>
        </p:spPr>
        <p:txBody>
          <a:bodyPr>
            <a:normAutofit fontScale="92500" lnSpcReduction="20000"/>
          </a:bodyPr>
          <a:lstStyle/>
          <a:p>
            <a:pPr marL="0" indent="0">
              <a:buNone/>
            </a:pPr>
            <a:r>
              <a:rPr lang="en-US" dirty="0">
                <a:solidFill>
                  <a:schemeClr val="accent2"/>
                </a:solidFill>
              </a:rPr>
              <a:t>MODULES</a:t>
            </a:r>
          </a:p>
          <a:p>
            <a:pPr marL="0" indent="0">
              <a:buNone/>
            </a:pPr>
            <a:endParaRPr lang="en-US" dirty="0">
              <a:solidFill>
                <a:schemeClr val="accent2"/>
              </a:solidFill>
            </a:endParaRPr>
          </a:p>
          <a:p>
            <a:pPr marL="0" indent="0">
              <a:buNone/>
            </a:pPr>
            <a:r>
              <a:rPr lang="en-US" sz="3200" dirty="0">
                <a:solidFill>
                  <a:srgbClr val="00B050"/>
                </a:solidFill>
                <a:latin typeface="+mn-lt"/>
                <a:ea typeface="Calibri" panose="020F0502020204030204" pitchFamily="34" charset="0"/>
                <a:cs typeface="Times New Roman" panose="02020603050405020304" pitchFamily="18" charset="0"/>
              </a:rPr>
              <a:t>Home Page</a:t>
            </a:r>
            <a:br>
              <a:rPr lang="en-IN" sz="2400" dirty="0">
                <a:latin typeface="+mn-lt"/>
                <a:ea typeface="Calibri" panose="020F0502020204030204" pitchFamily="34" charset="0"/>
                <a:cs typeface="Times New Roman" panose="02020603050405020304" pitchFamily="18" charset="0"/>
              </a:rPr>
            </a:br>
            <a:r>
              <a:rPr lang="en-US" sz="2800" dirty="0">
                <a:latin typeface="+mn-lt"/>
                <a:ea typeface="Calibri" panose="020F0502020204030204" pitchFamily="34" charset="0"/>
                <a:cs typeface="Times New Roman" panose="02020603050405020304" pitchFamily="18" charset="0"/>
              </a:rPr>
              <a:t>Home page consists of event details such as event name, description of the event, category and starting date of the event, sign-in button.</a:t>
            </a:r>
            <a:br>
              <a:rPr lang="en-IN" sz="2400" dirty="0">
                <a:latin typeface="+mn-lt"/>
                <a:ea typeface="Calibri" panose="020F0502020204030204" pitchFamily="34" charset="0"/>
                <a:cs typeface="Times New Roman" panose="02020603050405020304" pitchFamily="18" charset="0"/>
              </a:rPr>
            </a:br>
            <a:endParaRPr lang="en-IN" sz="2400" dirty="0">
              <a:latin typeface="+mn-lt"/>
              <a:ea typeface="Calibri" panose="020F0502020204030204" pitchFamily="34" charset="0"/>
              <a:cs typeface="Times New Roman" panose="02020603050405020304" pitchFamily="18" charset="0"/>
            </a:endParaRPr>
          </a:p>
          <a:p>
            <a:pPr marL="0" indent="0">
              <a:buNone/>
            </a:pPr>
            <a:r>
              <a:rPr lang="en-US" sz="3600" dirty="0">
                <a:solidFill>
                  <a:srgbClr val="00B050"/>
                </a:solidFill>
                <a:ea typeface="Calibri" panose="020F0502020204030204" pitchFamily="34" charset="0"/>
                <a:cs typeface="Times New Roman" panose="02020603050405020304" pitchFamily="18" charset="0"/>
              </a:rPr>
              <a:t>Header</a:t>
            </a:r>
            <a:br>
              <a:rPr lang="en-IN" sz="24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Header consists of search bar, login button and event management hyper link which reflects on the same page.</a:t>
            </a:r>
            <a:endParaRPr lang="en-IN" sz="2800" dirty="0"/>
          </a:p>
          <a:p>
            <a:pPr marL="0" indent="0">
              <a:buNone/>
            </a:pPr>
            <a:endParaRPr lang="en-US" dirty="0">
              <a:solidFill>
                <a:schemeClr val="accent2"/>
              </a:solidFill>
            </a:endParaRPr>
          </a:p>
          <a:p>
            <a:pPr marL="0" indent="0">
              <a:buNone/>
            </a:pPr>
            <a:r>
              <a:rPr lang="en-US" sz="3600" dirty="0">
                <a:solidFill>
                  <a:srgbClr val="00B050"/>
                </a:solidFill>
                <a:ea typeface="Calibri" panose="020F0502020204030204" pitchFamily="34" charset="0"/>
                <a:cs typeface="Times New Roman" panose="02020603050405020304" pitchFamily="18" charset="0"/>
              </a:rPr>
              <a:t>Footer</a:t>
            </a:r>
            <a:br>
              <a:rPr lang="en-IN" sz="2400"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Footer describes about the event management details such as email, contact number and location</a:t>
            </a:r>
            <a:endParaRPr lang="en-IN" sz="2800" dirty="0"/>
          </a:p>
          <a:p>
            <a:pPr marL="0" indent="0">
              <a:buNone/>
            </a:pPr>
            <a:endParaRPr lang="en-US" dirty="0">
              <a:solidFill>
                <a:schemeClr val="accent2"/>
              </a:solidFill>
            </a:endParaRPr>
          </a:p>
        </p:txBody>
      </p:sp>
    </p:spTree>
    <p:extLst>
      <p:ext uri="{BB962C8B-B14F-4D97-AF65-F5344CB8AC3E}">
        <p14:creationId xmlns:p14="http://schemas.microsoft.com/office/powerpoint/2010/main" val="1070791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C936BF-4323-C25F-26F8-C7AE5962C952}"/>
              </a:ext>
            </a:extLst>
          </p:cNvPr>
          <p:cNvSpPr>
            <a:spLocks noGrp="1"/>
          </p:cNvSpPr>
          <p:nvPr>
            <p:ph idx="1"/>
          </p:nvPr>
        </p:nvSpPr>
        <p:spPr>
          <a:xfrm>
            <a:off x="614597" y="329783"/>
            <a:ext cx="11377534" cy="6370819"/>
          </a:xfrm>
        </p:spPr>
        <p:txBody>
          <a:bodyPr>
            <a:normAutofit fontScale="92500" lnSpcReduction="10000"/>
          </a:bodyPr>
          <a:lstStyle/>
          <a:p>
            <a:pPr marL="0" indent="0">
              <a:buNone/>
            </a:pPr>
            <a:r>
              <a:rPr lang="en-US" sz="2000" b="1" dirty="0">
                <a:latin typeface="+mn-lt"/>
                <a:ea typeface="Calibri" panose="020F0502020204030204" pitchFamily="34" charset="0"/>
                <a:cs typeface="Times New Roman" panose="02020603050405020304" pitchFamily="18" charset="0"/>
              </a:rPr>
              <a:t> </a:t>
            </a:r>
            <a:br>
              <a:rPr lang="en-IN" sz="2000" dirty="0">
                <a:latin typeface="+mn-lt"/>
                <a:ea typeface="Calibri" panose="020F0502020204030204" pitchFamily="34" charset="0"/>
                <a:cs typeface="Times New Roman" panose="02020603050405020304" pitchFamily="18" charset="0"/>
              </a:rPr>
            </a:br>
            <a:r>
              <a:rPr lang="en-US" sz="3200" dirty="0">
                <a:solidFill>
                  <a:srgbClr val="00B050"/>
                </a:solidFill>
                <a:latin typeface="+mn-lt"/>
                <a:ea typeface="Calibri" panose="020F0502020204030204" pitchFamily="34" charset="0"/>
                <a:cs typeface="Times New Roman" panose="02020603050405020304" pitchFamily="18" charset="0"/>
              </a:rPr>
              <a:t>Login</a:t>
            </a:r>
            <a:br>
              <a:rPr lang="en-IN" sz="2400" dirty="0">
                <a:latin typeface="+mn-lt"/>
                <a:ea typeface="Calibri" panose="020F0502020204030204" pitchFamily="34" charset="0"/>
                <a:cs typeface="Times New Roman" panose="02020603050405020304" pitchFamily="18" charset="0"/>
              </a:rPr>
            </a:br>
            <a:r>
              <a:rPr lang="en-US" sz="2800" dirty="0">
                <a:latin typeface="+mn-lt"/>
                <a:ea typeface="Calibri" panose="020F0502020204030204" pitchFamily="34" charset="0"/>
                <a:cs typeface="Times New Roman" panose="02020603050405020304" pitchFamily="18" charset="0"/>
              </a:rPr>
              <a:t>The login page consists of two fields they are email and password, which allows the user to login to existing account. If user doesn’t have an account, there is sign up option to create a new account.</a:t>
            </a:r>
            <a:endParaRPr lang="en-IN" dirty="0">
              <a:ea typeface="Calibri" panose="020F0502020204030204" pitchFamily="34" charset="0"/>
              <a:cs typeface="Times New Roman" panose="02020603050405020304" pitchFamily="18" charset="0"/>
            </a:endParaRPr>
          </a:p>
          <a:p>
            <a:pPr marL="0" indent="0">
              <a:buNone/>
            </a:pPr>
            <a:endParaRPr lang="en-IN" sz="2800" dirty="0">
              <a:latin typeface="+mn-lt"/>
              <a:ea typeface="Calibri" panose="020F0502020204030204" pitchFamily="34" charset="0"/>
              <a:cs typeface="Times New Roman" panose="02020603050405020304" pitchFamily="18" charset="0"/>
            </a:endParaRPr>
          </a:p>
          <a:p>
            <a:pPr marL="0" indent="0">
              <a:buNone/>
            </a:pPr>
            <a:r>
              <a:rPr lang="en-US" sz="3600" dirty="0">
                <a:solidFill>
                  <a:srgbClr val="00B050"/>
                </a:solidFill>
                <a:ea typeface="Calibri" panose="020F0502020204030204" pitchFamily="34" charset="0"/>
                <a:cs typeface="Times New Roman" panose="02020603050405020304" pitchFamily="18" charset="0"/>
              </a:rPr>
              <a:t>Sign-up</a:t>
            </a:r>
            <a:br>
              <a:rPr lang="en-IN"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The sign-up form consists of four fields, they are name, email, password and confirm password which allows the user to create a new account. If the user has an account, there is login option to login to the account</a:t>
            </a:r>
          </a:p>
          <a:p>
            <a:pPr marL="0" indent="0">
              <a:buNone/>
            </a:pPr>
            <a:endParaRPr lang="en-IN" sz="2800" dirty="0"/>
          </a:p>
          <a:p>
            <a:pPr marL="0" indent="0">
              <a:lnSpc>
                <a:spcPct val="110000"/>
              </a:lnSpc>
              <a:buNone/>
            </a:pPr>
            <a:r>
              <a:rPr lang="en-US" sz="3600" dirty="0">
                <a:solidFill>
                  <a:srgbClr val="00B050"/>
                </a:solidFill>
                <a:ea typeface="Calibri" panose="020F0502020204030204" pitchFamily="34" charset="0"/>
                <a:cs typeface="Times New Roman" panose="02020603050405020304" pitchFamily="18" charset="0"/>
              </a:rPr>
              <a:t>Admin Home</a:t>
            </a:r>
            <a:br>
              <a:rPr lang="en-IN"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When the admin login into his account it reflects admin home page. It consists of event details and it also has event hyper link which helps the admin to make changes in the web page, sign out option to get back into website name page</a:t>
            </a:r>
            <a:endParaRPr lang="en-IN" sz="2800" dirty="0"/>
          </a:p>
          <a:p>
            <a:pPr marL="0" indent="0">
              <a:buNone/>
            </a:pPr>
            <a:endParaRPr lang="en-US" dirty="0"/>
          </a:p>
        </p:txBody>
      </p:sp>
    </p:spTree>
    <p:extLst>
      <p:ext uri="{BB962C8B-B14F-4D97-AF65-F5344CB8AC3E}">
        <p14:creationId xmlns:p14="http://schemas.microsoft.com/office/powerpoint/2010/main" val="3556365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85CFB1-40A1-DE02-F8AC-99A8FEA33D25}"/>
              </a:ext>
            </a:extLst>
          </p:cNvPr>
          <p:cNvSpPr>
            <a:spLocks noGrp="1"/>
          </p:cNvSpPr>
          <p:nvPr>
            <p:ph idx="1"/>
          </p:nvPr>
        </p:nvSpPr>
        <p:spPr>
          <a:xfrm>
            <a:off x="734517" y="311617"/>
            <a:ext cx="10499361" cy="6224093"/>
          </a:xfrm>
        </p:spPr>
        <p:txBody>
          <a:bodyPr>
            <a:normAutofit lnSpcReduction="10000"/>
          </a:bodyPr>
          <a:lstStyle/>
          <a:p>
            <a:pPr marL="0" indent="0">
              <a:buNone/>
            </a:pPr>
            <a:r>
              <a:rPr lang="en-US" sz="3600" dirty="0">
                <a:solidFill>
                  <a:srgbClr val="00B050"/>
                </a:solidFill>
                <a:latin typeface="+mn-lt"/>
                <a:ea typeface="Calibri" panose="020F0502020204030204" pitchFamily="34" charset="0"/>
                <a:cs typeface="Times New Roman" panose="02020603050405020304" pitchFamily="18" charset="0"/>
              </a:rPr>
              <a:t>Admin view</a:t>
            </a:r>
            <a:br>
              <a:rPr lang="en-IN" sz="2400" dirty="0">
                <a:latin typeface="+mn-lt"/>
                <a:ea typeface="Calibri" panose="020F0502020204030204" pitchFamily="34" charset="0"/>
                <a:cs typeface="Times New Roman" panose="02020603050405020304" pitchFamily="18" charset="0"/>
              </a:rPr>
            </a:br>
            <a:r>
              <a:rPr lang="en-US" sz="2800" dirty="0">
                <a:latin typeface="+mn-lt"/>
                <a:ea typeface="Calibri" panose="020F0502020204030204" pitchFamily="34" charset="0"/>
                <a:cs typeface="Times New Roman" panose="02020603050405020304" pitchFamily="18" charset="0"/>
              </a:rPr>
              <a:t>This page consists of event details such as name, category, start date, end date, coordinator name and action buttons that allows the admin to edit an event and to delete an event. It also consists of add new button to add a new event.</a:t>
            </a:r>
          </a:p>
          <a:p>
            <a:pPr marL="0" indent="0">
              <a:buNone/>
            </a:pPr>
            <a:endParaRPr lang="en-US" dirty="0">
              <a:cs typeface="Times New Roman" panose="02020603050405020304" pitchFamily="18" charset="0"/>
            </a:endParaRPr>
          </a:p>
          <a:p>
            <a:pPr marL="0" indent="0">
              <a:buNone/>
            </a:pPr>
            <a:r>
              <a:rPr lang="en-US" sz="3600" dirty="0">
                <a:solidFill>
                  <a:srgbClr val="00B050"/>
                </a:solidFill>
                <a:ea typeface="Calibri" panose="020F0502020204030204" pitchFamily="34" charset="0"/>
                <a:cs typeface="Times New Roman" panose="02020603050405020304" pitchFamily="18" charset="0"/>
              </a:rPr>
              <a:t>Add New Event </a:t>
            </a:r>
            <a:br>
              <a:rPr lang="en-IN" dirty="0">
                <a:ea typeface="Calibri" panose="020F0502020204030204" pitchFamily="34" charset="0"/>
                <a:cs typeface="Times New Roman" panose="02020603050405020304" pitchFamily="18" charset="0"/>
              </a:rPr>
            </a:br>
            <a:r>
              <a:rPr lang="en-US" sz="2800" dirty="0">
                <a:ea typeface="Calibri" panose="020F0502020204030204" pitchFamily="34" charset="0"/>
                <a:cs typeface="Times New Roman" panose="02020603050405020304" pitchFamily="18" charset="0"/>
              </a:rPr>
              <a:t>The add new event consists of fields such as name, description, category, coordinator name, start date and end date which allows the admin to add events</a:t>
            </a:r>
            <a:endParaRPr lang="en-IN" sz="2800" dirty="0"/>
          </a:p>
          <a:p>
            <a:pPr marL="0" indent="0">
              <a:buNone/>
            </a:pPr>
            <a:endParaRPr lang="en-US" dirty="0">
              <a:cs typeface="Times New Roman" panose="02020603050405020304" pitchFamily="18" charset="0"/>
            </a:endParaRPr>
          </a:p>
          <a:p>
            <a:pPr marL="0" indent="0">
              <a:buNone/>
            </a:pPr>
            <a:r>
              <a:rPr lang="en-US" sz="3600" dirty="0">
                <a:solidFill>
                  <a:srgbClr val="00B050"/>
                </a:solidFill>
                <a:ea typeface="Calibri" panose="020F0502020204030204" pitchFamily="34" charset="0"/>
                <a:cs typeface="Times New Roman" panose="02020603050405020304" pitchFamily="18" charset="0"/>
              </a:rPr>
              <a:t>User Home</a:t>
            </a:r>
            <a:br>
              <a:rPr lang="en-US" sz="2800" dirty="0">
                <a:ea typeface="Calibri" panose="020F0502020204030204" pitchFamily="34" charset="0"/>
                <a:cs typeface="Times New Roman" panose="02020603050405020304" pitchFamily="18" charset="0"/>
              </a:rPr>
            </a:br>
            <a:r>
              <a:rPr lang="en-US" sz="2800" dirty="0" err="1">
                <a:ea typeface="Calibri" panose="020F0502020204030204" pitchFamily="34" charset="0"/>
                <a:cs typeface="Times New Roman" panose="02020603050405020304" pitchFamily="18" charset="0"/>
              </a:rPr>
              <a:t>Home</a:t>
            </a:r>
            <a:r>
              <a:rPr lang="en-US" sz="2800" dirty="0">
                <a:ea typeface="Calibri" panose="020F0502020204030204" pitchFamily="34" charset="0"/>
                <a:cs typeface="Times New Roman" panose="02020603050405020304" pitchFamily="18" charset="0"/>
              </a:rPr>
              <a:t> consists of event management hyper link that reflects the home page, a search bar to search the events and join event button to join/register event and sign out option to exit from his/her account.</a:t>
            </a:r>
            <a:endParaRPr lang="en-IN" sz="2800" dirty="0"/>
          </a:p>
          <a:p>
            <a:pPr marL="0" indent="0">
              <a:buNone/>
            </a:pPr>
            <a:endParaRPr lang="en-US" dirty="0"/>
          </a:p>
        </p:txBody>
      </p:sp>
    </p:spTree>
    <p:extLst>
      <p:ext uri="{BB962C8B-B14F-4D97-AF65-F5344CB8AC3E}">
        <p14:creationId xmlns:p14="http://schemas.microsoft.com/office/powerpoint/2010/main" val="4159080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6">
            <a:extLst>
              <a:ext uri="{FF2B5EF4-FFF2-40B4-BE49-F238E27FC236}">
                <a16:creationId xmlns:a16="http://schemas.microsoft.com/office/drawing/2014/main" id="{A1C905CF-F0C0-4886-B6E2-B6E9A1889CEF}"/>
              </a:ext>
            </a:extLst>
          </p:cNvPr>
          <p:cNvSpPr txBox="1"/>
          <p:nvPr/>
        </p:nvSpPr>
        <p:spPr>
          <a:xfrm>
            <a:off x="838200" y="831989"/>
            <a:ext cx="9829800" cy="1397177"/>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2800" dirty="0">
                <a:solidFill>
                  <a:srgbClr val="00B050"/>
                </a:solidFill>
                <a:ea typeface="Calibri" panose="020F0502020204030204" pitchFamily="34" charset="0"/>
                <a:cs typeface="Times New Roman" panose="02020603050405020304" pitchFamily="18" charset="0"/>
              </a:rPr>
              <a:t>Join Event</a:t>
            </a:r>
          </a:p>
          <a:p>
            <a:pPr>
              <a:lnSpc>
                <a:spcPct val="150000"/>
              </a:lnSpc>
            </a:pPr>
            <a:r>
              <a:rPr lang="en-US" sz="2000" dirty="0">
                <a:ea typeface="Calibri" panose="020F0502020204030204" pitchFamily="34" charset="0"/>
              </a:rPr>
              <a:t>It consists of event details and a join event button to fill the registration form and join the event</a:t>
            </a:r>
            <a:endParaRPr lang="en-IN" sz="2000" dirty="0"/>
          </a:p>
        </p:txBody>
      </p:sp>
      <p:sp>
        <p:nvSpPr>
          <p:cNvPr id="5" name="TextBox 8">
            <a:extLst>
              <a:ext uri="{FF2B5EF4-FFF2-40B4-BE49-F238E27FC236}">
                <a16:creationId xmlns:a16="http://schemas.microsoft.com/office/drawing/2014/main" id="{832BBDE3-7A35-4DE5-AB41-6C7DABC848D3}"/>
              </a:ext>
            </a:extLst>
          </p:cNvPr>
          <p:cNvSpPr txBox="1"/>
          <p:nvPr/>
        </p:nvSpPr>
        <p:spPr>
          <a:xfrm>
            <a:off x="840954" y="2080216"/>
            <a:ext cx="10512846" cy="1981953"/>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sz="2400" dirty="0">
              <a:ea typeface="Calibri" panose="020F0502020204030204" pitchFamily="34" charset="0"/>
              <a:cs typeface="Times New Roman" panose="02020603050405020304" pitchFamily="18" charset="0"/>
            </a:endParaRPr>
          </a:p>
          <a:p>
            <a:pPr>
              <a:lnSpc>
                <a:spcPct val="150000"/>
              </a:lnSpc>
            </a:pPr>
            <a:r>
              <a:rPr lang="en-US" sz="2800" dirty="0">
                <a:solidFill>
                  <a:srgbClr val="00B050"/>
                </a:solidFill>
                <a:ea typeface="Calibri" panose="020F0502020204030204" pitchFamily="34" charset="0"/>
                <a:cs typeface="Times New Roman" panose="02020603050405020304" pitchFamily="18" charset="0"/>
              </a:rPr>
              <a:t>Event Registration Form</a:t>
            </a:r>
            <a:br>
              <a:rPr lang="en-IN" dirty="0">
                <a:ea typeface="Calibri" panose="020F0502020204030204" pitchFamily="34" charset="0"/>
                <a:cs typeface="Times New Roman" panose="02020603050405020304" pitchFamily="18" charset="0"/>
              </a:rPr>
            </a:br>
            <a:r>
              <a:rPr lang="en-US" sz="2000" dirty="0">
                <a:ea typeface="Calibri" panose="020F0502020204030204" pitchFamily="34" charset="0"/>
                <a:cs typeface="Times New Roman" panose="02020603050405020304" pitchFamily="18" charset="0"/>
              </a:rPr>
              <a:t>The Event registration form allows the user to register for an event by giving details of user such as name, roll no, email id, mobile number and a submit button to submit the form.</a:t>
            </a:r>
            <a:endParaRPr lang="en-IN" sz="2000" dirty="0"/>
          </a:p>
        </p:txBody>
      </p:sp>
      <p:sp>
        <p:nvSpPr>
          <p:cNvPr id="6" name="TextBox 12">
            <a:extLst>
              <a:ext uri="{FF2B5EF4-FFF2-40B4-BE49-F238E27FC236}">
                <a16:creationId xmlns:a16="http://schemas.microsoft.com/office/drawing/2014/main" id="{DF05F5A3-CAC1-408D-81CE-83B719E2EEEA}"/>
              </a:ext>
            </a:extLst>
          </p:cNvPr>
          <p:cNvSpPr txBox="1"/>
          <p:nvPr/>
        </p:nvSpPr>
        <p:spPr>
          <a:xfrm>
            <a:off x="838200" y="4413389"/>
            <a:ext cx="10512846" cy="1612621"/>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pPr>
            <a:r>
              <a:rPr lang="en-US" sz="2800" dirty="0">
                <a:solidFill>
                  <a:srgbClr val="00B050"/>
                </a:solidFill>
                <a:ea typeface="Calibri" panose="020F0502020204030204" pitchFamily="34" charset="0"/>
                <a:cs typeface="Times New Roman" panose="02020603050405020304" pitchFamily="18" charset="0"/>
              </a:rPr>
              <a:t>Email Confirmation</a:t>
            </a:r>
            <a:br>
              <a:rPr lang="en-IN" sz="2000" dirty="0">
                <a:ea typeface="Calibri" panose="020F0502020204030204" pitchFamily="34" charset="0"/>
                <a:cs typeface="Times New Roman" panose="02020603050405020304" pitchFamily="18" charset="0"/>
              </a:rPr>
            </a:br>
            <a:r>
              <a:rPr lang="en-US" sz="2000" dirty="0">
                <a:ea typeface="Calibri" panose="020F0502020204030204" pitchFamily="34" charset="0"/>
                <a:cs typeface="Times New Roman" panose="02020603050405020304" pitchFamily="18" charset="0"/>
              </a:rPr>
              <a:t>After submitting the details in the event registration form the user and coordinator receives a confirmation mail with name and roll no of the student/user.</a:t>
            </a:r>
            <a:endParaRPr lang="en-IN" sz="2000" dirty="0"/>
          </a:p>
        </p:txBody>
      </p:sp>
    </p:spTree>
    <p:extLst>
      <p:ext uri="{BB962C8B-B14F-4D97-AF65-F5344CB8AC3E}">
        <p14:creationId xmlns:p14="http://schemas.microsoft.com/office/powerpoint/2010/main" val="818161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177311-525E-3192-B7C8-FA9D7DD081CF}"/>
              </a:ext>
            </a:extLst>
          </p:cNvPr>
          <p:cNvSpPr>
            <a:spLocks noGrp="1"/>
          </p:cNvSpPr>
          <p:nvPr>
            <p:ph type="title"/>
          </p:nvPr>
        </p:nvSpPr>
        <p:spPr/>
        <p:txBody>
          <a:bodyPr/>
          <a:lstStyle/>
          <a:p>
            <a:r>
              <a:rPr lang="en-IN" sz="4400" b="1" dirty="0">
                <a:solidFill>
                  <a:srgbClr val="FF0000"/>
                </a:solidFill>
                <a:latin typeface="Times New Roman" panose="02020603050405020304" pitchFamily="18" charset="0"/>
                <a:cs typeface="Times New Roman" panose="02020603050405020304" pitchFamily="18" charset="0"/>
              </a:rPr>
              <a:t>SYSTEM REQUIREMENTS</a:t>
            </a:r>
            <a:endParaRPr lang="en-US" dirty="0"/>
          </a:p>
        </p:txBody>
      </p:sp>
      <p:sp>
        <p:nvSpPr>
          <p:cNvPr id="3" name="Content Placeholder 2">
            <a:extLst>
              <a:ext uri="{FF2B5EF4-FFF2-40B4-BE49-F238E27FC236}">
                <a16:creationId xmlns:a16="http://schemas.microsoft.com/office/drawing/2014/main" id="{63112D07-2319-E097-F87C-6485778B5522}"/>
              </a:ext>
            </a:extLst>
          </p:cNvPr>
          <p:cNvSpPr>
            <a:spLocks noGrp="1"/>
          </p:cNvSpPr>
          <p:nvPr>
            <p:ph idx="1"/>
          </p:nvPr>
        </p:nvSpPr>
        <p:spPr/>
        <p:txBody>
          <a:bodyPr>
            <a:normAutofit fontScale="92500" lnSpcReduction="10000"/>
          </a:bodyPr>
          <a:lstStyle/>
          <a:p>
            <a:pPr marL="342900" indent="-342900">
              <a:lnSpc>
                <a:spcPct val="150000"/>
              </a:lnSpc>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RAM-4Gb (minimum)</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Internet connection required </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Operating system- windows 10 and above</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Front end- HTML, CSS, Boot Strap</a:t>
            </a:r>
          </a:p>
          <a:p>
            <a:pPr marL="342900" indent="-342900">
              <a:lnSpc>
                <a:spcPct val="150000"/>
              </a:lnSpc>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Middle </a:t>
            </a:r>
            <a:r>
              <a:rPr lang="en-US" sz="2800" dirty="0" err="1">
                <a:latin typeface="Times New Roman" panose="02020603050405020304" pitchFamily="18" charset="0"/>
                <a:ea typeface="Calibri" panose="020F0502020204030204" pitchFamily="34" charset="0"/>
                <a:cs typeface="Times New Roman" panose="02020603050405020304" pitchFamily="18" charset="0"/>
              </a:rPr>
              <a:t>ware:php</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50000"/>
              </a:lnSpc>
              <a:spcAft>
                <a:spcPts val="800"/>
              </a:spcAft>
              <a:buFont typeface="Symbol" panose="05050102010706020507" pitchFamily="18" charset="2"/>
              <a:buChar char=""/>
            </a:pPr>
            <a:r>
              <a:rPr lang="en-US" sz="2800" dirty="0">
                <a:latin typeface="Times New Roman" panose="02020603050405020304" pitchFamily="18" charset="0"/>
                <a:ea typeface="Calibri" panose="020F0502020204030204" pitchFamily="34" charset="0"/>
                <a:cs typeface="Times New Roman" panose="02020603050405020304" pitchFamily="18" charset="0"/>
              </a:rPr>
              <a:t>Back </a:t>
            </a:r>
            <a:r>
              <a:rPr lang="en-US" sz="2800" dirty="0" err="1">
                <a:latin typeface="Times New Roman" panose="02020603050405020304" pitchFamily="18" charset="0"/>
                <a:ea typeface="Calibri" panose="020F0502020204030204" pitchFamily="34" charset="0"/>
                <a:cs typeface="Times New Roman" panose="02020603050405020304" pitchFamily="18" charset="0"/>
              </a:rPr>
              <a:t>end:MySQL</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a:p>
            <a:endParaRPr lang="en-US" dirty="0"/>
          </a:p>
        </p:txBody>
      </p:sp>
    </p:spTree>
    <p:extLst>
      <p:ext uri="{BB962C8B-B14F-4D97-AF65-F5344CB8AC3E}">
        <p14:creationId xmlns:p14="http://schemas.microsoft.com/office/powerpoint/2010/main" val="3988329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TotalTime>
  <Words>1424</Words>
  <Application>Microsoft Office PowerPoint</Application>
  <PresentationFormat>Widescreen</PresentationFormat>
  <Paragraphs>121</Paragraphs>
  <Slides>29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29</vt:i4>
      </vt:variant>
    </vt:vector>
  </HeadingPairs>
  <TitlesOfParts>
    <vt:vector size="36" baseType="lpstr">
      <vt:lpstr>Arial</vt:lpstr>
      <vt:lpstr>Calibri</vt:lpstr>
      <vt:lpstr>Calibri Light</vt:lpstr>
      <vt:lpstr>Symbol</vt:lpstr>
      <vt:lpstr>Times New Roman</vt:lpstr>
      <vt:lpstr>Wingdings</vt:lpstr>
      <vt:lpstr>Office Theme</vt:lpstr>
      <vt:lpstr>PowerPoint Presentation</vt:lpstr>
      <vt:lpstr>                            Contents</vt:lpstr>
      <vt:lpstr>                       Abstract</vt:lpstr>
      <vt:lpstr>     Objectives</vt:lpstr>
      <vt:lpstr>    Analysis</vt:lpstr>
      <vt:lpstr>PowerPoint Presentation</vt:lpstr>
      <vt:lpstr>PowerPoint Presentation</vt:lpstr>
      <vt:lpstr>PowerPoint Presentation</vt:lpstr>
      <vt:lpstr>SYSTEM REQUIREMENTS</vt:lpstr>
      <vt:lpstr> System Design</vt:lpstr>
      <vt:lpstr>PowerPoint Presentation</vt:lpstr>
      <vt:lpstr>  Proposed Approach</vt:lpstr>
      <vt:lpstr>  Implementation</vt:lpstr>
      <vt:lpstr>    Results</vt:lpstr>
      <vt:lpstr>Header </vt:lpstr>
      <vt:lpstr>Login</vt:lpstr>
      <vt:lpstr>      Sign up</vt:lpstr>
      <vt:lpstr>    Admin Home</vt:lpstr>
      <vt:lpstr>    Admin View</vt:lpstr>
      <vt:lpstr>  Add New Event </vt:lpstr>
      <vt:lpstr>Edit Event</vt:lpstr>
      <vt:lpstr>User Home</vt:lpstr>
      <vt:lpstr>Join Event</vt:lpstr>
      <vt:lpstr>Event Registration Form</vt:lpstr>
      <vt:lpstr>Email Confirmation</vt:lpstr>
      <vt:lpstr>   Applications</vt:lpstr>
      <vt:lpstr>   Limitations</vt:lpstr>
      <vt:lpstr>   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vamsi kongara</dc:creator>
  <cp:lastModifiedBy>vamsi kongara</cp:lastModifiedBy>
  <cp:revision>9</cp:revision>
  <dcterms:created xsi:type="dcterms:W3CDTF">2022-05-19T16:49:20Z</dcterms:created>
  <dcterms:modified xsi:type="dcterms:W3CDTF">2022-05-20T05:58:12Z</dcterms:modified>
</cp:coreProperties>
</file>