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62" r:id="rId3"/>
    <p:sldId id="257" r:id="rId4"/>
    <p:sldId id="270" r:id="rId5"/>
    <p:sldId id="269" r:id="rId6"/>
    <p:sldId id="264" r:id="rId7"/>
    <p:sldId id="265" r:id="rId8"/>
    <p:sldId id="275" r:id="rId9"/>
    <p:sldId id="276" r:id="rId10"/>
    <p:sldId id="277" r:id="rId11"/>
    <p:sldId id="271" r:id="rId12"/>
    <p:sldId id="272" r:id="rId13"/>
    <p:sldId id="266" r:id="rId14"/>
    <p:sldId id="267" r:id="rId15"/>
    <p:sldId id="273" r:id="rId16"/>
    <p:sldId id="268" r:id="rId17"/>
    <p:sldId id="274"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84" y="16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079F5-4A20-44B5-BFAC-0B14E2713F81}"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B4EDE-60F9-4B1B-80BD-B4FF70B8A152}" type="slidenum">
              <a:rPr lang="en-US" smtClean="0"/>
              <a:t>‹#›</a:t>
            </a:fld>
            <a:endParaRPr lang="en-US"/>
          </a:p>
        </p:txBody>
      </p:sp>
    </p:spTree>
    <p:extLst>
      <p:ext uri="{BB962C8B-B14F-4D97-AF65-F5344CB8AC3E}">
        <p14:creationId xmlns:p14="http://schemas.microsoft.com/office/powerpoint/2010/main" val="256942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3B4EDE-60F9-4B1B-80BD-B4FF70B8A152}" type="slidenum">
              <a:rPr lang="en-US" smtClean="0"/>
              <a:t>4</a:t>
            </a:fld>
            <a:endParaRPr lang="en-US"/>
          </a:p>
        </p:txBody>
      </p:sp>
    </p:spTree>
    <p:extLst>
      <p:ext uri="{BB962C8B-B14F-4D97-AF65-F5344CB8AC3E}">
        <p14:creationId xmlns:p14="http://schemas.microsoft.com/office/powerpoint/2010/main" val="289249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3B4EDE-60F9-4B1B-80BD-B4FF70B8A152}" type="slidenum">
              <a:rPr lang="en-US" smtClean="0"/>
              <a:t>6</a:t>
            </a:fld>
            <a:endParaRPr lang="en-US"/>
          </a:p>
        </p:txBody>
      </p:sp>
    </p:spTree>
    <p:extLst>
      <p:ext uri="{BB962C8B-B14F-4D97-AF65-F5344CB8AC3E}">
        <p14:creationId xmlns:p14="http://schemas.microsoft.com/office/powerpoint/2010/main" val="418816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433880"/>
            <a:ext cx="7177135" cy="1221640"/>
          </a:xfrm>
          <a:noFill/>
          <a:effectLst>
            <a:outerShdw blurRad="50800" dist="38100" dir="2700000" algn="tl" rotWithShape="0">
              <a:prstClr val="black">
                <a:alpha val="40000"/>
              </a:prstClr>
            </a:outerShdw>
          </a:effectLst>
        </p:spPr>
        <p:txBody>
          <a:bodyPr>
            <a:normAutofit/>
          </a:bodyPr>
          <a:lstStyle>
            <a:lvl1pPr algn="r">
              <a:defRPr sz="3600">
                <a:solidFill>
                  <a:schemeClr val="accent6">
                    <a:lumMod val="75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65195" y="1655519"/>
            <a:ext cx="7177135" cy="610820"/>
          </a:xfrm>
        </p:spPr>
        <p:txBody>
          <a:bodyPr>
            <a:normAutofit/>
          </a:bodyPr>
          <a:lstStyle>
            <a:lvl1pPr marL="0" indent="0" algn="r">
              <a:buNone/>
              <a:defRPr sz="2800" b="0" i="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ED38B126-F850-4970-96DD-0124EC76CDC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054101"/>
          </a:xfrm>
        </p:spPr>
        <p:txBody>
          <a:bodyPr/>
          <a:lstStyle>
            <a:lvl1pPr algn="l">
              <a:defRPr sz="2800">
                <a:solidFill>
                  <a:schemeClr val="bg1">
                    <a:lumMod val="50000"/>
                  </a:schemeClr>
                </a:solidFill>
              </a:defRPr>
            </a:lvl1pPr>
            <a:lvl2pPr algn="l">
              <a:defRPr>
                <a:solidFill>
                  <a:schemeClr val="bg1">
                    <a:lumMod val="50000"/>
                  </a:schemeClr>
                </a:solidFill>
              </a:defRPr>
            </a:lvl2pPr>
            <a:lvl3pPr algn="l">
              <a:defRPr>
                <a:solidFill>
                  <a:schemeClr val="bg1">
                    <a:lumMod val="50000"/>
                  </a:schemeClr>
                </a:solidFill>
              </a:defRPr>
            </a:lvl3pPr>
            <a:lvl4pPr algn="l">
              <a:defRPr>
                <a:solidFill>
                  <a:schemeClr val="bg1">
                    <a:lumMod val="50000"/>
                  </a:schemeClr>
                </a:solidFill>
              </a:defRPr>
            </a:lvl4pPr>
            <a:lvl5pPr algn="l">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26090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197405"/>
            <a:ext cx="6260905" cy="3511061"/>
          </a:xfrm>
        </p:spPr>
        <p:txBody>
          <a:bodyPr/>
          <a:lstStyle>
            <a:lvl1pPr>
              <a:defRPr sz="280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86519"/>
            <a:ext cx="4040188"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86519"/>
            <a:ext cx="4041775"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9862-2B31-47DF-93DA-8CF88F3477CA}"/>
              </a:ext>
            </a:extLst>
          </p:cNvPr>
          <p:cNvSpPr>
            <a:spLocks noGrp="1"/>
          </p:cNvSpPr>
          <p:nvPr/>
        </p:nvSpPr>
        <p:spPr>
          <a:xfrm>
            <a:off x="415637" y="-329646"/>
            <a:ext cx="8229600" cy="15296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dirty="0">
                <a:latin typeface="Times New Roman" panose="02020603050405020304" pitchFamily="18" charset="0"/>
                <a:cs typeface="Times New Roman" panose="02020603050405020304" pitchFamily="18" charset="0"/>
              </a:rPr>
              <a:t>A Socially Relevant Project -I Presentation on</a:t>
            </a:r>
            <a:br>
              <a:rPr lang="en-IN" sz="32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DIRECT BUY</a:t>
            </a:r>
            <a:r>
              <a:rPr lang="en-US" sz="2800" b="1" dirty="0">
                <a:latin typeface="Times New Roman" panose="02020603050405020304" pitchFamily="18" charset="0"/>
                <a:cs typeface="Times New Roman" panose="02020603050405020304" pitchFamily="18" charset="0"/>
              </a:rPr>
              <a:t>(Farmer to Customer)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B7AB71-59BA-40DD-A914-8B868125DE67}"/>
              </a:ext>
            </a:extLst>
          </p:cNvPr>
          <p:cNvSpPr>
            <a:spLocks noGrp="1"/>
          </p:cNvSpPr>
          <p:nvPr/>
        </p:nvSpPr>
        <p:spPr>
          <a:xfrm>
            <a:off x="754376" y="3793390"/>
            <a:ext cx="3054100" cy="135011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4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1400" b="1" dirty="0">
                <a:solidFill>
                  <a:srgbClr val="0070C0"/>
                </a:solidFill>
                <a:latin typeface="Times New Roman" panose="02020603050405020304" pitchFamily="18" charset="0"/>
                <a:cs typeface="Times New Roman" panose="02020603050405020304" pitchFamily="18" charset="0"/>
              </a:rPr>
              <a:t>Under the guidance of		</a:t>
            </a:r>
            <a:endParaRPr lang="en-IN" sz="14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1400" b="1" dirty="0">
                <a:solidFill>
                  <a:srgbClr val="C00000"/>
                </a:solidFill>
                <a:latin typeface="Times New Roman" panose="02020603050405020304" pitchFamily="18" charset="0"/>
                <a:cs typeface="Times New Roman" panose="02020603050405020304" pitchFamily="18" charset="0"/>
              </a:rPr>
              <a:t>Shaik Salam</a:t>
            </a:r>
          </a:p>
          <a:p>
            <a:pPr marL="0" indent="0">
              <a:buNone/>
            </a:pPr>
            <a:r>
              <a:rPr lang="en-IN" sz="1400" b="1" dirty="0">
                <a:solidFill>
                  <a:srgbClr val="C00000"/>
                </a:solidFill>
                <a:latin typeface="Times New Roman" panose="02020603050405020304" pitchFamily="18" charset="0"/>
                <a:cs typeface="Times New Roman" panose="02020603050405020304" pitchFamily="18" charset="0"/>
              </a:rPr>
              <a:t>Assoc. Professor</a:t>
            </a:r>
          </a:p>
          <a:p>
            <a:pPr marL="0" indent="0">
              <a:buNone/>
            </a:pPr>
            <a:r>
              <a:rPr lang="en-IN" sz="1400" b="1" dirty="0">
                <a:solidFill>
                  <a:srgbClr val="C00000"/>
                </a:solidFill>
                <a:latin typeface="Times New Roman" panose="02020603050405020304" pitchFamily="18" charset="0"/>
                <a:cs typeface="Times New Roman" panose="02020603050405020304" pitchFamily="18" charset="0"/>
              </a:rPr>
              <a:t>Dept. of CSSE</a:t>
            </a:r>
          </a:p>
        </p:txBody>
      </p:sp>
      <p:sp>
        <p:nvSpPr>
          <p:cNvPr id="4" name="TextBox 4">
            <a:extLst>
              <a:ext uri="{FF2B5EF4-FFF2-40B4-BE49-F238E27FC236}">
                <a16:creationId xmlns:a16="http://schemas.microsoft.com/office/drawing/2014/main" id="{E147B777-6247-4CE9-8670-EEED9037B717}"/>
              </a:ext>
            </a:extLst>
          </p:cNvPr>
          <p:cNvSpPr txBox="1"/>
          <p:nvPr/>
        </p:nvSpPr>
        <p:spPr>
          <a:xfrm>
            <a:off x="415637" y="755868"/>
            <a:ext cx="8229600"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400" b="1" dirty="0">
                <a:solidFill>
                  <a:srgbClr val="C00000"/>
                </a:solidFill>
                <a:latin typeface="Times New Roman" panose="02020603050405020304" pitchFamily="18" charset="0"/>
                <a:cs typeface="Times New Roman" panose="02020603050405020304" pitchFamily="18" charset="0"/>
              </a:rPr>
              <a:t>Presented by the Batch</a:t>
            </a:r>
          </a:p>
          <a:p>
            <a:pPr algn="ctr"/>
            <a:endParaRPr lang="en-IN" sz="1400" b="1" dirty="0">
              <a:solidFill>
                <a:schemeClr val="tx2"/>
              </a:solidFill>
              <a:latin typeface="Times New Roman" panose="02020603050405020304" pitchFamily="18" charset="0"/>
              <a:cs typeface="Times New Roman" panose="02020603050405020304" pitchFamily="18" charset="0"/>
            </a:endParaRP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K.Vamsi</a:t>
            </a:r>
            <a:r>
              <a:rPr lang="en-IN" sz="1400" b="1" dirty="0">
                <a:solidFill>
                  <a:srgbClr val="C00000"/>
                </a:solidFill>
                <a:latin typeface="Times New Roman" panose="02020603050405020304" pitchFamily="18" charset="0"/>
                <a:cs typeface="Times New Roman" panose="02020603050405020304" pitchFamily="18" charset="0"/>
              </a:rPr>
              <a:t> 		Roll No:19121A1558</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A.Pavan</a:t>
            </a:r>
            <a:r>
              <a:rPr lang="en-IN" sz="1400" b="1" dirty="0">
                <a:solidFill>
                  <a:srgbClr val="C00000"/>
                </a:solidFill>
                <a:latin typeface="Times New Roman" panose="02020603050405020304" pitchFamily="18" charset="0"/>
                <a:cs typeface="Times New Roman" panose="02020603050405020304" pitchFamily="18" charset="0"/>
              </a:rPr>
              <a:t> 		Roll No:19121A1502</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J.Santosh</a:t>
            </a:r>
            <a:r>
              <a:rPr lang="en-IN" sz="1400" b="1" dirty="0">
                <a:solidFill>
                  <a:srgbClr val="C00000"/>
                </a:solidFill>
                <a:latin typeface="Times New Roman" panose="02020603050405020304" pitchFamily="18" charset="0"/>
                <a:cs typeface="Times New Roman" panose="02020603050405020304" pitchFamily="18" charset="0"/>
              </a:rPr>
              <a:t> 		Roll No:19121A1543</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K.Shashank</a:t>
            </a:r>
            <a:r>
              <a:rPr lang="en-IN" sz="1400" b="1" dirty="0">
                <a:solidFill>
                  <a:srgbClr val="C00000"/>
                </a:solidFill>
                <a:latin typeface="Times New Roman" panose="02020603050405020304" pitchFamily="18" charset="0"/>
                <a:cs typeface="Times New Roman" panose="02020603050405020304" pitchFamily="18" charset="0"/>
              </a:rPr>
              <a:t> 		Roll No:19121A1545</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G.Sreenivas</a:t>
            </a:r>
            <a:r>
              <a:rPr lang="en-IN" sz="1400" b="1" dirty="0">
                <a:solidFill>
                  <a:srgbClr val="C00000"/>
                </a:solidFill>
                <a:latin typeface="Times New Roman" panose="02020603050405020304" pitchFamily="18" charset="0"/>
                <a:cs typeface="Times New Roman" panose="02020603050405020304" pitchFamily="18" charset="0"/>
              </a:rPr>
              <a:t> 		Roll No:19121A1538</a:t>
            </a:r>
          </a:p>
          <a:p>
            <a:pPr algn="ctr"/>
            <a:endParaRPr lang="en-IN" sz="1400" b="1"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3" descr="clge">
            <a:extLst>
              <a:ext uri="{FF2B5EF4-FFF2-40B4-BE49-F238E27FC236}">
                <a16:creationId xmlns:a16="http://schemas.microsoft.com/office/drawing/2014/main" id="{29EFF5C1-B284-4B0F-A528-F19CA4DA56BA}"/>
              </a:ext>
            </a:extLst>
          </p:cNvPr>
          <p:cNvPicPr>
            <a:picLocks noChangeAspect="1" noChangeArrowheads="1"/>
          </p:cNvPicPr>
          <p:nvPr/>
        </p:nvPicPr>
        <p:blipFill>
          <a:blip r:embed="rId2" cstate="print"/>
          <a:srcRect/>
          <a:stretch>
            <a:fillRect/>
          </a:stretch>
        </p:blipFill>
        <p:spPr bwMode="auto">
          <a:xfrm>
            <a:off x="3309756" y="2419046"/>
            <a:ext cx="2636589" cy="916230"/>
          </a:xfrm>
          <a:prstGeom prst="rect">
            <a:avLst/>
          </a:prstGeom>
          <a:noFill/>
          <a:ln w="9525">
            <a:noFill/>
            <a:miter lim="800000"/>
            <a:headEnd/>
            <a:tailEnd/>
          </a:ln>
        </p:spPr>
      </p:pic>
      <p:sp>
        <p:nvSpPr>
          <p:cNvPr id="6" name="Rectangle 5">
            <a:extLst>
              <a:ext uri="{FF2B5EF4-FFF2-40B4-BE49-F238E27FC236}">
                <a16:creationId xmlns:a16="http://schemas.microsoft.com/office/drawing/2014/main" id="{194B1971-7147-4393-B535-26E4F4A2870E}"/>
              </a:ext>
            </a:extLst>
          </p:cNvPr>
          <p:cNvSpPr/>
          <p:nvPr/>
        </p:nvSpPr>
        <p:spPr>
          <a:xfrm>
            <a:off x="5030115" y="3906046"/>
            <a:ext cx="3843721" cy="107721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solidFill>
                  <a:srgbClr val="0070C0"/>
                </a:solidFill>
                <a:latin typeface="Times New Roman" panose="02020603050405020304" pitchFamily="18" charset="0"/>
                <a:cs typeface="Times New Roman" panose="02020603050405020304" pitchFamily="18" charset="0"/>
              </a:rPr>
              <a:t>HOD:</a:t>
            </a:r>
          </a:p>
          <a:p>
            <a:r>
              <a:rPr lang="en-IN" sz="1600" b="1" dirty="0" err="1">
                <a:solidFill>
                  <a:srgbClr val="C00000"/>
                </a:solidFill>
                <a:latin typeface="Times New Roman" panose="02020603050405020304" pitchFamily="18" charset="0"/>
                <a:cs typeface="Times New Roman" panose="02020603050405020304" pitchFamily="18" charset="0"/>
              </a:rPr>
              <a:t>Dr.</a:t>
            </a:r>
            <a:r>
              <a:rPr lang="en-IN" sz="1600" b="1" dirty="0">
                <a:solidFill>
                  <a:srgbClr val="C00000"/>
                </a:solidFill>
                <a:latin typeface="Times New Roman" panose="02020603050405020304" pitchFamily="18" charset="0"/>
                <a:cs typeface="Times New Roman" panose="02020603050405020304" pitchFamily="18" charset="0"/>
              </a:rPr>
              <a:t> A. </a:t>
            </a:r>
            <a:r>
              <a:rPr lang="en-IN" sz="1600" b="1" dirty="0" err="1">
                <a:solidFill>
                  <a:srgbClr val="C00000"/>
                </a:solidFill>
                <a:latin typeface="Times New Roman" panose="02020603050405020304" pitchFamily="18" charset="0"/>
                <a:cs typeface="Times New Roman" panose="02020603050405020304" pitchFamily="18" charset="0"/>
              </a:rPr>
              <a:t>Balasubramani</a:t>
            </a:r>
            <a:r>
              <a:rPr lang="en-IN" sz="1600" b="1" dirty="0">
                <a:solidFill>
                  <a:srgbClr val="C00000"/>
                </a:solidFill>
                <a:latin typeface="Times New Roman" panose="02020603050405020304" pitchFamily="18" charset="0"/>
                <a:cs typeface="Times New Roman" panose="02020603050405020304" pitchFamily="18" charset="0"/>
              </a:rPr>
              <a:t>,</a:t>
            </a:r>
          </a:p>
          <a:p>
            <a:r>
              <a:rPr lang="en-IN" sz="1600" b="1" dirty="0">
                <a:solidFill>
                  <a:srgbClr val="C00000"/>
                </a:solidFill>
                <a:latin typeface="Times New Roman" panose="02020603050405020304" pitchFamily="18" charset="0"/>
                <a:cs typeface="Times New Roman" panose="02020603050405020304" pitchFamily="18" charset="0"/>
              </a:rPr>
              <a:t>Professor &amp; Head, </a:t>
            </a:r>
          </a:p>
          <a:p>
            <a:r>
              <a:rPr lang="en-IN" sz="1600" b="1" dirty="0">
                <a:solidFill>
                  <a:srgbClr val="C00000"/>
                </a:solidFill>
                <a:latin typeface="Times New Roman" panose="02020603050405020304" pitchFamily="18" charset="0"/>
                <a:cs typeface="Times New Roman" panose="02020603050405020304" pitchFamily="18" charset="0"/>
              </a:rPr>
              <a:t>Dept. of CSSE</a:t>
            </a:r>
          </a:p>
        </p:txBody>
      </p:sp>
      <p:sp>
        <p:nvSpPr>
          <p:cNvPr id="7" name="Rectangle 6">
            <a:extLst>
              <a:ext uri="{FF2B5EF4-FFF2-40B4-BE49-F238E27FC236}">
                <a16:creationId xmlns:a16="http://schemas.microsoft.com/office/drawing/2014/main" id="{B3BFBCEB-D143-4D2A-B738-EF2D510213ED}"/>
              </a:ext>
            </a:extLst>
          </p:cNvPr>
          <p:cNvSpPr/>
          <p:nvPr/>
        </p:nvSpPr>
        <p:spPr>
          <a:xfrm>
            <a:off x="2434130" y="3420606"/>
            <a:ext cx="5227434"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Systems Engineering</a:t>
            </a:r>
          </a:p>
        </p:txBody>
      </p:sp>
    </p:spTree>
    <p:extLst>
      <p:ext uri="{BB962C8B-B14F-4D97-AF65-F5344CB8AC3E}">
        <p14:creationId xmlns:p14="http://schemas.microsoft.com/office/powerpoint/2010/main" val="362887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5539-48C1-41E4-9076-9E476166DA9B}"/>
              </a:ext>
            </a:extLst>
          </p:cNvPr>
          <p:cNvSpPr>
            <a:spLocks noGrp="1"/>
          </p:cNvSpPr>
          <p:nvPr>
            <p:ph type="title"/>
          </p:nvPr>
        </p:nvSpPr>
        <p:spPr/>
        <p:txBody>
          <a:bodyPr>
            <a:normAutofit/>
          </a:bodyPr>
          <a:lstStyle/>
          <a:p>
            <a:r>
              <a:rPr lang="en-US" dirty="0"/>
              <a:t>Goals</a:t>
            </a:r>
          </a:p>
        </p:txBody>
      </p:sp>
      <p:pic>
        <p:nvPicPr>
          <p:cNvPr id="9" name="Content Placeholder 8">
            <a:extLst>
              <a:ext uri="{FF2B5EF4-FFF2-40B4-BE49-F238E27FC236}">
                <a16:creationId xmlns:a16="http://schemas.microsoft.com/office/drawing/2014/main" id="{4EB0DE03-994B-4DB3-9704-C998A32BED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8768" y="1633351"/>
            <a:ext cx="3738032" cy="2748690"/>
          </a:xfrm>
        </p:spPr>
      </p:pic>
      <p:pic>
        <p:nvPicPr>
          <p:cNvPr id="7" name="Content Placeholder 6">
            <a:extLst>
              <a:ext uri="{FF2B5EF4-FFF2-40B4-BE49-F238E27FC236}">
                <a16:creationId xmlns:a16="http://schemas.microsoft.com/office/drawing/2014/main" id="{563B1E71-10B7-4F1F-823A-3BD7FD429AD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57200" y="1502816"/>
            <a:ext cx="4038600" cy="274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15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D714-639B-4E68-8BEC-0C41E64D9D75}"/>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D5857901-D335-47EE-9690-0715F1C3E572}"/>
              </a:ext>
            </a:extLst>
          </p:cNvPr>
          <p:cNvSpPr>
            <a:spLocks noGrp="1"/>
          </p:cNvSpPr>
          <p:nvPr>
            <p:ph idx="1"/>
          </p:nvPr>
        </p:nvSpPr>
        <p:spPr>
          <a:xfrm>
            <a:off x="448965" y="1502815"/>
            <a:ext cx="8246071" cy="3512215"/>
          </a:xfrm>
        </p:spPr>
        <p:txBody>
          <a:bodyPr>
            <a:normAutofit/>
          </a:bodyPr>
          <a:lstStyle/>
          <a:p>
            <a:r>
              <a:rPr lang="en-US" sz="4000" baseline="30000" dirty="0"/>
              <a:t>3rd party Integration</a:t>
            </a:r>
          </a:p>
          <a:p>
            <a:r>
              <a:rPr lang="en-US" sz="4000" baseline="30000" dirty="0"/>
              <a:t>Mobile Responsive website</a:t>
            </a:r>
          </a:p>
          <a:p>
            <a:r>
              <a:rPr lang="en-US" sz="4000" baseline="30000" dirty="0"/>
              <a:t>Product Attributes</a:t>
            </a:r>
          </a:p>
          <a:p>
            <a:r>
              <a:rPr lang="en-US" sz="4000" baseline="30000" dirty="0"/>
              <a:t>Order and checkout flow</a:t>
            </a:r>
          </a:p>
          <a:p>
            <a:r>
              <a:rPr lang="en-US" sz="4000" baseline="30000" dirty="0"/>
              <a:t>Social Sharing</a:t>
            </a:r>
          </a:p>
          <a:p>
            <a:r>
              <a:rPr lang="en-US" sz="4000" baseline="30000" dirty="0"/>
              <a:t>Authentication</a:t>
            </a:r>
          </a:p>
          <a:p>
            <a:r>
              <a:rPr lang="en-US" sz="4000" baseline="30000" dirty="0"/>
              <a:t>Product Tracking</a:t>
            </a:r>
          </a:p>
          <a:p>
            <a:endParaRPr lang="en-US" sz="4000" dirty="0"/>
          </a:p>
        </p:txBody>
      </p:sp>
    </p:spTree>
    <p:extLst>
      <p:ext uri="{BB962C8B-B14F-4D97-AF65-F5344CB8AC3E}">
        <p14:creationId xmlns:p14="http://schemas.microsoft.com/office/powerpoint/2010/main" val="198589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D6CD-7AC1-402D-A412-D21099F5C95C}"/>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2BBACB45-574D-499B-9E85-82AEEC4179CE}"/>
              </a:ext>
            </a:extLst>
          </p:cNvPr>
          <p:cNvSpPr>
            <a:spLocks noGrp="1"/>
          </p:cNvSpPr>
          <p:nvPr>
            <p:ph idx="1"/>
          </p:nvPr>
        </p:nvSpPr>
        <p:spPr>
          <a:xfrm>
            <a:off x="448966" y="1808224"/>
            <a:ext cx="8246070" cy="3054101"/>
          </a:xfrm>
        </p:spPr>
        <p:txBody>
          <a:bodyPr>
            <a:normAutofit fontScale="92500" lnSpcReduction="20000"/>
          </a:bodyPr>
          <a:lstStyle/>
          <a:p>
            <a:r>
              <a:rPr lang="en-US" dirty="0"/>
              <a:t>Usability</a:t>
            </a:r>
          </a:p>
          <a:p>
            <a:r>
              <a:rPr lang="en-US" dirty="0"/>
              <a:t>Security</a:t>
            </a:r>
          </a:p>
          <a:p>
            <a:r>
              <a:rPr lang="en-US" dirty="0"/>
              <a:t>Performance</a:t>
            </a:r>
          </a:p>
          <a:p>
            <a:r>
              <a:rPr lang="en-US" dirty="0"/>
              <a:t>Maintainability</a:t>
            </a:r>
          </a:p>
          <a:p>
            <a:r>
              <a:rPr lang="en-US" dirty="0"/>
              <a:t>Scalability</a:t>
            </a:r>
          </a:p>
          <a:p>
            <a:r>
              <a:rPr lang="en-US" dirty="0"/>
              <a:t>Supports multi-language</a:t>
            </a:r>
          </a:p>
          <a:p>
            <a:r>
              <a:rPr lang="en-US" dirty="0"/>
              <a:t>Supports multi-option payments</a:t>
            </a:r>
          </a:p>
        </p:txBody>
      </p:sp>
    </p:spTree>
    <p:extLst>
      <p:ext uri="{BB962C8B-B14F-4D97-AF65-F5344CB8AC3E}">
        <p14:creationId xmlns:p14="http://schemas.microsoft.com/office/powerpoint/2010/main" val="1027048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C5C8-B437-4771-933A-D4B1C78B825B}"/>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C0BD6E92-0D86-4BB8-AEB1-4F81C4ACEED4}"/>
              </a:ext>
            </a:extLst>
          </p:cNvPr>
          <p:cNvSpPr>
            <a:spLocks noGrp="1"/>
          </p:cNvSpPr>
          <p:nvPr>
            <p:ph idx="1"/>
          </p:nvPr>
        </p:nvSpPr>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1DFD4CA7-EC28-4F31-9E95-BB5DBD1E30FD}"/>
              </a:ext>
            </a:extLst>
          </p:cNvPr>
          <p:cNvGraphicFramePr>
            <a:graphicFrameLocks noGrp="1"/>
          </p:cNvGraphicFramePr>
          <p:nvPr>
            <p:extLst>
              <p:ext uri="{D42A27DB-BD31-4B8C-83A1-F6EECF244321}">
                <p14:modId xmlns:p14="http://schemas.microsoft.com/office/powerpoint/2010/main" val="1784339074"/>
              </p:ext>
            </p:extLst>
          </p:nvPr>
        </p:nvGraphicFramePr>
        <p:xfrm>
          <a:off x="448964" y="1655519"/>
          <a:ext cx="8246070" cy="3054101"/>
        </p:xfrm>
        <a:graphic>
          <a:graphicData uri="http://schemas.openxmlformats.org/drawingml/2006/table">
            <a:tbl>
              <a:tblPr/>
              <a:tblGrid>
                <a:gridCol w="2748690">
                  <a:extLst>
                    <a:ext uri="{9D8B030D-6E8A-4147-A177-3AD203B41FA5}">
                      <a16:colId xmlns:a16="http://schemas.microsoft.com/office/drawing/2014/main" val="2460250642"/>
                    </a:ext>
                  </a:extLst>
                </a:gridCol>
                <a:gridCol w="2748690">
                  <a:extLst>
                    <a:ext uri="{9D8B030D-6E8A-4147-A177-3AD203B41FA5}">
                      <a16:colId xmlns:a16="http://schemas.microsoft.com/office/drawing/2014/main" val="610337355"/>
                    </a:ext>
                  </a:extLst>
                </a:gridCol>
                <a:gridCol w="2748690">
                  <a:extLst>
                    <a:ext uri="{9D8B030D-6E8A-4147-A177-3AD203B41FA5}">
                      <a16:colId xmlns:a16="http://schemas.microsoft.com/office/drawing/2014/main" val="3677774281"/>
                    </a:ext>
                  </a:extLst>
                </a:gridCol>
              </a:tblGrid>
              <a:tr h="410571">
                <a:tc>
                  <a:txBody>
                    <a:bodyPr/>
                    <a:lstStyle/>
                    <a:p>
                      <a:pPr algn="l" fontAlgn="t"/>
                      <a:r>
                        <a:rPr lang="en-US" sz="1300">
                          <a:effectLst/>
                        </a:rPr>
                        <a:t>Component</a:t>
                      </a:r>
                    </a:p>
                  </a:txBody>
                  <a:tcPr marL="65271" marR="65271" marT="32635" marB="32635">
                    <a:lnL w="12700" cap="flat" cmpd="sng" algn="ctr">
                      <a:solidFill>
                        <a:srgbClr val="40DE30"/>
                      </a:solidFill>
                      <a:prstDash val="solid"/>
                      <a:round/>
                      <a:headEnd type="none" w="med" len="med"/>
                      <a:tailEnd type="none" w="med" len="med"/>
                    </a:lnL>
                    <a:lnR w="12700" cap="flat" cmpd="sng" algn="ctr">
                      <a:solidFill>
                        <a:srgbClr val="C0DF30"/>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300">
                          <a:effectLst/>
                        </a:rPr>
                        <a:t>Minimum</a:t>
                      </a:r>
                    </a:p>
                  </a:txBody>
                  <a:tcPr marL="65271" marR="65271" marT="32635" marB="32635">
                    <a:lnL w="12700" cap="flat" cmpd="sng" algn="ctr">
                      <a:solidFill>
                        <a:srgbClr val="C0DF30"/>
                      </a:solidFill>
                      <a:prstDash val="solid"/>
                      <a:round/>
                      <a:headEnd type="none" w="med" len="med"/>
                      <a:tailEnd type="none" w="med" len="med"/>
                    </a:lnL>
                    <a:lnR w="12700" cap="flat" cmpd="sng" algn="ctr">
                      <a:solidFill>
                        <a:srgbClr val="60DC30"/>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300">
                          <a:effectLst/>
                        </a:rPr>
                        <a:t>Recommended</a:t>
                      </a:r>
                    </a:p>
                  </a:txBody>
                  <a:tcPr marL="65271" marR="65271" marT="32635" marB="32635">
                    <a:lnL w="12700" cap="flat" cmpd="sng" algn="ctr">
                      <a:solidFill>
                        <a:srgbClr val="60DC30"/>
                      </a:solidFill>
                      <a:prstDash val="solid"/>
                      <a:round/>
                      <a:headEnd type="none" w="med" len="med"/>
                      <a:tailEnd type="none" w="med" len="med"/>
                    </a:lnL>
                    <a:lnR w="12700" cap="flat" cmpd="sng" algn="ctr">
                      <a:solidFill>
                        <a:srgbClr val="60DC30"/>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273246356"/>
                  </a:ext>
                </a:extLst>
              </a:tr>
              <a:tr h="1466324">
                <a:tc>
                  <a:txBody>
                    <a:bodyPr/>
                    <a:lstStyle/>
                    <a:p>
                      <a:pPr algn="l" fontAlgn="t"/>
                      <a:r>
                        <a:rPr lang="en-US" sz="1300" dirty="0">
                          <a:effectLst/>
                        </a:rPr>
                        <a:t>Processor</a:t>
                      </a:r>
                    </a:p>
                  </a:txBody>
                  <a:tcPr marL="65271" marR="65271" marT="32635" marB="3263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300" dirty="0">
                          <a:effectLst/>
                        </a:rPr>
                        <a:t>1.9 gigahertz (GHz) x86- or x64-bit dual core processor with SSE2 instruction set</a:t>
                      </a:r>
                    </a:p>
                  </a:txBody>
                  <a:tcPr marL="65271" marR="65271" marT="32635" marB="3263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300" dirty="0">
                          <a:effectLst/>
                        </a:rPr>
                        <a:t>3.3 gigahertz (GHz) or faster 64-bit dual core processor with SSE2 instruction set</a:t>
                      </a:r>
                    </a:p>
                  </a:txBody>
                  <a:tcPr marL="65271" marR="65271" marT="32635" marB="3263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933841663"/>
                  </a:ext>
                </a:extLst>
              </a:tr>
              <a:tr h="414718">
                <a:tc>
                  <a:txBody>
                    <a:bodyPr/>
                    <a:lstStyle/>
                    <a:p>
                      <a:pPr algn="l" fontAlgn="t"/>
                      <a:r>
                        <a:rPr lang="en-US" sz="1300">
                          <a:effectLst/>
                        </a:rPr>
                        <a:t>Memory</a:t>
                      </a:r>
                    </a:p>
                  </a:txBody>
                  <a:tcPr marL="65271" marR="65271" marT="32635" marB="3263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300">
                          <a:effectLst/>
                        </a:rPr>
                        <a:t>2-GB RAM</a:t>
                      </a:r>
                    </a:p>
                  </a:txBody>
                  <a:tcPr marL="65271" marR="65271" marT="32635" marB="3263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300">
                          <a:effectLst/>
                        </a:rPr>
                        <a:t>4-GB RAM or more</a:t>
                      </a:r>
                    </a:p>
                  </a:txBody>
                  <a:tcPr marL="65271" marR="65271" marT="32635" marB="3263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150559448"/>
                  </a:ext>
                </a:extLst>
              </a:tr>
              <a:tr h="762488">
                <a:tc>
                  <a:txBody>
                    <a:bodyPr/>
                    <a:lstStyle/>
                    <a:p>
                      <a:pPr algn="l" fontAlgn="t"/>
                      <a:r>
                        <a:rPr lang="en-US" sz="1300">
                          <a:effectLst/>
                        </a:rPr>
                        <a:t>Display</a:t>
                      </a:r>
                    </a:p>
                  </a:txBody>
                  <a:tcPr marL="65271" marR="65271" marT="32635" marB="3263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300">
                          <a:effectLst/>
                        </a:rPr>
                        <a:t>Super VGA with a resolution of 1024 x 768</a:t>
                      </a:r>
                    </a:p>
                  </a:txBody>
                  <a:tcPr marL="65271" marR="65271" marT="32635" marB="3263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300" dirty="0">
                          <a:effectLst/>
                        </a:rPr>
                        <a:t>Super VGA with a resolution of 1024 x 768</a:t>
                      </a:r>
                    </a:p>
                  </a:txBody>
                  <a:tcPr marL="65271" marR="65271" marT="32635" marB="3263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306716229"/>
                  </a:ext>
                </a:extLst>
              </a:tr>
            </a:tbl>
          </a:graphicData>
        </a:graphic>
      </p:graphicFrame>
    </p:spTree>
    <p:extLst>
      <p:ext uri="{BB962C8B-B14F-4D97-AF65-F5344CB8AC3E}">
        <p14:creationId xmlns:p14="http://schemas.microsoft.com/office/powerpoint/2010/main" val="142122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9D13-34C6-48A7-ADAC-266B7282819F}"/>
              </a:ext>
            </a:extLst>
          </p:cNvPr>
          <p:cNvSpPr>
            <a:spLocks noGrp="1"/>
          </p:cNvSpPr>
          <p:nvPr>
            <p:ph type="title"/>
          </p:nvPr>
        </p:nvSpPr>
        <p:spPr/>
        <p:txBody>
          <a:bodyPr/>
          <a:lstStyle/>
          <a:p>
            <a:r>
              <a:rPr lang="en-US" dirty="0"/>
              <a:t>Societal Applications</a:t>
            </a:r>
          </a:p>
        </p:txBody>
      </p:sp>
      <p:sp>
        <p:nvSpPr>
          <p:cNvPr id="3" name="Content Placeholder 2">
            <a:extLst>
              <a:ext uri="{FF2B5EF4-FFF2-40B4-BE49-F238E27FC236}">
                <a16:creationId xmlns:a16="http://schemas.microsoft.com/office/drawing/2014/main" id="{50F67A17-EB9F-453F-AAD6-3C529B9D997F}"/>
              </a:ext>
            </a:extLst>
          </p:cNvPr>
          <p:cNvSpPr>
            <a:spLocks noGrp="1"/>
          </p:cNvSpPr>
          <p:nvPr>
            <p:ph idx="1"/>
          </p:nvPr>
        </p:nvSpPr>
        <p:spPr>
          <a:xfrm>
            <a:off x="448966" y="1655519"/>
            <a:ext cx="8246069" cy="3206806"/>
          </a:xfrm>
        </p:spPr>
        <p:txBody>
          <a:bodyPr>
            <a:normAutofit/>
          </a:bodyPr>
          <a:lstStyle/>
          <a:p>
            <a:pPr algn="just">
              <a:buFont typeface="Wingdings" panose="05000000000000000000" pitchFamily="2" charset="2"/>
              <a:buChar char="v"/>
            </a:pPr>
            <a:r>
              <a:rPr lang="en-US" dirty="0"/>
              <a:t>Adds transparency in the chain of farmer to customer transactions</a:t>
            </a:r>
          </a:p>
          <a:p>
            <a:pPr algn="just">
              <a:buFont typeface="Wingdings" panose="05000000000000000000" pitchFamily="2" charset="2"/>
              <a:buChar char="v"/>
            </a:pPr>
            <a:r>
              <a:rPr lang="en-US" dirty="0"/>
              <a:t>Increase in profits for farmers</a:t>
            </a:r>
          </a:p>
          <a:p>
            <a:pPr algn="just">
              <a:buFont typeface="Wingdings" panose="05000000000000000000" pitchFamily="2" charset="2"/>
              <a:buChar char="v"/>
            </a:pPr>
            <a:r>
              <a:rPr lang="en-US" dirty="0"/>
              <a:t>Allows customers to buy fresh and quality products for cheap costs compared to the traditional way</a:t>
            </a:r>
          </a:p>
          <a:p>
            <a:pPr algn="just">
              <a:buFont typeface="Wingdings" panose="05000000000000000000" pitchFamily="2" charset="2"/>
              <a:buChar char="v"/>
            </a:pPr>
            <a:r>
              <a:rPr lang="en-US" dirty="0"/>
              <a:t>Interaction between farmers and customers</a:t>
            </a:r>
          </a:p>
          <a:p>
            <a:pPr algn="just">
              <a:buFont typeface="Wingdings" panose="05000000000000000000" pitchFamily="2" charset="2"/>
              <a:buChar char="v"/>
            </a:pPr>
            <a:endParaRPr lang="en-US" b="1" dirty="0"/>
          </a:p>
          <a:p>
            <a:pPr algn="just">
              <a:buFont typeface="Wingdings" panose="05000000000000000000" pitchFamily="2" charset="2"/>
              <a:buChar char="v"/>
            </a:pPr>
            <a:endParaRPr lang="en-US" dirty="0"/>
          </a:p>
          <a:p>
            <a:pPr algn="just">
              <a:buFont typeface="Wingdings" panose="05000000000000000000" pitchFamily="2" charset="2"/>
              <a:buChar char="v"/>
            </a:pPr>
            <a:endParaRPr lang="en-US" dirty="0"/>
          </a:p>
          <a:p>
            <a:pPr algn="just">
              <a:buFont typeface="Wingdings" panose="05000000000000000000" pitchFamily="2" charset="2"/>
              <a:buChar char="v"/>
            </a:pPr>
            <a:endParaRPr lang="en-US" dirty="0"/>
          </a:p>
          <a:p>
            <a:pPr algn="just">
              <a:buFont typeface="Wingdings" panose="05000000000000000000" pitchFamily="2" charset="2"/>
              <a:buChar char="v"/>
            </a:pPr>
            <a:endParaRPr lang="en-US" dirty="0"/>
          </a:p>
        </p:txBody>
      </p:sp>
    </p:spTree>
    <p:extLst>
      <p:ext uri="{BB962C8B-B14F-4D97-AF65-F5344CB8AC3E}">
        <p14:creationId xmlns:p14="http://schemas.microsoft.com/office/powerpoint/2010/main" val="1932714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8E12-D220-4D42-B6D8-7B61E269CA4D}"/>
              </a:ext>
            </a:extLst>
          </p:cNvPr>
          <p:cNvSpPr>
            <a:spLocks noGrp="1"/>
          </p:cNvSpPr>
          <p:nvPr>
            <p:ph type="title"/>
          </p:nvPr>
        </p:nvSpPr>
        <p:spPr/>
        <p:txBody>
          <a:bodyPr/>
          <a:lstStyle/>
          <a:p>
            <a:r>
              <a:rPr lang="en-US" dirty="0"/>
              <a:t>Societal Applications</a:t>
            </a:r>
          </a:p>
        </p:txBody>
      </p:sp>
      <p:sp>
        <p:nvSpPr>
          <p:cNvPr id="3" name="Content Placeholder 2">
            <a:extLst>
              <a:ext uri="{FF2B5EF4-FFF2-40B4-BE49-F238E27FC236}">
                <a16:creationId xmlns:a16="http://schemas.microsoft.com/office/drawing/2014/main" id="{D80E095D-567A-47B6-AFAE-76DE9E66ED00}"/>
              </a:ext>
            </a:extLst>
          </p:cNvPr>
          <p:cNvSpPr>
            <a:spLocks noGrp="1"/>
          </p:cNvSpPr>
          <p:nvPr>
            <p:ph idx="1"/>
          </p:nvPr>
        </p:nvSpPr>
        <p:spPr>
          <a:xfrm>
            <a:off x="448966" y="1655519"/>
            <a:ext cx="8246070" cy="3359511"/>
          </a:xfrm>
        </p:spPr>
        <p:txBody>
          <a:bodyPr>
            <a:noAutofit/>
          </a:bodyPr>
          <a:lstStyle/>
          <a:p>
            <a:pPr algn="just"/>
            <a:r>
              <a:rPr lang="en-US" sz="2000" i="0" dirty="0">
                <a:solidFill>
                  <a:srgbClr val="515151"/>
                </a:solidFill>
                <a:latin typeface="Open Sans" panose="020B0604020202020204" pitchFamily="34" charset="0"/>
              </a:rPr>
              <a:t>farmers can leverage a huge network of social communities to sell their products at prices they deserve.</a:t>
            </a:r>
            <a:endParaRPr lang="en-US" sz="2000" i="0" dirty="0">
              <a:solidFill>
                <a:srgbClr val="515151"/>
              </a:solidFill>
              <a:effectLst/>
              <a:latin typeface="Open Sans" panose="020B0604020202020204" pitchFamily="34" charset="0"/>
            </a:endParaRPr>
          </a:p>
          <a:p>
            <a:pPr algn="just"/>
            <a:r>
              <a:rPr lang="en-US" sz="2000" i="0" dirty="0">
                <a:solidFill>
                  <a:srgbClr val="515151"/>
                </a:solidFill>
                <a:effectLst/>
                <a:latin typeface="Open Sans" panose="020B0604020202020204" pitchFamily="34" charset="0"/>
              </a:rPr>
              <a:t>It establishes an online presence.</a:t>
            </a:r>
          </a:p>
          <a:p>
            <a:pPr algn="just"/>
            <a:r>
              <a:rPr lang="en-US" sz="2000" dirty="0">
                <a:solidFill>
                  <a:srgbClr val="515151"/>
                </a:solidFill>
                <a:latin typeface="Open Sans" panose="020B0604020202020204" pitchFamily="34" charset="0"/>
              </a:rPr>
              <a:t>More customer reach.</a:t>
            </a:r>
          </a:p>
          <a:p>
            <a:pPr algn="just"/>
            <a:r>
              <a:rPr lang="en-US" sz="2000" dirty="0">
                <a:solidFill>
                  <a:srgbClr val="515151"/>
                </a:solidFill>
                <a:latin typeface="Open Sans" panose="020B0604020202020204" pitchFamily="34" charset="0"/>
              </a:rPr>
              <a:t>Product promotion is easier as it is a simple process.</a:t>
            </a:r>
          </a:p>
          <a:p>
            <a:pPr algn="just"/>
            <a:r>
              <a:rPr lang="en-US" sz="2000" dirty="0">
                <a:solidFill>
                  <a:srgbClr val="515151"/>
                </a:solidFill>
                <a:latin typeface="Open Sans" panose="020B0604020202020204" pitchFamily="34" charset="0"/>
              </a:rPr>
              <a:t>Farmers easily avail their necessities at one point store.</a:t>
            </a:r>
          </a:p>
          <a:p>
            <a:pPr algn="just"/>
            <a:r>
              <a:rPr lang="en-US" sz="2000" dirty="0">
                <a:solidFill>
                  <a:srgbClr val="515151"/>
                </a:solidFill>
                <a:latin typeface="Open Sans" panose="020B0604020202020204" pitchFamily="34" charset="0"/>
              </a:rPr>
              <a:t>Communication makes it easier for farmers.</a:t>
            </a:r>
          </a:p>
          <a:p>
            <a:pPr algn="just"/>
            <a:r>
              <a:rPr lang="en-US" sz="2000" dirty="0">
                <a:solidFill>
                  <a:srgbClr val="515151"/>
                </a:solidFill>
                <a:latin typeface="Open Sans" panose="020B0604020202020204" pitchFamily="34" charset="0"/>
              </a:rPr>
              <a:t>There will be less efforts.</a:t>
            </a:r>
          </a:p>
          <a:p>
            <a:pPr algn="just"/>
            <a:r>
              <a:rPr lang="en-US" sz="2000" dirty="0">
                <a:solidFill>
                  <a:srgbClr val="515151"/>
                </a:solidFill>
                <a:latin typeface="Open Sans" panose="020B0604020202020204" pitchFamily="34" charset="0"/>
              </a:rPr>
              <a:t>Profitable income generation.</a:t>
            </a:r>
          </a:p>
          <a:p>
            <a:pPr algn="just"/>
            <a:endParaRPr lang="en-US" sz="2000" b="1" dirty="0"/>
          </a:p>
        </p:txBody>
      </p:sp>
    </p:spTree>
    <p:extLst>
      <p:ext uri="{BB962C8B-B14F-4D97-AF65-F5344CB8AC3E}">
        <p14:creationId xmlns:p14="http://schemas.microsoft.com/office/powerpoint/2010/main" val="4107043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54BD-0DF3-402E-A8D7-8BE130BBE8B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09DEBBF-0573-452B-90DB-01A6D73FBEC5}"/>
              </a:ext>
            </a:extLst>
          </p:cNvPr>
          <p:cNvSpPr>
            <a:spLocks noGrp="1"/>
          </p:cNvSpPr>
          <p:nvPr>
            <p:ph idx="1"/>
          </p:nvPr>
        </p:nvSpPr>
        <p:spPr>
          <a:xfrm>
            <a:off x="296260" y="1655519"/>
            <a:ext cx="8398776" cy="3359511"/>
          </a:xfrm>
        </p:spPr>
        <p:txBody>
          <a:bodyPr>
            <a:normAutofit fontScale="77500" lnSpcReduction="20000"/>
          </a:bodyPr>
          <a:lstStyle/>
          <a:p>
            <a:pPr algn="just">
              <a:buFont typeface="Wingdings" panose="05000000000000000000" pitchFamily="2" charset="2"/>
              <a:buChar char="v"/>
            </a:pPr>
            <a:r>
              <a:rPr lang="en-US" dirty="0"/>
              <a:t>Google</a:t>
            </a:r>
          </a:p>
          <a:p>
            <a:pPr algn="just">
              <a:buFont typeface="Wingdings" panose="05000000000000000000" pitchFamily="2" charset="2"/>
              <a:buChar char="v"/>
            </a:pPr>
            <a:r>
              <a:rPr lang="en-US" dirty="0"/>
              <a:t>Wikipedia</a:t>
            </a:r>
          </a:p>
          <a:p>
            <a:pPr algn="just">
              <a:buFont typeface="Wingdings" panose="05000000000000000000" pitchFamily="2" charset="2"/>
              <a:buChar char="v"/>
            </a:pPr>
            <a:r>
              <a:rPr lang="en-US" dirty="0"/>
              <a:t>Famous ecommerce web applications for farmers all over the world</a:t>
            </a:r>
          </a:p>
          <a:p>
            <a:pPr algn="just">
              <a:buFont typeface="Wingdings" panose="05000000000000000000" pitchFamily="2" charset="2"/>
              <a:buChar char="v"/>
            </a:pPr>
            <a:r>
              <a:rPr lang="en-US" dirty="0"/>
              <a:t>Articles on latest trending technologies related to agriculture</a:t>
            </a:r>
          </a:p>
          <a:p>
            <a:pPr algn="just">
              <a:buFont typeface="Wingdings" panose="05000000000000000000" pitchFamily="2" charset="2"/>
              <a:buChar char="v"/>
            </a:pPr>
            <a:r>
              <a:rPr lang="en-US" dirty="0"/>
              <a:t>International Research Journal of Engineering and Technology (IRJET)</a:t>
            </a:r>
          </a:p>
          <a:p>
            <a:pPr algn="just">
              <a:buFont typeface="Wingdings" panose="05000000000000000000" pitchFamily="2" charset="2"/>
              <a:buChar char="v"/>
            </a:pPr>
            <a:r>
              <a:rPr lang="en-US" dirty="0"/>
              <a:t>“E-Commerce in agri-food sector: a systematic literature review” by </a:t>
            </a:r>
            <a:r>
              <a:rPr lang="en-US" dirty="0" err="1"/>
              <a:t>Yiwu</a:t>
            </a:r>
            <a:r>
              <a:rPr lang="en-US" dirty="0"/>
              <a:t> Zeng, Fu Jia, Lia Wan and </a:t>
            </a:r>
            <a:r>
              <a:rPr lang="en-US" dirty="0" err="1"/>
              <a:t>HongdongGuo</a:t>
            </a:r>
            <a:r>
              <a:rPr lang="en-US" dirty="0"/>
              <a:t> in the International Food and Agriculture Management Review on 26 February 2017.</a:t>
            </a:r>
          </a:p>
          <a:p>
            <a:pPr algn="just">
              <a:buFont typeface="Wingdings" panose="05000000000000000000" pitchFamily="2" charset="2"/>
              <a:buChar char="v"/>
            </a:pPr>
            <a:r>
              <a:rPr lang="en-US" dirty="0"/>
              <a:t>https://ieeexplore.ieee.org/document/8697615(</a:t>
            </a:r>
            <a:r>
              <a:rPr lang="en-US" b="1" i="0" dirty="0">
                <a:solidFill>
                  <a:srgbClr val="333333"/>
                </a:solidFill>
                <a:effectLst/>
                <a:latin typeface="Arial" panose="020B0604020202020204" pitchFamily="34" charset="0"/>
              </a:rPr>
              <a:t>Digital Market: E-Commerce Application For Farmers)</a:t>
            </a:r>
          </a:p>
          <a:p>
            <a:pPr algn="just">
              <a:buFont typeface="Wingdings" panose="05000000000000000000" pitchFamily="2" charset="2"/>
              <a:buChar char="v"/>
            </a:pPr>
            <a:endParaRPr lang="en-US" dirty="0"/>
          </a:p>
        </p:txBody>
      </p:sp>
    </p:spTree>
    <p:extLst>
      <p:ext uri="{BB962C8B-B14F-4D97-AF65-F5344CB8AC3E}">
        <p14:creationId xmlns:p14="http://schemas.microsoft.com/office/powerpoint/2010/main" val="4283902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EE68-A8C7-4099-AC58-3B6635E3DA5A}"/>
              </a:ext>
            </a:extLst>
          </p:cNvPr>
          <p:cNvSpPr>
            <a:spLocks noGrp="1"/>
          </p:cNvSpPr>
          <p:nvPr>
            <p:ph type="ctrTitle"/>
          </p:nvPr>
        </p:nvSpPr>
        <p:spPr>
          <a:xfrm>
            <a:off x="1365196" y="1960930"/>
            <a:ext cx="4733854" cy="1832460"/>
          </a:xfrm>
        </p:spPr>
        <p:txBody>
          <a:bodyPr>
            <a:normAutofit/>
          </a:bodyPr>
          <a:lstStyle/>
          <a:p>
            <a:r>
              <a:rPr lang="en-US" sz="6600" dirty="0"/>
              <a:t>Thank you</a:t>
            </a:r>
          </a:p>
        </p:txBody>
      </p:sp>
    </p:spTree>
    <p:extLst>
      <p:ext uri="{BB962C8B-B14F-4D97-AF65-F5344CB8AC3E}">
        <p14:creationId xmlns:p14="http://schemas.microsoft.com/office/powerpoint/2010/main" val="55912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B308EB-C8E8-4B90-ADBF-1E2753951941}"/>
              </a:ext>
            </a:extLst>
          </p:cNvPr>
          <p:cNvSpPr>
            <a:spLocks noGrp="1"/>
          </p:cNvSpPr>
          <p:nvPr/>
        </p:nvSpPr>
        <p:spPr>
          <a:xfrm>
            <a:off x="457200" y="739290"/>
            <a:ext cx="8229599" cy="106893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solidFill>
                  <a:srgbClr val="FF0000"/>
                </a:solidFill>
                <a:latin typeface="Times New Roman" panose="02020603050405020304" pitchFamily="18" charset="0"/>
                <a:cs typeface="Times New Roman" panose="02020603050405020304" pitchFamily="18" charset="0"/>
              </a:rPr>
              <a:t>CONTENTS</a:t>
            </a:r>
          </a:p>
        </p:txBody>
      </p:sp>
      <p:sp>
        <p:nvSpPr>
          <p:cNvPr id="5" name="Content Placeholder 2">
            <a:extLst>
              <a:ext uri="{FF2B5EF4-FFF2-40B4-BE49-F238E27FC236}">
                <a16:creationId xmlns:a16="http://schemas.microsoft.com/office/drawing/2014/main" id="{F4B99AA3-55F0-48B9-91F3-A168575AAAE9}"/>
              </a:ext>
            </a:extLst>
          </p:cNvPr>
          <p:cNvSpPr>
            <a:spLocks noGrp="1"/>
          </p:cNvSpPr>
          <p:nvPr/>
        </p:nvSpPr>
        <p:spPr>
          <a:xfrm>
            <a:off x="1059785" y="1502814"/>
            <a:ext cx="7627014" cy="41169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System Requirements </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Societal Applications</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References</a:t>
            </a:r>
          </a:p>
          <a:p>
            <a:pPr>
              <a:buNone/>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28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idx="1"/>
          </p:nvPr>
        </p:nvSpPr>
        <p:spPr>
          <a:xfrm>
            <a:off x="448966" y="1655519"/>
            <a:ext cx="8246070" cy="3206805"/>
          </a:xfrm>
        </p:spPr>
        <p:txBody>
          <a:bodyPr>
            <a:noAutofit/>
          </a:bodyPr>
          <a:lstStyle/>
          <a:p>
            <a:pPr marL="0" indent="0" algn="just" rtl="0">
              <a:spcBef>
                <a:spcPts val="0"/>
              </a:spcBef>
              <a:spcAft>
                <a:spcPts val="1000"/>
              </a:spcAft>
              <a:buNone/>
            </a:pPr>
            <a:r>
              <a:rPr lang="en-US" sz="2000" b="0" i="0" u="none" strike="noStrike" dirty="0">
                <a:solidFill>
                  <a:srgbClr val="202124"/>
                </a:solidFill>
                <a:effectLst/>
                <a:latin typeface="Arial" panose="020B0604020202020204" pitchFamily="34" charset="0"/>
              </a:rPr>
              <a:t>In India Agriculture, with its allied sectors, is the largest source of livelihoods . </a:t>
            </a:r>
            <a:r>
              <a:rPr lang="en-US" sz="2000" b="1" i="0" u="none" strike="noStrike" dirty="0">
                <a:solidFill>
                  <a:srgbClr val="202124"/>
                </a:solidFill>
                <a:effectLst/>
                <a:latin typeface="Arial" panose="020B0604020202020204" pitchFamily="34" charset="0"/>
              </a:rPr>
              <a:t>70 percent</a:t>
            </a:r>
            <a:r>
              <a:rPr lang="en-US" sz="2000" b="0" i="0" u="none" strike="noStrike" dirty="0">
                <a:solidFill>
                  <a:srgbClr val="202124"/>
                </a:solidFill>
                <a:effectLst/>
                <a:latin typeface="Arial" panose="020B0604020202020204" pitchFamily="34" charset="0"/>
              </a:rPr>
              <a:t> of its rural households still depend primarily on agriculture for their livelihood, with 82 percent of farmers being small and marginal.</a:t>
            </a:r>
            <a:endParaRPr lang="en-US" sz="2000" b="0" dirty="0">
              <a:effectLst/>
            </a:endParaRPr>
          </a:p>
          <a:p>
            <a:pPr marL="0" indent="0" algn="just" rtl="0">
              <a:spcBef>
                <a:spcPts val="0"/>
              </a:spcBef>
              <a:spcAft>
                <a:spcPts val="1000"/>
              </a:spcAft>
              <a:buNone/>
            </a:pPr>
            <a:r>
              <a:rPr lang="en-US" sz="2000" b="0" i="0" u="none" strike="noStrike" dirty="0">
                <a:solidFill>
                  <a:srgbClr val="202124"/>
                </a:solidFill>
                <a:effectLst/>
                <a:latin typeface="Arial" panose="020B0604020202020204" pitchFamily="34" charset="0"/>
              </a:rPr>
              <a:t>The agricultural and its allied products contributes 18% of our country’s GDP and according to reports in 2019, </a:t>
            </a:r>
            <a:r>
              <a:rPr lang="en-US" sz="2000" b="1" i="0" u="none" strike="noStrike" dirty="0">
                <a:solidFill>
                  <a:srgbClr val="202124"/>
                </a:solidFill>
                <a:effectLst/>
                <a:latin typeface="Arial" panose="020B0604020202020204" pitchFamily="34" charset="0"/>
              </a:rPr>
              <a:t>42.6 percent</a:t>
            </a:r>
            <a:r>
              <a:rPr lang="en-US" sz="2000" b="0" i="0" u="none" strike="noStrike" dirty="0">
                <a:solidFill>
                  <a:srgbClr val="202124"/>
                </a:solidFill>
                <a:effectLst/>
                <a:latin typeface="Arial" panose="020B0604020202020204" pitchFamily="34" charset="0"/>
              </a:rPr>
              <a:t> of the workforce in India were employed in agriculture.</a:t>
            </a:r>
            <a:endParaRPr lang="en-US" sz="2000" b="0" dirty="0">
              <a:effectLst/>
            </a:endParaRPr>
          </a:p>
          <a:p>
            <a:pPr marL="0" indent="0" algn="just" rtl="0">
              <a:spcBef>
                <a:spcPts val="0"/>
              </a:spcBef>
              <a:spcAft>
                <a:spcPts val="1000"/>
              </a:spcAft>
              <a:buNone/>
            </a:pPr>
            <a:r>
              <a:rPr lang="en-US" sz="2000" b="0" i="0" u="none" strike="noStrike" dirty="0">
                <a:solidFill>
                  <a:srgbClr val="202124"/>
                </a:solidFill>
                <a:effectLst/>
                <a:latin typeface="Arial" panose="020B0604020202020204" pitchFamily="34" charset="0"/>
              </a:rPr>
              <a:t>But the </a:t>
            </a:r>
            <a:r>
              <a:rPr lang="en-US" sz="2000" b="1" i="0" u="none" strike="noStrike" dirty="0">
                <a:solidFill>
                  <a:srgbClr val="202124"/>
                </a:solidFill>
                <a:effectLst/>
                <a:latin typeface="Arial" panose="020B0604020202020204" pitchFamily="34" charset="0"/>
              </a:rPr>
              <a:t>main problem facing by farmers are low price for their produced goods and they are unable to market their goods on time.</a:t>
            </a:r>
            <a:endParaRPr lang="en-US" sz="2000" b="1" dirty="0">
              <a:effectLst/>
            </a:endParaRPr>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C0BB-0E22-4F6E-9F67-FDC3A239B8D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D762CDD-727B-4B3D-B196-459D75B1F422}"/>
              </a:ext>
            </a:extLst>
          </p:cNvPr>
          <p:cNvSpPr>
            <a:spLocks noGrp="1"/>
          </p:cNvSpPr>
          <p:nvPr>
            <p:ph idx="1"/>
          </p:nvPr>
        </p:nvSpPr>
        <p:spPr/>
        <p:txBody>
          <a:bodyPr>
            <a:noAutofit/>
          </a:bodyPr>
          <a:lstStyle/>
          <a:p>
            <a:pPr marL="0" indent="0" algn="just" rtl="0">
              <a:spcBef>
                <a:spcPts val="0"/>
              </a:spcBef>
              <a:spcAft>
                <a:spcPts val="1000"/>
              </a:spcAft>
              <a:buNone/>
            </a:pPr>
            <a:r>
              <a:rPr lang="en-US" sz="1800" b="1" i="0" u="none" strike="noStrike" dirty="0">
                <a:solidFill>
                  <a:srgbClr val="202124"/>
                </a:solidFill>
                <a:effectLst/>
                <a:latin typeface="Arial" panose="020B0604020202020204" pitchFamily="34" charset="0"/>
              </a:rPr>
              <a:t>Another  major problem the farmers are facing is, middlemen (brokers) , they are the main responsible for decreasing the profit of farmers </a:t>
            </a:r>
            <a:endParaRPr lang="en-US" sz="1800" b="1" dirty="0"/>
          </a:p>
          <a:p>
            <a:pPr marL="0" indent="0" algn="just" rtl="0">
              <a:spcBef>
                <a:spcPts val="0"/>
              </a:spcBef>
              <a:spcAft>
                <a:spcPts val="1000"/>
              </a:spcAft>
              <a:buNone/>
            </a:pPr>
            <a:r>
              <a:rPr lang="en-US" sz="1800" b="0" i="0" u="none" strike="noStrike" dirty="0">
                <a:solidFill>
                  <a:srgbClr val="202124"/>
                </a:solidFill>
                <a:effectLst/>
                <a:latin typeface="Arial" panose="020B0604020202020204" pitchFamily="34" charset="0"/>
              </a:rPr>
              <a:t>Our aim is to suggest a solution for these problem by providing   an </a:t>
            </a:r>
            <a:r>
              <a:rPr lang="en-US" sz="1800" b="1" i="0" u="none" strike="noStrike" dirty="0">
                <a:solidFill>
                  <a:srgbClr val="202124"/>
                </a:solidFill>
                <a:effectLst/>
                <a:latin typeface="Arial" panose="020B0604020202020204" pitchFamily="34" charset="0"/>
              </a:rPr>
              <a:t>e-commerce website as a medium between a farmer and customer where a farmer can showcase his produced goods and he is the one who can fix the price for  his goods. By this a farmer can market their goods easily and we can block the brokers to some extent.</a:t>
            </a:r>
            <a:endParaRPr lang="en-US" sz="1800" b="1" dirty="0">
              <a:effectLst/>
            </a:endParaRPr>
          </a:p>
          <a:p>
            <a:pPr marL="0" indent="0" algn="just" rtl="0">
              <a:spcBef>
                <a:spcPts val="0"/>
              </a:spcBef>
              <a:spcAft>
                <a:spcPts val="1000"/>
              </a:spcAft>
              <a:buNone/>
            </a:pPr>
            <a:r>
              <a:rPr lang="en-US" sz="1800" b="1" i="0" u="none" strike="noStrike" dirty="0">
                <a:solidFill>
                  <a:srgbClr val="202124"/>
                </a:solidFill>
                <a:effectLst/>
                <a:latin typeface="Arial" panose="020B0604020202020204" pitchFamily="34" charset="0"/>
              </a:rPr>
              <a:t>With this we can help the farmers to get more profits and we can create more employment in the means of delivery agents and website managing members etc..</a:t>
            </a:r>
            <a:br>
              <a:rPr lang="en-US" sz="1800" b="1" dirty="0"/>
            </a:br>
            <a:endParaRPr lang="en-US" sz="1800" b="1" dirty="0"/>
          </a:p>
          <a:p>
            <a:pPr algn="just"/>
            <a:endParaRPr lang="en-US" sz="1800" dirty="0"/>
          </a:p>
        </p:txBody>
      </p:sp>
    </p:spTree>
    <p:extLst>
      <p:ext uri="{BB962C8B-B14F-4D97-AF65-F5344CB8AC3E}">
        <p14:creationId xmlns:p14="http://schemas.microsoft.com/office/powerpoint/2010/main" val="213219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05A6-53BA-43D7-A2EE-BDF25EA58487}"/>
              </a:ext>
            </a:extLst>
          </p:cNvPr>
          <p:cNvSpPr>
            <a:spLocks noGrp="1"/>
          </p:cNvSpPr>
          <p:nvPr>
            <p:ph type="title"/>
          </p:nvPr>
        </p:nvSpPr>
        <p:spPr>
          <a:xfrm>
            <a:off x="448965" y="-126386"/>
            <a:ext cx="8246070" cy="763525"/>
          </a:xfrm>
        </p:spPr>
        <p:txBody>
          <a:bodyPr/>
          <a:lstStyle/>
          <a:p>
            <a:r>
              <a:rPr lang="en-US" dirty="0"/>
              <a:t>Objectives</a:t>
            </a:r>
          </a:p>
        </p:txBody>
      </p:sp>
      <p:sp>
        <p:nvSpPr>
          <p:cNvPr id="3" name="Content Placeholder 2">
            <a:extLst>
              <a:ext uri="{FF2B5EF4-FFF2-40B4-BE49-F238E27FC236}">
                <a16:creationId xmlns:a16="http://schemas.microsoft.com/office/drawing/2014/main" id="{1AD2C329-61BB-4613-966C-247CE7F7C05E}"/>
              </a:ext>
            </a:extLst>
          </p:cNvPr>
          <p:cNvSpPr>
            <a:spLocks noGrp="1"/>
          </p:cNvSpPr>
          <p:nvPr>
            <p:ph idx="1"/>
          </p:nvPr>
        </p:nvSpPr>
        <p:spPr/>
        <p:txBody>
          <a:bodyPr>
            <a:normAutofit/>
          </a:bodyPr>
          <a:lstStyle/>
          <a:p>
            <a:pPr algn="just">
              <a:buFont typeface="Wingdings" panose="05000000000000000000" pitchFamily="2" charset="2"/>
              <a:buChar char="Ø"/>
            </a:pPr>
            <a:r>
              <a:rPr lang="en-US" dirty="0">
                <a:effectLst>
                  <a:outerShdw blurRad="38100" dist="38100" dir="2700000" algn="tl">
                    <a:srgbClr val="000000">
                      <a:alpha val="43137"/>
                    </a:srgbClr>
                  </a:outerShdw>
                </a:effectLst>
              </a:rPr>
              <a:t>Avoid </a:t>
            </a:r>
            <a:r>
              <a:rPr lang="en-US" dirty="0" err="1">
                <a:effectLst>
                  <a:outerShdw blurRad="38100" dist="38100" dir="2700000" algn="tl">
                    <a:srgbClr val="000000">
                      <a:alpha val="43137"/>
                    </a:srgbClr>
                  </a:outerShdw>
                </a:effectLst>
              </a:rPr>
              <a:t>middlemens</a:t>
            </a:r>
            <a:r>
              <a:rPr lang="en-US" dirty="0">
                <a:effectLst>
                  <a:outerShdw blurRad="38100" dist="38100" dir="2700000" algn="tl">
                    <a:srgbClr val="000000">
                      <a:alpha val="43137"/>
                    </a:srgbClr>
                  </a:outerShdw>
                </a:effectLst>
              </a:rPr>
              <a:t> (commission agents , traders and wholesalers)</a:t>
            </a:r>
          </a:p>
          <a:p>
            <a:pPr algn="just">
              <a:buFont typeface="Wingdings" panose="05000000000000000000" pitchFamily="2" charset="2"/>
              <a:buChar char="Ø"/>
            </a:pPr>
            <a:r>
              <a:rPr lang="en-US" dirty="0">
                <a:effectLst>
                  <a:outerShdw blurRad="38100" dist="38100" dir="2700000" algn="tl">
                    <a:srgbClr val="000000">
                      <a:alpha val="43137"/>
                    </a:srgbClr>
                  </a:outerShdw>
                </a:effectLst>
              </a:rPr>
              <a:t>Increase in profits for farmers</a:t>
            </a:r>
          </a:p>
          <a:p>
            <a:pPr algn="just">
              <a:buFont typeface="Wingdings" panose="05000000000000000000" pitchFamily="2" charset="2"/>
              <a:buChar char="Ø"/>
            </a:pPr>
            <a:r>
              <a:rPr lang="en-US" dirty="0">
                <a:effectLst>
                  <a:outerShdw blurRad="38100" dist="38100" dir="2700000" algn="tl">
                    <a:srgbClr val="000000">
                      <a:alpha val="43137"/>
                    </a:srgbClr>
                  </a:outerShdw>
                </a:effectLst>
              </a:rPr>
              <a:t>Satisfy customers with quality products</a:t>
            </a:r>
          </a:p>
          <a:p>
            <a:pPr algn="just">
              <a:buFont typeface="Wingdings" panose="05000000000000000000" pitchFamily="2" charset="2"/>
              <a:buChar char="Ø"/>
            </a:pPr>
            <a:r>
              <a:rPr lang="en-US" dirty="0">
                <a:effectLst>
                  <a:outerShdw blurRad="38100" dist="38100" dir="2700000" algn="tl">
                    <a:srgbClr val="000000">
                      <a:alpha val="43137"/>
                    </a:srgbClr>
                  </a:outerShdw>
                </a:effectLst>
              </a:rPr>
              <a:t>Introducing Technology to farmers</a:t>
            </a:r>
          </a:p>
          <a:p>
            <a:pPr algn="just">
              <a:buFont typeface="Wingdings" panose="05000000000000000000" pitchFamily="2" charset="2"/>
              <a:buChar char="Ø"/>
            </a:pPr>
            <a:r>
              <a:rPr lang="en-US" dirty="0">
                <a:effectLst>
                  <a:outerShdw blurRad="38100" dist="38100" dir="2700000" algn="tl">
                    <a:srgbClr val="000000">
                      <a:alpha val="43137"/>
                    </a:srgbClr>
                  </a:outerShdw>
                </a:effectLst>
              </a:rPr>
              <a:t>Connecting rural areas globally</a:t>
            </a:r>
          </a:p>
          <a:p>
            <a:pPr algn="just">
              <a:buFont typeface="Wingdings" panose="05000000000000000000" pitchFamily="2" charset="2"/>
              <a:buChar char="Ø"/>
            </a:pPr>
            <a:endParaRPr lang="en-US" dirty="0">
              <a:effectLst>
                <a:outerShdw blurRad="38100" dist="38100" dir="2700000" algn="tl">
                  <a:srgbClr val="000000">
                    <a:alpha val="43137"/>
                  </a:srgbClr>
                </a:outerShdw>
              </a:effectLst>
            </a:endParaRPr>
          </a:p>
          <a:p>
            <a:pPr algn="just">
              <a:buFont typeface="Wingdings" panose="05000000000000000000" pitchFamily="2" charset="2"/>
              <a:buChar char="Ø"/>
            </a:pPr>
            <a:endParaRPr lang="en-US" dirty="0">
              <a:effectLst>
                <a:outerShdw blurRad="38100" dist="38100" dir="2700000" algn="tl">
                  <a:srgbClr val="000000">
                    <a:alpha val="43137"/>
                  </a:srgbClr>
                </a:outerShdw>
              </a:effectLst>
            </a:endParaRPr>
          </a:p>
          <a:p>
            <a:pPr algn="just"/>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268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1DEF-B13D-4286-AC86-011193B835F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9ED7B0E-2391-43D8-9635-5F0DF7759142}"/>
              </a:ext>
            </a:extLst>
          </p:cNvPr>
          <p:cNvSpPr>
            <a:spLocks noGrp="1"/>
          </p:cNvSpPr>
          <p:nvPr>
            <p:ph idx="1"/>
          </p:nvPr>
        </p:nvSpPr>
        <p:spPr>
          <a:xfrm>
            <a:off x="448965" y="1350110"/>
            <a:ext cx="8551480" cy="3970330"/>
          </a:xfrm>
        </p:spPr>
        <p:txBody>
          <a:bodyPr>
            <a:noAutofit/>
          </a:bodyPr>
          <a:lstStyle/>
          <a:p>
            <a:pPr marL="0" indent="0" algn="just">
              <a:buNone/>
            </a:pPr>
            <a:r>
              <a:rPr lang="en-US" sz="1800" b="1" dirty="0">
                <a:highlight>
                  <a:srgbClr val="00FFFF"/>
                </a:highlight>
              </a:rPr>
              <a:t>Problem</a:t>
            </a:r>
          </a:p>
          <a:p>
            <a:pPr algn="just">
              <a:buFont typeface="Wingdings" panose="05000000000000000000" pitchFamily="2" charset="2"/>
              <a:buChar char="v"/>
            </a:pPr>
            <a:r>
              <a:rPr lang="en-US" sz="1800" dirty="0"/>
              <a:t>The farmers have to go to the nearest market to hand over his product to a particular agent where agent sells the product to another agent or a dealer. </a:t>
            </a:r>
          </a:p>
          <a:p>
            <a:pPr algn="just">
              <a:buFont typeface="Wingdings" panose="05000000000000000000" pitchFamily="2" charset="2"/>
              <a:buChar char="v"/>
            </a:pPr>
            <a:r>
              <a:rPr lang="en-US" sz="1800" dirty="0"/>
              <a:t>After a specific time, the agent gives the collected cash out of the sold products to the respected farmer but every Agent tries to cuts his commission out of the earned amount. </a:t>
            </a:r>
          </a:p>
          <a:p>
            <a:pPr algn="just">
              <a:buFont typeface="Wingdings" panose="05000000000000000000" pitchFamily="2" charset="2"/>
              <a:buChar char="v"/>
            </a:pPr>
            <a:r>
              <a:rPr lang="en-US" sz="1800" dirty="0"/>
              <a:t>The whole process is not transparent as there is no way for farmer to know about the deal and the exact amount at which their product was sold &amp; there is no provision for the farmers to know the product rates at different markets where they can sell their products for achieving high profits. </a:t>
            </a:r>
          </a:p>
          <a:p>
            <a:pPr algn="just">
              <a:buFont typeface="Wingdings" panose="05000000000000000000" pitchFamily="2" charset="2"/>
              <a:buChar char="v"/>
            </a:pPr>
            <a:r>
              <a:rPr lang="en-US" sz="1800" dirty="0"/>
              <a:t>This motivated us to design &amp; develop a system which is useful for farmers &amp; end users. </a:t>
            </a:r>
          </a:p>
        </p:txBody>
      </p:sp>
    </p:spTree>
    <p:extLst>
      <p:ext uri="{BB962C8B-B14F-4D97-AF65-F5344CB8AC3E}">
        <p14:creationId xmlns:p14="http://schemas.microsoft.com/office/powerpoint/2010/main" val="70000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9039D-E147-4C78-8A44-A734A72BBED5}"/>
              </a:ext>
            </a:extLst>
          </p:cNvPr>
          <p:cNvSpPr>
            <a:spLocks noGrp="1"/>
          </p:cNvSpPr>
          <p:nvPr>
            <p:ph idx="1"/>
          </p:nvPr>
        </p:nvSpPr>
        <p:spPr>
          <a:xfrm>
            <a:off x="2434130" y="433881"/>
            <a:ext cx="6413611" cy="4428444"/>
          </a:xfrm>
        </p:spPr>
        <p:txBody>
          <a:bodyPr>
            <a:normAutofit fontScale="55000" lnSpcReduction="20000"/>
          </a:bodyPr>
          <a:lstStyle/>
          <a:p>
            <a:pPr marL="0" indent="0">
              <a:buNone/>
            </a:pPr>
            <a:r>
              <a:rPr lang="en-US" sz="3600" dirty="0">
                <a:highlight>
                  <a:srgbClr val="00FFFF"/>
                </a:highlight>
              </a:rPr>
              <a:t>Solution</a:t>
            </a:r>
          </a:p>
          <a:p>
            <a:pPr algn="just">
              <a:buFont typeface="Wingdings" panose="05000000000000000000" pitchFamily="2" charset="2"/>
              <a:buChar char="v"/>
            </a:pPr>
            <a:r>
              <a:rPr lang="en-US" sz="2900" dirty="0"/>
              <a:t>Ecommerce is reasonable to say that the process of shopping on the web is becoming common place. </a:t>
            </a:r>
          </a:p>
          <a:p>
            <a:pPr algn="just">
              <a:buFont typeface="Wingdings" panose="05000000000000000000" pitchFamily="2" charset="2"/>
              <a:buChar char="v"/>
            </a:pPr>
            <a:r>
              <a:rPr lang="en-US" sz="2900" dirty="0"/>
              <a:t>It is the buying and selling of goods and services, or the transmitting of funds or data, over an electronic network, primarily the internet. The terms ecommerce and e-business are often used interchangeably. </a:t>
            </a:r>
          </a:p>
          <a:p>
            <a:pPr algn="just">
              <a:buFont typeface="Wingdings" panose="05000000000000000000" pitchFamily="2" charset="2"/>
              <a:buChar char="v"/>
            </a:pPr>
            <a:r>
              <a:rPr lang="en-US" sz="2900" dirty="0"/>
              <a:t>The main objective of this project is to help farmers ensure greater profitability through direct farmer to end user communication. </a:t>
            </a:r>
          </a:p>
          <a:p>
            <a:pPr algn="just">
              <a:buFont typeface="Wingdings" panose="05000000000000000000" pitchFamily="2" charset="2"/>
              <a:buChar char="v"/>
            </a:pPr>
            <a:r>
              <a:rPr lang="en-US" sz="2900" dirty="0"/>
              <a:t>Our project deals with respect to the farmers benefit of getting their products sale at a best price online. </a:t>
            </a:r>
          </a:p>
          <a:p>
            <a:pPr algn="just">
              <a:buFont typeface="Wingdings" panose="05000000000000000000" pitchFamily="2" charset="2"/>
              <a:buChar char="v"/>
            </a:pPr>
            <a:r>
              <a:rPr lang="en-US" sz="2900" dirty="0"/>
              <a:t>Here, the main users of this website are farmer, customer, and admin.</a:t>
            </a:r>
          </a:p>
          <a:p>
            <a:pPr algn="just">
              <a:buFont typeface="Wingdings" panose="05000000000000000000" pitchFamily="2" charset="2"/>
              <a:buChar char="v"/>
            </a:pPr>
            <a:r>
              <a:rPr lang="en-US" sz="2900" dirty="0"/>
              <a:t>Farmers will get unique interface where they can perform marketing, get the correct rates of the market, get in touch with SMS or Email and gather knowledge of different schemes and get pay online. </a:t>
            </a:r>
          </a:p>
          <a:p>
            <a:pPr algn="just">
              <a:buFont typeface="Wingdings" panose="05000000000000000000" pitchFamily="2" charset="2"/>
              <a:buChar char="v"/>
            </a:pPr>
            <a:r>
              <a:rPr lang="en-US" sz="2900" dirty="0"/>
              <a:t>Agricultural E-commerce enables good trading possibilities by supporting different business models such as multi-suppliers, e-sales and several types of auctions. </a:t>
            </a:r>
          </a:p>
          <a:p>
            <a:pPr algn="just">
              <a:buFont typeface="Wingdings" panose="05000000000000000000" pitchFamily="2" charset="2"/>
              <a:buChar char="v"/>
            </a:pPr>
            <a:r>
              <a:rPr lang="en-US" sz="2900" dirty="0"/>
              <a:t>Recently we witnessed how important our health is, with this idea we can able to help the people to get fresh and quality products</a:t>
            </a:r>
            <a:r>
              <a:rPr lang="en-US" dirty="0"/>
              <a:t>.</a:t>
            </a:r>
          </a:p>
        </p:txBody>
      </p:sp>
    </p:spTree>
    <p:extLst>
      <p:ext uri="{BB962C8B-B14F-4D97-AF65-F5344CB8AC3E}">
        <p14:creationId xmlns:p14="http://schemas.microsoft.com/office/powerpoint/2010/main" val="169421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3D10-346E-47C1-B8C0-3EA67514A7EA}"/>
              </a:ext>
            </a:extLst>
          </p:cNvPr>
          <p:cNvSpPr>
            <a:spLocks noGrp="1"/>
          </p:cNvSpPr>
          <p:nvPr>
            <p:ph type="title"/>
          </p:nvPr>
        </p:nvSpPr>
        <p:spPr/>
        <p:txBody>
          <a:bodyPr/>
          <a:lstStyle/>
          <a:p>
            <a:r>
              <a:rPr lang="en-US" dirty="0"/>
              <a:t>Website looks like:</a:t>
            </a:r>
          </a:p>
        </p:txBody>
      </p:sp>
      <p:pic>
        <p:nvPicPr>
          <p:cNvPr id="6" name="Content Placeholder 5">
            <a:extLst>
              <a:ext uri="{FF2B5EF4-FFF2-40B4-BE49-F238E27FC236}">
                <a16:creationId xmlns:a16="http://schemas.microsoft.com/office/drawing/2014/main" id="{5C762E9D-3E2B-4755-91AA-55477CBF09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1774" y="1502815"/>
            <a:ext cx="3884026" cy="3091808"/>
          </a:xfrm>
        </p:spPr>
      </p:pic>
      <p:pic>
        <p:nvPicPr>
          <p:cNvPr id="10" name="Content Placeholder 9">
            <a:extLst>
              <a:ext uri="{FF2B5EF4-FFF2-40B4-BE49-F238E27FC236}">
                <a16:creationId xmlns:a16="http://schemas.microsoft.com/office/drawing/2014/main" id="{0E23D528-5699-4AA9-9FCD-6577AC2B5B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30115" y="1502814"/>
            <a:ext cx="3502111" cy="2901395"/>
          </a:xfrm>
        </p:spPr>
      </p:pic>
    </p:spTree>
    <p:extLst>
      <p:ext uri="{BB962C8B-B14F-4D97-AF65-F5344CB8AC3E}">
        <p14:creationId xmlns:p14="http://schemas.microsoft.com/office/powerpoint/2010/main" val="95878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0DC6-E462-45AE-AC34-421E23454689}"/>
              </a:ext>
            </a:extLst>
          </p:cNvPr>
          <p:cNvSpPr>
            <a:spLocks noGrp="1"/>
          </p:cNvSpPr>
          <p:nvPr>
            <p:ph type="title"/>
          </p:nvPr>
        </p:nvSpPr>
        <p:spPr/>
        <p:txBody>
          <a:bodyPr/>
          <a:lstStyle/>
          <a:p>
            <a:r>
              <a:rPr lang="en-US" dirty="0"/>
              <a:t>General workflow</a:t>
            </a:r>
          </a:p>
        </p:txBody>
      </p:sp>
      <p:pic>
        <p:nvPicPr>
          <p:cNvPr id="6" name="Content Placeholder 5">
            <a:extLst>
              <a:ext uri="{FF2B5EF4-FFF2-40B4-BE49-F238E27FC236}">
                <a16:creationId xmlns:a16="http://schemas.microsoft.com/office/drawing/2014/main" id="{142C1F74-6AD2-4B71-81B3-DDD5472BA77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2490" y="1200150"/>
            <a:ext cx="2595985" cy="3394075"/>
          </a:xfrm>
        </p:spPr>
      </p:pic>
      <p:pic>
        <p:nvPicPr>
          <p:cNvPr id="8" name="Content Placeholder 7">
            <a:extLst>
              <a:ext uri="{FF2B5EF4-FFF2-40B4-BE49-F238E27FC236}">
                <a16:creationId xmlns:a16="http://schemas.microsoft.com/office/drawing/2014/main" id="{5BA73B45-7D16-4AC3-B839-E27189B80C2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19295" y="1407377"/>
            <a:ext cx="4267505" cy="3186848"/>
          </a:xfrm>
        </p:spPr>
      </p:pic>
    </p:spTree>
    <p:extLst>
      <p:ext uri="{BB962C8B-B14F-4D97-AF65-F5344CB8AC3E}">
        <p14:creationId xmlns:p14="http://schemas.microsoft.com/office/powerpoint/2010/main" val="120937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1002</Words>
  <Application>Microsoft Office PowerPoint</Application>
  <PresentationFormat>On-screen Show (16:9)</PresentationFormat>
  <Paragraphs>116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Open Sans</vt:lpstr>
      <vt:lpstr>Times New Roman</vt:lpstr>
      <vt:lpstr>Wingdings</vt:lpstr>
      <vt:lpstr>Office Theme</vt:lpstr>
      <vt:lpstr>PowerPoint Presentation</vt:lpstr>
      <vt:lpstr>PowerPoint Presentation</vt:lpstr>
      <vt:lpstr>Abstract  </vt:lpstr>
      <vt:lpstr>Abstract</vt:lpstr>
      <vt:lpstr>Objectives</vt:lpstr>
      <vt:lpstr>Introduction</vt:lpstr>
      <vt:lpstr>PowerPoint Presentation</vt:lpstr>
      <vt:lpstr>Website looks like:</vt:lpstr>
      <vt:lpstr>General workflow</vt:lpstr>
      <vt:lpstr>Goals</vt:lpstr>
      <vt:lpstr>Functional Requirements</vt:lpstr>
      <vt:lpstr>Non-Functional Requirements</vt:lpstr>
      <vt:lpstr>System Requirements</vt:lpstr>
      <vt:lpstr>Societal Applications</vt:lpstr>
      <vt:lpstr>Societal Applications</vt:lpstr>
      <vt:lpstr>References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vamsi kongara</cp:lastModifiedBy>
  <cp:revision>138</cp:revision>
  <dcterms:created xsi:type="dcterms:W3CDTF">2013-08-21T19:17:07Z</dcterms:created>
  <dcterms:modified xsi:type="dcterms:W3CDTF">2021-11-18T05:31:03Z</dcterms:modified>
</cp:coreProperties>
</file>