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62" r:id="rId3"/>
    <p:sldId id="257" r:id="rId4"/>
    <p:sldId id="259" r:id="rId5"/>
    <p:sldId id="264" r:id="rId6"/>
    <p:sldId id="265" r:id="rId7"/>
    <p:sldId id="260"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84" y="12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079F5-4A20-44B5-BFAC-0B14E2713F81}"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B4EDE-60F9-4B1B-80BD-B4FF70B8A152}" type="slidenum">
              <a:rPr lang="en-US" smtClean="0"/>
              <a:t>‹#›</a:t>
            </a:fld>
            <a:endParaRPr lang="en-US"/>
          </a:p>
        </p:txBody>
      </p:sp>
    </p:spTree>
    <p:extLst>
      <p:ext uri="{BB962C8B-B14F-4D97-AF65-F5344CB8AC3E}">
        <p14:creationId xmlns:p14="http://schemas.microsoft.com/office/powerpoint/2010/main" val="256942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3192031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433880"/>
            <a:ext cx="7177135" cy="1221640"/>
          </a:xfrm>
          <a:noFill/>
          <a:effectLst>
            <a:outerShdw blurRad="50800" dist="38100" dir="2700000" algn="tl" rotWithShape="0">
              <a:prstClr val="black">
                <a:alpha val="40000"/>
              </a:prstClr>
            </a:outerShdw>
          </a:effectLst>
        </p:spPr>
        <p:txBody>
          <a:bodyPr>
            <a:normAutofit/>
          </a:bodyPr>
          <a:lstStyle>
            <a:lvl1pPr algn="r">
              <a:defRPr sz="3600">
                <a:solidFill>
                  <a:schemeClr val="accent6">
                    <a:lumMod val="75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65195" y="1655519"/>
            <a:ext cx="7177135" cy="610820"/>
          </a:xfrm>
        </p:spPr>
        <p:txBody>
          <a:bodyPr>
            <a:normAutofit/>
          </a:bodyPr>
          <a:lstStyle>
            <a:lvl1pPr marL="0" indent="0" algn="r">
              <a:buNone/>
              <a:defRPr sz="2800" b="0" i="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ED38B126-F850-4970-96DD-0124EC76CDC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19"/>
            <a:ext cx="8246070" cy="3054101"/>
          </a:xfrm>
        </p:spPr>
        <p:txBody>
          <a:bodyPr/>
          <a:lstStyle>
            <a:lvl1pPr algn="l">
              <a:defRPr sz="2800">
                <a:solidFill>
                  <a:schemeClr val="bg1">
                    <a:lumMod val="50000"/>
                  </a:schemeClr>
                </a:solidFill>
              </a:defRPr>
            </a:lvl1pPr>
            <a:lvl2pPr algn="l">
              <a:defRPr>
                <a:solidFill>
                  <a:schemeClr val="bg1">
                    <a:lumMod val="50000"/>
                  </a:schemeClr>
                </a:solidFill>
              </a:defRPr>
            </a:lvl2pPr>
            <a:lvl3pPr algn="l">
              <a:defRPr>
                <a:solidFill>
                  <a:schemeClr val="bg1">
                    <a:lumMod val="50000"/>
                  </a:schemeClr>
                </a:solidFill>
              </a:defRPr>
            </a:lvl3pPr>
            <a:lvl4pPr algn="l">
              <a:defRPr>
                <a:solidFill>
                  <a:schemeClr val="bg1">
                    <a:lumMod val="50000"/>
                  </a:schemeClr>
                </a:solidFill>
              </a:defRPr>
            </a:lvl4pPr>
            <a:lvl5pPr algn="l">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26090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197405"/>
            <a:ext cx="6260905" cy="3511061"/>
          </a:xfrm>
        </p:spPr>
        <p:txBody>
          <a:bodyPr/>
          <a:lstStyle>
            <a:lvl1pPr>
              <a:defRPr sz="2800">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86519"/>
            <a:ext cx="4040188"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86519"/>
            <a:ext cx="4041775"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9862-2B31-47DF-93DA-8CF88F3477CA}"/>
              </a:ext>
            </a:extLst>
          </p:cNvPr>
          <p:cNvSpPr>
            <a:spLocks noGrp="1"/>
          </p:cNvSpPr>
          <p:nvPr/>
        </p:nvSpPr>
        <p:spPr>
          <a:xfrm>
            <a:off x="415637" y="-329646"/>
            <a:ext cx="8229600" cy="15296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dirty="0">
                <a:latin typeface="Times New Roman" panose="02020603050405020304" pitchFamily="18" charset="0"/>
                <a:cs typeface="Times New Roman" panose="02020603050405020304" pitchFamily="18" charset="0"/>
              </a:rPr>
              <a:t>A Socially Relevant Project -I Presentation on</a:t>
            </a:r>
            <a:br>
              <a:rPr lang="en-IN" sz="32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DIRECT BUY</a:t>
            </a:r>
            <a:r>
              <a:rPr lang="en-US" sz="2800" b="1" dirty="0">
                <a:latin typeface="Times New Roman" panose="02020603050405020304" pitchFamily="18" charset="0"/>
                <a:cs typeface="Times New Roman" panose="02020603050405020304" pitchFamily="18" charset="0"/>
              </a:rPr>
              <a:t>(Farmer to Customer)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B7AB71-59BA-40DD-A914-8B868125DE67}"/>
              </a:ext>
            </a:extLst>
          </p:cNvPr>
          <p:cNvSpPr>
            <a:spLocks noGrp="1"/>
          </p:cNvSpPr>
          <p:nvPr/>
        </p:nvSpPr>
        <p:spPr>
          <a:xfrm>
            <a:off x="754376" y="3793390"/>
            <a:ext cx="3054100" cy="135011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400"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1400" b="1" dirty="0">
                <a:solidFill>
                  <a:srgbClr val="0070C0"/>
                </a:solidFill>
                <a:latin typeface="Times New Roman" panose="02020603050405020304" pitchFamily="18" charset="0"/>
                <a:cs typeface="Times New Roman" panose="02020603050405020304" pitchFamily="18" charset="0"/>
              </a:rPr>
              <a:t>Under the guidance of		</a:t>
            </a:r>
            <a:endParaRPr lang="en-IN" sz="14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1400" b="1" dirty="0">
                <a:solidFill>
                  <a:srgbClr val="C00000"/>
                </a:solidFill>
                <a:latin typeface="Times New Roman" panose="02020603050405020304" pitchFamily="18" charset="0"/>
                <a:cs typeface="Times New Roman" panose="02020603050405020304" pitchFamily="18" charset="0"/>
              </a:rPr>
              <a:t>Shaik Salam</a:t>
            </a:r>
          </a:p>
          <a:p>
            <a:pPr marL="0" indent="0">
              <a:buNone/>
            </a:pPr>
            <a:r>
              <a:rPr lang="en-IN" sz="1400" b="1" dirty="0" err="1">
                <a:solidFill>
                  <a:srgbClr val="C00000"/>
                </a:solidFill>
                <a:latin typeface="Times New Roman" panose="02020603050405020304" pitchFamily="18" charset="0"/>
                <a:cs typeface="Times New Roman" panose="02020603050405020304" pitchFamily="18" charset="0"/>
              </a:rPr>
              <a:t>Asst.Professor</a:t>
            </a:r>
            <a:endParaRPr lang="en-IN" sz="14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1400" b="1" dirty="0">
                <a:solidFill>
                  <a:srgbClr val="C00000"/>
                </a:solidFill>
                <a:latin typeface="Times New Roman" panose="02020603050405020304" pitchFamily="18" charset="0"/>
                <a:cs typeface="Times New Roman" panose="02020603050405020304" pitchFamily="18" charset="0"/>
              </a:rPr>
              <a:t>Dept. of CSSE</a:t>
            </a:r>
          </a:p>
        </p:txBody>
      </p:sp>
      <p:sp>
        <p:nvSpPr>
          <p:cNvPr id="4" name="TextBox 4">
            <a:extLst>
              <a:ext uri="{FF2B5EF4-FFF2-40B4-BE49-F238E27FC236}">
                <a16:creationId xmlns:a16="http://schemas.microsoft.com/office/drawing/2014/main" id="{E147B777-6247-4CE9-8670-EEED9037B717}"/>
              </a:ext>
            </a:extLst>
          </p:cNvPr>
          <p:cNvSpPr txBox="1"/>
          <p:nvPr/>
        </p:nvSpPr>
        <p:spPr>
          <a:xfrm>
            <a:off x="415637" y="742950"/>
            <a:ext cx="8229600"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400" b="1" dirty="0">
                <a:solidFill>
                  <a:srgbClr val="C00000"/>
                </a:solidFill>
                <a:latin typeface="Times New Roman" panose="02020603050405020304" pitchFamily="18" charset="0"/>
                <a:cs typeface="Times New Roman" panose="02020603050405020304" pitchFamily="18" charset="0"/>
              </a:rPr>
              <a:t>Presented by the Batch</a:t>
            </a:r>
          </a:p>
          <a:p>
            <a:pPr algn="ctr"/>
            <a:endParaRPr lang="en-IN" sz="1400" b="1" dirty="0">
              <a:solidFill>
                <a:schemeClr val="tx2"/>
              </a:solidFill>
              <a:latin typeface="Times New Roman" panose="02020603050405020304" pitchFamily="18" charset="0"/>
              <a:cs typeface="Times New Roman" panose="02020603050405020304" pitchFamily="18" charset="0"/>
            </a:endParaRP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K.Vamsi</a:t>
            </a:r>
            <a:r>
              <a:rPr lang="en-IN" sz="1400" b="1" dirty="0">
                <a:solidFill>
                  <a:srgbClr val="C00000"/>
                </a:solidFill>
                <a:latin typeface="Times New Roman" panose="02020603050405020304" pitchFamily="18" charset="0"/>
                <a:cs typeface="Times New Roman" panose="02020603050405020304" pitchFamily="18" charset="0"/>
              </a:rPr>
              <a:t> 		Roll No:19121A1558</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A.Pavan</a:t>
            </a:r>
            <a:r>
              <a:rPr lang="en-IN" sz="1400" b="1" dirty="0">
                <a:solidFill>
                  <a:srgbClr val="C00000"/>
                </a:solidFill>
                <a:latin typeface="Times New Roman" panose="02020603050405020304" pitchFamily="18" charset="0"/>
                <a:cs typeface="Times New Roman" panose="02020603050405020304" pitchFamily="18" charset="0"/>
              </a:rPr>
              <a:t> 		Roll No:19121A1502</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J.Santosh</a:t>
            </a:r>
            <a:r>
              <a:rPr lang="en-IN" sz="1400" b="1" dirty="0">
                <a:solidFill>
                  <a:srgbClr val="C00000"/>
                </a:solidFill>
                <a:latin typeface="Times New Roman" panose="02020603050405020304" pitchFamily="18" charset="0"/>
                <a:cs typeface="Times New Roman" panose="02020603050405020304" pitchFamily="18" charset="0"/>
              </a:rPr>
              <a:t> 		Roll No:19121A1543</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K.Shashank</a:t>
            </a:r>
            <a:r>
              <a:rPr lang="en-IN" sz="1400" b="1" dirty="0">
                <a:solidFill>
                  <a:srgbClr val="C00000"/>
                </a:solidFill>
                <a:latin typeface="Times New Roman" panose="02020603050405020304" pitchFamily="18" charset="0"/>
                <a:cs typeface="Times New Roman" panose="02020603050405020304" pitchFamily="18" charset="0"/>
              </a:rPr>
              <a:t> 		Roll No:19121A1545</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G.Sreenivas</a:t>
            </a:r>
            <a:r>
              <a:rPr lang="en-IN" sz="1400" b="1" dirty="0">
                <a:solidFill>
                  <a:srgbClr val="C00000"/>
                </a:solidFill>
                <a:latin typeface="Times New Roman" panose="02020603050405020304" pitchFamily="18" charset="0"/>
                <a:cs typeface="Times New Roman" panose="02020603050405020304" pitchFamily="18" charset="0"/>
              </a:rPr>
              <a:t> 		Roll No:19121A1538</a:t>
            </a:r>
          </a:p>
          <a:p>
            <a:pPr algn="ctr"/>
            <a:endParaRPr lang="en-IN" sz="1400" b="1"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3" descr="clge">
            <a:extLst>
              <a:ext uri="{FF2B5EF4-FFF2-40B4-BE49-F238E27FC236}">
                <a16:creationId xmlns:a16="http://schemas.microsoft.com/office/drawing/2014/main" id="{29EFF5C1-B284-4B0F-A528-F19CA4DA56BA}"/>
              </a:ext>
            </a:extLst>
          </p:cNvPr>
          <p:cNvPicPr>
            <a:picLocks noChangeAspect="1" noChangeArrowheads="1"/>
          </p:cNvPicPr>
          <p:nvPr/>
        </p:nvPicPr>
        <p:blipFill>
          <a:blip r:embed="rId2" cstate="print"/>
          <a:srcRect/>
          <a:stretch>
            <a:fillRect/>
          </a:stretch>
        </p:blipFill>
        <p:spPr bwMode="auto">
          <a:xfrm>
            <a:off x="3309756" y="2419046"/>
            <a:ext cx="2636589" cy="916230"/>
          </a:xfrm>
          <a:prstGeom prst="rect">
            <a:avLst/>
          </a:prstGeom>
          <a:noFill/>
          <a:ln w="9525">
            <a:noFill/>
            <a:miter lim="800000"/>
            <a:headEnd/>
            <a:tailEnd/>
          </a:ln>
        </p:spPr>
      </p:pic>
      <p:sp>
        <p:nvSpPr>
          <p:cNvPr id="6" name="Rectangle 5">
            <a:extLst>
              <a:ext uri="{FF2B5EF4-FFF2-40B4-BE49-F238E27FC236}">
                <a16:creationId xmlns:a16="http://schemas.microsoft.com/office/drawing/2014/main" id="{194B1971-7147-4393-B535-26E4F4A2870E}"/>
              </a:ext>
            </a:extLst>
          </p:cNvPr>
          <p:cNvSpPr/>
          <p:nvPr/>
        </p:nvSpPr>
        <p:spPr>
          <a:xfrm>
            <a:off x="5030115" y="3906046"/>
            <a:ext cx="3843721" cy="107721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solidFill>
                  <a:srgbClr val="0070C0"/>
                </a:solidFill>
                <a:latin typeface="Times New Roman" panose="02020603050405020304" pitchFamily="18" charset="0"/>
                <a:cs typeface="Times New Roman" panose="02020603050405020304" pitchFamily="18" charset="0"/>
              </a:rPr>
              <a:t>HOD:</a:t>
            </a:r>
          </a:p>
          <a:p>
            <a:r>
              <a:rPr lang="en-IN" sz="1600" b="1" dirty="0" err="1">
                <a:solidFill>
                  <a:srgbClr val="C00000"/>
                </a:solidFill>
                <a:latin typeface="Times New Roman" panose="02020603050405020304" pitchFamily="18" charset="0"/>
                <a:cs typeface="Times New Roman" panose="02020603050405020304" pitchFamily="18" charset="0"/>
              </a:rPr>
              <a:t>Dr.</a:t>
            </a:r>
            <a:r>
              <a:rPr lang="en-IN" sz="1600" b="1" dirty="0">
                <a:solidFill>
                  <a:srgbClr val="C00000"/>
                </a:solidFill>
                <a:latin typeface="Times New Roman" panose="02020603050405020304" pitchFamily="18" charset="0"/>
                <a:cs typeface="Times New Roman" panose="02020603050405020304" pitchFamily="18" charset="0"/>
              </a:rPr>
              <a:t> A. </a:t>
            </a:r>
            <a:r>
              <a:rPr lang="en-IN" sz="1600" b="1" dirty="0" err="1">
                <a:solidFill>
                  <a:srgbClr val="C00000"/>
                </a:solidFill>
                <a:latin typeface="Times New Roman" panose="02020603050405020304" pitchFamily="18" charset="0"/>
                <a:cs typeface="Times New Roman" panose="02020603050405020304" pitchFamily="18" charset="0"/>
              </a:rPr>
              <a:t>Balasubramani</a:t>
            </a:r>
            <a:r>
              <a:rPr lang="en-IN" sz="1600" b="1" dirty="0">
                <a:solidFill>
                  <a:srgbClr val="C00000"/>
                </a:solidFill>
                <a:latin typeface="Times New Roman" panose="02020603050405020304" pitchFamily="18" charset="0"/>
                <a:cs typeface="Times New Roman" panose="02020603050405020304" pitchFamily="18" charset="0"/>
              </a:rPr>
              <a:t>,</a:t>
            </a:r>
          </a:p>
          <a:p>
            <a:r>
              <a:rPr lang="en-IN" sz="1600" b="1" dirty="0">
                <a:solidFill>
                  <a:srgbClr val="C00000"/>
                </a:solidFill>
                <a:latin typeface="Times New Roman" panose="02020603050405020304" pitchFamily="18" charset="0"/>
                <a:cs typeface="Times New Roman" panose="02020603050405020304" pitchFamily="18" charset="0"/>
              </a:rPr>
              <a:t>Professor &amp; Head, </a:t>
            </a:r>
          </a:p>
          <a:p>
            <a:r>
              <a:rPr lang="en-IN" sz="1600" b="1" dirty="0">
                <a:solidFill>
                  <a:srgbClr val="C00000"/>
                </a:solidFill>
                <a:latin typeface="Times New Roman" panose="02020603050405020304" pitchFamily="18" charset="0"/>
                <a:cs typeface="Times New Roman" panose="02020603050405020304" pitchFamily="18" charset="0"/>
              </a:rPr>
              <a:t>Dept. of CSSE</a:t>
            </a:r>
          </a:p>
        </p:txBody>
      </p:sp>
      <p:sp>
        <p:nvSpPr>
          <p:cNvPr id="7" name="Rectangle 6">
            <a:extLst>
              <a:ext uri="{FF2B5EF4-FFF2-40B4-BE49-F238E27FC236}">
                <a16:creationId xmlns:a16="http://schemas.microsoft.com/office/drawing/2014/main" id="{B3BFBCEB-D143-4D2A-B738-EF2D510213ED}"/>
              </a:ext>
            </a:extLst>
          </p:cNvPr>
          <p:cNvSpPr/>
          <p:nvPr/>
        </p:nvSpPr>
        <p:spPr>
          <a:xfrm>
            <a:off x="2434130" y="3420606"/>
            <a:ext cx="5227434"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Systems Engineering</a:t>
            </a:r>
          </a:p>
        </p:txBody>
      </p:sp>
    </p:spTree>
    <p:extLst>
      <p:ext uri="{BB962C8B-B14F-4D97-AF65-F5344CB8AC3E}">
        <p14:creationId xmlns:p14="http://schemas.microsoft.com/office/powerpoint/2010/main" val="362887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B308EB-C8E8-4B90-ADBF-1E2753951941}"/>
              </a:ext>
            </a:extLst>
          </p:cNvPr>
          <p:cNvSpPr>
            <a:spLocks noGrp="1"/>
          </p:cNvSpPr>
          <p:nvPr/>
        </p:nvSpPr>
        <p:spPr>
          <a:xfrm>
            <a:off x="457200" y="739290"/>
            <a:ext cx="8229599" cy="106893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solidFill>
                  <a:srgbClr val="FF0000"/>
                </a:solidFill>
                <a:latin typeface="Times New Roman" panose="02020603050405020304" pitchFamily="18" charset="0"/>
                <a:cs typeface="Times New Roman" panose="02020603050405020304" pitchFamily="18" charset="0"/>
              </a:rPr>
              <a:t>CONTENTS</a:t>
            </a:r>
          </a:p>
        </p:txBody>
      </p:sp>
      <p:sp>
        <p:nvSpPr>
          <p:cNvPr id="5" name="Content Placeholder 2">
            <a:extLst>
              <a:ext uri="{FF2B5EF4-FFF2-40B4-BE49-F238E27FC236}">
                <a16:creationId xmlns:a16="http://schemas.microsoft.com/office/drawing/2014/main" id="{F4B99AA3-55F0-48B9-91F3-A168575AAAE9}"/>
              </a:ext>
            </a:extLst>
          </p:cNvPr>
          <p:cNvSpPr>
            <a:spLocks noGrp="1"/>
          </p:cNvSpPr>
          <p:nvPr/>
        </p:nvSpPr>
        <p:spPr>
          <a:xfrm>
            <a:off x="1059785" y="1502814"/>
            <a:ext cx="7627014" cy="41169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System Requirements </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Societal Applications</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References</a:t>
            </a:r>
          </a:p>
          <a:p>
            <a:pPr>
              <a:buNone/>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28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idx="1"/>
          </p:nvPr>
        </p:nvSpPr>
        <p:spPr>
          <a:xfrm>
            <a:off x="448965" y="1655519"/>
            <a:ext cx="8246071" cy="3206806"/>
          </a:xfrm>
        </p:spPr>
        <p:txBody>
          <a:bodyPr>
            <a:noAutofit/>
          </a:bodyPr>
          <a:lstStyle/>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In India Agriculture, with its allied sectors, is the largest source of livelihoods . </a:t>
            </a:r>
            <a:r>
              <a:rPr lang="en-US" sz="1200" b="1" i="0" u="none" strike="noStrike" dirty="0">
                <a:solidFill>
                  <a:srgbClr val="202124"/>
                </a:solidFill>
                <a:effectLst/>
                <a:latin typeface="Arial" panose="020B0604020202020204" pitchFamily="34" charset="0"/>
              </a:rPr>
              <a:t>70 percent</a:t>
            </a:r>
            <a:r>
              <a:rPr lang="en-US" sz="1200" b="0" i="0" u="none" strike="noStrike" dirty="0">
                <a:solidFill>
                  <a:srgbClr val="202124"/>
                </a:solidFill>
                <a:effectLst/>
                <a:latin typeface="Arial" panose="020B0604020202020204" pitchFamily="34" charset="0"/>
              </a:rPr>
              <a:t> of its rural households still depend primarily on agriculture for their livelihood, with 82 percent of farmers being small and marginal.</a:t>
            </a:r>
            <a:endParaRPr lang="en-US" sz="1200" b="0" dirty="0">
              <a:effectLst/>
            </a:endParaRPr>
          </a:p>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The agricultural and its allied products contributes 18% of our country’s GDP and according to reports in 2019, </a:t>
            </a:r>
            <a:r>
              <a:rPr lang="en-US" sz="1200" b="1" i="0" u="none" strike="noStrike" dirty="0">
                <a:solidFill>
                  <a:srgbClr val="202124"/>
                </a:solidFill>
                <a:effectLst/>
                <a:latin typeface="Arial" panose="020B0604020202020204" pitchFamily="34" charset="0"/>
              </a:rPr>
              <a:t>42.6 percent</a:t>
            </a:r>
            <a:r>
              <a:rPr lang="en-US" sz="1200" b="0" i="0" u="none" strike="noStrike" dirty="0">
                <a:solidFill>
                  <a:srgbClr val="202124"/>
                </a:solidFill>
                <a:effectLst/>
                <a:latin typeface="Arial" panose="020B0604020202020204" pitchFamily="34" charset="0"/>
              </a:rPr>
              <a:t> of the workforce in India were employed in agriculture.</a:t>
            </a:r>
            <a:endParaRPr lang="en-US" sz="1200" b="0" dirty="0">
              <a:effectLst/>
            </a:endParaRPr>
          </a:p>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But the main problem facing by farmers are low price for their produced goods and they are unable to market their goods on time.</a:t>
            </a:r>
            <a:endParaRPr lang="en-US" sz="1200" b="0" dirty="0">
              <a:effectLst/>
            </a:endParaRPr>
          </a:p>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Another  major problem the farmers are facing is, middleman (brokers) , they are responsible for decreasing the profit of farmers </a:t>
            </a:r>
            <a:endParaRPr lang="en-US" sz="1200" dirty="0"/>
          </a:p>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Our main aim is to suggest a solution for these problem by providing   an e-commerce website as a medium between a farmer and customer where a farmer can showcase his produced goods and he is the one who can fix the price for  his goods. By this a farmer can market their goods easily and we can block the brokers to some extent.</a:t>
            </a:r>
            <a:endParaRPr lang="en-US" sz="1200" b="0" dirty="0">
              <a:effectLst/>
            </a:endParaRPr>
          </a:p>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With this we can help the farmers to get more profits and we can create more employment in the means of delivery agents and website managing members etc..</a:t>
            </a:r>
            <a:br>
              <a:rPr lang="en-US" sz="1200" dirty="0"/>
            </a:br>
            <a:endParaRPr lang="en-US" sz="1200"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Objectives</a:t>
            </a:r>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dirty="0"/>
              <a:t>Avoid middle mans/brokers</a:t>
            </a:r>
          </a:p>
          <a:p>
            <a:pPr>
              <a:buFont typeface="Wingdings" panose="05000000000000000000" pitchFamily="2" charset="2"/>
              <a:buChar char="Ø"/>
            </a:pPr>
            <a:r>
              <a:rPr lang="en-US" dirty="0"/>
              <a:t>Increase in profits for farmers</a:t>
            </a:r>
          </a:p>
          <a:p>
            <a:pPr>
              <a:buFont typeface="Wingdings" panose="05000000000000000000" pitchFamily="2" charset="2"/>
              <a:buChar char="Ø"/>
            </a:pPr>
            <a:r>
              <a:rPr lang="en-US" dirty="0"/>
              <a:t>Satisfy customers with quality products</a:t>
            </a:r>
          </a:p>
          <a:p>
            <a:pPr>
              <a:buFont typeface="Wingdings" panose="05000000000000000000" pitchFamily="2" charset="2"/>
              <a:buChar char="Ø"/>
            </a:pPr>
            <a:r>
              <a:rPr lang="en-US" dirty="0"/>
              <a:t>Introducing Technology to farmers</a:t>
            </a:r>
          </a:p>
          <a:p>
            <a:pPr>
              <a:buFont typeface="Wingdings" panose="05000000000000000000" pitchFamily="2" charset="2"/>
              <a:buChar char="Ø"/>
            </a:pPr>
            <a:r>
              <a:rPr lang="en-US" dirty="0"/>
              <a:t>Connecting rural areas globally</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1DEF-B13D-4286-AC86-011193B835F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9ED7B0E-2391-43D8-9635-5F0DF7759142}"/>
              </a:ext>
            </a:extLst>
          </p:cNvPr>
          <p:cNvSpPr>
            <a:spLocks noGrp="1"/>
          </p:cNvSpPr>
          <p:nvPr>
            <p:ph idx="1"/>
          </p:nvPr>
        </p:nvSpPr>
        <p:spPr>
          <a:xfrm>
            <a:off x="448965" y="1655520"/>
            <a:ext cx="8246070" cy="3359510"/>
          </a:xfrm>
        </p:spPr>
        <p:txBody>
          <a:bodyPr>
            <a:noAutofit/>
          </a:bodyPr>
          <a:lstStyle/>
          <a:p>
            <a:pPr>
              <a:buFont typeface="Wingdings" panose="05000000000000000000" pitchFamily="2" charset="2"/>
              <a:buChar char="v"/>
            </a:pPr>
            <a:r>
              <a:rPr lang="en-US" sz="1800" dirty="0"/>
              <a:t>The farmers have to go to the nearest market to hand over his product to a particular agent where agent sells the product to another agent or a dealer. </a:t>
            </a:r>
          </a:p>
          <a:p>
            <a:pPr>
              <a:buFont typeface="Wingdings" panose="05000000000000000000" pitchFamily="2" charset="2"/>
              <a:buChar char="v"/>
            </a:pPr>
            <a:r>
              <a:rPr lang="en-US" sz="1800" dirty="0"/>
              <a:t>After a specific time, the agent gives the collected cash out of the sold products to the respected farmer but every Agent tries to cuts his commission out of the earned amount. </a:t>
            </a:r>
          </a:p>
          <a:p>
            <a:pPr>
              <a:buFont typeface="Wingdings" panose="05000000000000000000" pitchFamily="2" charset="2"/>
              <a:buChar char="v"/>
            </a:pPr>
            <a:r>
              <a:rPr lang="en-US" sz="1800" dirty="0"/>
              <a:t>The whole process is not transparent as there is no way for farmer to know about the deal and the exact amount at which their product was sold &amp; there is no provision for the farmers to know the product rates at different markets where they can sell their products for achieving high profits. </a:t>
            </a:r>
          </a:p>
          <a:p>
            <a:pPr>
              <a:buFont typeface="Wingdings" panose="05000000000000000000" pitchFamily="2" charset="2"/>
              <a:buChar char="v"/>
            </a:pPr>
            <a:r>
              <a:rPr lang="en-US" sz="1800" dirty="0"/>
              <a:t>This motivated us to design &amp; develop a system which is useful for farmers &amp; end users. </a:t>
            </a:r>
          </a:p>
        </p:txBody>
      </p:sp>
    </p:spTree>
    <p:extLst>
      <p:ext uri="{BB962C8B-B14F-4D97-AF65-F5344CB8AC3E}">
        <p14:creationId xmlns:p14="http://schemas.microsoft.com/office/powerpoint/2010/main" val="70000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9039D-E147-4C78-8A44-A734A72BBED5}"/>
              </a:ext>
            </a:extLst>
          </p:cNvPr>
          <p:cNvSpPr>
            <a:spLocks noGrp="1"/>
          </p:cNvSpPr>
          <p:nvPr>
            <p:ph idx="1"/>
          </p:nvPr>
        </p:nvSpPr>
        <p:spPr>
          <a:xfrm>
            <a:off x="2434131" y="433881"/>
            <a:ext cx="6413610" cy="4274586"/>
          </a:xfrm>
        </p:spPr>
        <p:txBody>
          <a:bodyPr>
            <a:normAutofit fontScale="55000" lnSpcReduction="20000"/>
          </a:bodyPr>
          <a:lstStyle/>
          <a:p>
            <a:pPr>
              <a:buFont typeface="Wingdings" panose="05000000000000000000" pitchFamily="2" charset="2"/>
              <a:buChar char="v"/>
            </a:pPr>
            <a:r>
              <a:rPr lang="en-US" dirty="0"/>
              <a:t>Ecommerce is reasonable to say that the process of shopping on the web is becoming common place. </a:t>
            </a:r>
          </a:p>
          <a:p>
            <a:pPr>
              <a:buFont typeface="Wingdings" panose="05000000000000000000" pitchFamily="2" charset="2"/>
              <a:buChar char="v"/>
            </a:pPr>
            <a:r>
              <a:rPr lang="en-US" dirty="0"/>
              <a:t>It is the buying and selling of goods and services, or the transmitting of funds or data, over an electronic network, primarily the internet. The terms ecommerce and e-business are often used interchangeably. </a:t>
            </a:r>
          </a:p>
          <a:p>
            <a:pPr>
              <a:buFont typeface="Wingdings" panose="05000000000000000000" pitchFamily="2" charset="2"/>
              <a:buChar char="v"/>
            </a:pPr>
            <a:r>
              <a:rPr lang="en-US" dirty="0"/>
              <a:t>The main objective of this project is to help farmers ensure greater profitability through direct farmer to end user communication. </a:t>
            </a:r>
          </a:p>
          <a:p>
            <a:pPr>
              <a:buFont typeface="Wingdings" panose="05000000000000000000" pitchFamily="2" charset="2"/>
              <a:buChar char="v"/>
            </a:pPr>
            <a:r>
              <a:rPr lang="en-US" dirty="0"/>
              <a:t>Our project deals with respect to the farmers benefit of getting their products sale at a best price online. </a:t>
            </a:r>
          </a:p>
          <a:p>
            <a:pPr>
              <a:buFont typeface="Wingdings" panose="05000000000000000000" pitchFamily="2" charset="2"/>
              <a:buChar char="v"/>
            </a:pPr>
            <a:r>
              <a:rPr lang="en-US" dirty="0"/>
              <a:t>Here, the main users of this website are farmer, customer, and admin.</a:t>
            </a:r>
          </a:p>
          <a:p>
            <a:pPr>
              <a:buFont typeface="Wingdings" panose="05000000000000000000" pitchFamily="2" charset="2"/>
              <a:buChar char="v"/>
            </a:pPr>
            <a:r>
              <a:rPr lang="en-US" dirty="0"/>
              <a:t>Farmers will get unique interface where they can perform marketing, get the correct rates of the market, get in touch with SMS or Email and gather knowledge of different schemes and get pay online. </a:t>
            </a:r>
          </a:p>
          <a:p>
            <a:pPr>
              <a:buFont typeface="Wingdings" panose="05000000000000000000" pitchFamily="2" charset="2"/>
              <a:buChar char="v"/>
            </a:pPr>
            <a:r>
              <a:rPr lang="en-US" dirty="0"/>
              <a:t>Agricultural E-commerce enables good trading possibilities by supporting different business models such as multi-suppliers, e-sales and several types of auctions. </a:t>
            </a:r>
          </a:p>
          <a:p>
            <a:pPr>
              <a:buFont typeface="Wingdings" panose="05000000000000000000" pitchFamily="2" charset="2"/>
              <a:buChar char="v"/>
            </a:pPr>
            <a:r>
              <a:rPr lang="en-US" dirty="0"/>
              <a:t>Recently we witnessed how important our health is, with this idea we can able to help the people to get fresh and quality products.</a:t>
            </a:r>
          </a:p>
        </p:txBody>
      </p:sp>
    </p:spTree>
    <p:extLst>
      <p:ext uri="{BB962C8B-B14F-4D97-AF65-F5344CB8AC3E}">
        <p14:creationId xmlns:p14="http://schemas.microsoft.com/office/powerpoint/2010/main" val="169421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18307"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698</Words>
  <Application>Microsoft Office PowerPoint</Application>
  <PresentationFormat>On-screen Show (16:9)</PresentationFormat>
  <Paragraphs>53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vt:lpstr>
      <vt:lpstr>Office Theme</vt:lpstr>
      <vt:lpstr>PowerPoint Presentation</vt:lpstr>
      <vt:lpstr>PowerPoint Presentation</vt:lpstr>
      <vt:lpstr>Abstract  </vt:lpstr>
      <vt:lpstr>Objectives</vt:lpstr>
      <vt:lpstr>Introduction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vamsi kongara</cp:lastModifiedBy>
  <cp:revision>122</cp:revision>
  <dcterms:created xsi:type="dcterms:W3CDTF">2013-08-21T19:17:07Z</dcterms:created>
  <dcterms:modified xsi:type="dcterms:W3CDTF">2021-11-15T17:05:45Z</dcterms:modified>
</cp:coreProperties>
</file>