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1" r:id="rId2"/>
    <p:sldId id="262" r:id="rId3"/>
    <p:sldId id="257" r:id="rId4"/>
    <p:sldId id="269" r:id="rId5"/>
    <p:sldId id="264" r:id="rId6"/>
    <p:sldId id="265" r:id="rId7"/>
    <p:sldId id="266" r:id="rId8"/>
    <p:sldId id="267" r:id="rId9"/>
    <p:sldId id="268"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FFCC66"/>
    <a:srgbClr val="990099"/>
    <a:srgbClr val="CC0099"/>
    <a:srgbClr val="FE9202"/>
    <a:srgbClr val="6C1A00"/>
    <a:srgbClr val="00AACC"/>
    <a:srgbClr val="5EEC3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84" y="12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9079F5-4A20-44B5-BFAC-0B14E2713F81}" type="datetimeFigureOut">
              <a:rPr lang="en-US" smtClean="0"/>
              <a:t>11/16/2021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B4EDE-60F9-4B1B-80BD-B4FF70B8A152}" type="slidenum">
              <a:rPr lang="en-US" smtClean="0"/>
              <a:t>‹#›</a:t>
            </a:fld>
            <a:endParaRPr lang="en-US"/>
          </a:p>
        </p:txBody>
      </p:sp>
    </p:spTree>
    <p:extLst>
      <p:ext uri="{BB962C8B-B14F-4D97-AF65-F5344CB8AC3E}">
        <p14:creationId xmlns:p14="http://schemas.microsoft.com/office/powerpoint/2010/main" val="256942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65195" y="433880"/>
            <a:ext cx="7177135" cy="1221640"/>
          </a:xfrm>
          <a:noFill/>
          <a:effectLst>
            <a:outerShdw blurRad="50800" dist="38100" dir="2700000" algn="tl" rotWithShape="0">
              <a:prstClr val="black">
                <a:alpha val="40000"/>
              </a:prstClr>
            </a:outerShdw>
          </a:effectLst>
        </p:spPr>
        <p:txBody>
          <a:bodyPr>
            <a:normAutofit/>
          </a:bodyPr>
          <a:lstStyle>
            <a:lvl1pPr algn="r">
              <a:defRPr sz="3600">
                <a:solidFill>
                  <a:schemeClr val="accent6">
                    <a:lumMod val="75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365195" y="1655519"/>
            <a:ext cx="7177135" cy="610820"/>
          </a:xfrm>
        </p:spPr>
        <p:txBody>
          <a:bodyPr>
            <a:normAutofit/>
          </a:bodyPr>
          <a:lstStyle>
            <a:lvl1pPr marL="0" indent="0" algn="r">
              <a:buNone/>
              <a:defRPr sz="2800" b="0" i="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ED38B126-F850-4970-96DD-0124EC76CDC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lvl1pPr algn="r">
              <a:defRPr sz="3600" baseline="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655519"/>
            <a:ext cx="8246070" cy="3054101"/>
          </a:xfrm>
        </p:spPr>
        <p:txBody>
          <a:bodyPr/>
          <a:lstStyle>
            <a:lvl1pPr algn="l">
              <a:defRPr sz="2800">
                <a:solidFill>
                  <a:schemeClr val="bg1">
                    <a:lumMod val="50000"/>
                  </a:schemeClr>
                </a:solidFill>
              </a:defRPr>
            </a:lvl1pPr>
            <a:lvl2pPr algn="l">
              <a:defRPr>
                <a:solidFill>
                  <a:schemeClr val="bg1">
                    <a:lumMod val="50000"/>
                  </a:schemeClr>
                </a:solidFill>
              </a:defRPr>
            </a:lvl2pPr>
            <a:lvl3pPr algn="l">
              <a:defRPr>
                <a:solidFill>
                  <a:schemeClr val="bg1">
                    <a:lumMod val="50000"/>
                  </a:schemeClr>
                </a:solidFill>
              </a:defRPr>
            </a:lvl3pPr>
            <a:lvl4pPr algn="l">
              <a:defRPr>
                <a:solidFill>
                  <a:schemeClr val="bg1">
                    <a:lumMod val="50000"/>
                  </a:schemeClr>
                </a:solidFill>
              </a:defRPr>
            </a:lvl4pPr>
            <a:lvl5pPr algn="l">
              <a:defRPr>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433880"/>
            <a:ext cx="6260905" cy="572644"/>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86835" y="1197405"/>
            <a:ext cx="6260905" cy="3511061"/>
          </a:xfrm>
        </p:spPr>
        <p:txBody>
          <a:bodyPr/>
          <a:lstStyle>
            <a:lvl1pPr>
              <a:defRPr sz="2800">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lvl1pPr algn="r">
              <a:defRPr sz="3600" baseline="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786519"/>
            <a:ext cx="4040188" cy="479822"/>
          </a:xfrm>
        </p:spPr>
        <p:txBody>
          <a:bodyPr anchor="b"/>
          <a:lstStyle>
            <a:lvl1pPr marL="0" indent="0" algn="ctr">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chemeClr val="bg1">
                    <a:lumMod val="50000"/>
                  </a:schemeClr>
                </a:solidFill>
              </a:defRPr>
            </a:lvl1pPr>
            <a:lvl2pPr algn="ctr">
              <a:defRPr sz="2000">
                <a:solidFill>
                  <a:schemeClr val="bg1">
                    <a:lumMod val="50000"/>
                  </a:schemeClr>
                </a:solidFill>
              </a:defRPr>
            </a:lvl2pPr>
            <a:lvl3pPr algn="ctr">
              <a:defRPr sz="1800">
                <a:solidFill>
                  <a:schemeClr val="bg1">
                    <a:lumMod val="50000"/>
                  </a:schemeClr>
                </a:solidFill>
              </a:defRPr>
            </a:lvl3pPr>
            <a:lvl4pPr algn="ctr">
              <a:defRPr sz="1600">
                <a:solidFill>
                  <a:schemeClr val="bg1">
                    <a:lumMod val="50000"/>
                  </a:schemeClr>
                </a:solidFill>
              </a:defRPr>
            </a:lvl4pPr>
            <a:lvl5pPr algn="ctr">
              <a:defRPr sz="1600">
                <a:solidFill>
                  <a:schemeClr val="bg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86519"/>
            <a:ext cx="4041775" cy="479822"/>
          </a:xfrm>
        </p:spPr>
        <p:txBody>
          <a:bodyPr anchor="b"/>
          <a:lstStyle>
            <a:lvl1pPr marL="0" indent="0" algn="ctr">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chemeClr val="bg1">
                    <a:lumMod val="50000"/>
                  </a:schemeClr>
                </a:solidFill>
              </a:defRPr>
            </a:lvl1pPr>
            <a:lvl2pPr algn="ctr">
              <a:defRPr sz="2000">
                <a:solidFill>
                  <a:schemeClr val="bg1">
                    <a:lumMod val="50000"/>
                  </a:schemeClr>
                </a:solidFill>
              </a:defRPr>
            </a:lvl2pPr>
            <a:lvl3pPr algn="ctr">
              <a:defRPr sz="1800">
                <a:solidFill>
                  <a:schemeClr val="bg1">
                    <a:lumMod val="50000"/>
                  </a:schemeClr>
                </a:solidFill>
              </a:defRPr>
            </a:lvl3pPr>
            <a:lvl4pPr algn="ctr">
              <a:defRPr sz="1600">
                <a:solidFill>
                  <a:schemeClr val="bg1">
                    <a:lumMod val="50000"/>
                  </a:schemeClr>
                </a:solidFill>
              </a:defRPr>
            </a:lvl4pPr>
            <a:lvl5pPr algn="ctr">
              <a:defRPr sz="1600">
                <a:solidFill>
                  <a:schemeClr val="bg1">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11/16/2021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9862-2B31-47DF-93DA-8CF88F3477CA}"/>
              </a:ext>
            </a:extLst>
          </p:cNvPr>
          <p:cNvSpPr>
            <a:spLocks noGrp="1"/>
          </p:cNvSpPr>
          <p:nvPr/>
        </p:nvSpPr>
        <p:spPr>
          <a:xfrm>
            <a:off x="415637" y="-329646"/>
            <a:ext cx="8229600" cy="152964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000" dirty="0">
                <a:latin typeface="Times New Roman" panose="02020603050405020304" pitchFamily="18" charset="0"/>
                <a:cs typeface="Times New Roman" panose="02020603050405020304" pitchFamily="18" charset="0"/>
              </a:rPr>
              <a:t>A Socially Relevant Project -I Presentation on</a:t>
            </a:r>
            <a:br>
              <a:rPr lang="en-IN" sz="32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DIRECT BUY</a:t>
            </a:r>
            <a:r>
              <a:rPr lang="en-US" sz="2800" b="1" dirty="0">
                <a:latin typeface="Times New Roman" panose="02020603050405020304" pitchFamily="18" charset="0"/>
                <a:cs typeface="Times New Roman" panose="02020603050405020304" pitchFamily="18" charset="0"/>
              </a:rPr>
              <a:t>(Farmer to Customer)</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B7AB71-59BA-40DD-A914-8B868125DE67}"/>
              </a:ext>
            </a:extLst>
          </p:cNvPr>
          <p:cNvSpPr>
            <a:spLocks noGrp="1"/>
          </p:cNvSpPr>
          <p:nvPr/>
        </p:nvSpPr>
        <p:spPr>
          <a:xfrm>
            <a:off x="754376" y="3793390"/>
            <a:ext cx="3054100" cy="135011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1400" b="1" dirty="0">
              <a:solidFill>
                <a:srgbClr val="0070C0"/>
              </a:solidFill>
              <a:latin typeface="Times New Roman" panose="02020603050405020304" pitchFamily="18" charset="0"/>
              <a:cs typeface="Times New Roman" panose="02020603050405020304" pitchFamily="18" charset="0"/>
            </a:endParaRPr>
          </a:p>
          <a:p>
            <a:pPr marL="0" indent="0">
              <a:buNone/>
            </a:pPr>
            <a:r>
              <a:rPr lang="en-IN" sz="1400" b="1" dirty="0">
                <a:solidFill>
                  <a:srgbClr val="0070C0"/>
                </a:solidFill>
                <a:latin typeface="Times New Roman" panose="02020603050405020304" pitchFamily="18" charset="0"/>
                <a:cs typeface="Times New Roman" panose="02020603050405020304" pitchFamily="18" charset="0"/>
              </a:rPr>
              <a:t>Under the guidance of		</a:t>
            </a:r>
            <a:endParaRPr lang="en-IN" sz="1400" b="1" dirty="0">
              <a:solidFill>
                <a:srgbClr val="C00000"/>
              </a:solidFill>
              <a:latin typeface="Times New Roman" panose="02020603050405020304" pitchFamily="18" charset="0"/>
              <a:cs typeface="Times New Roman" panose="02020603050405020304" pitchFamily="18" charset="0"/>
            </a:endParaRPr>
          </a:p>
          <a:p>
            <a:pPr marL="0" indent="0">
              <a:buNone/>
            </a:pPr>
            <a:r>
              <a:rPr lang="en-IN" sz="1400" b="1" dirty="0">
                <a:solidFill>
                  <a:srgbClr val="C00000"/>
                </a:solidFill>
                <a:latin typeface="Times New Roman" panose="02020603050405020304" pitchFamily="18" charset="0"/>
                <a:cs typeface="Times New Roman" panose="02020603050405020304" pitchFamily="18" charset="0"/>
              </a:rPr>
              <a:t>Shaik Salam</a:t>
            </a:r>
          </a:p>
          <a:p>
            <a:pPr marL="0" indent="0">
              <a:buNone/>
            </a:pPr>
            <a:r>
              <a:rPr lang="en-IN" sz="1400" b="1" dirty="0" err="1">
                <a:solidFill>
                  <a:srgbClr val="C00000"/>
                </a:solidFill>
                <a:latin typeface="Times New Roman" panose="02020603050405020304" pitchFamily="18" charset="0"/>
                <a:cs typeface="Times New Roman" panose="02020603050405020304" pitchFamily="18" charset="0"/>
              </a:rPr>
              <a:t>Asst.Professor</a:t>
            </a:r>
            <a:endParaRPr lang="en-IN" sz="1400" b="1" dirty="0">
              <a:solidFill>
                <a:srgbClr val="C00000"/>
              </a:solidFill>
              <a:latin typeface="Times New Roman" panose="02020603050405020304" pitchFamily="18" charset="0"/>
              <a:cs typeface="Times New Roman" panose="02020603050405020304" pitchFamily="18" charset="0"/>
            </a:endParaRPr>
          </a:p>
          <a:p>
            <a:pPr marL="0" indent="0">
              <a:buNone/>
            </a:pPr>
            <a:r>
              <a:rPr lang="en-IN" sz="1400" b="1" dirty="0">
                <a:solidFill>
                  <a:srgbClr val="C00000"/>
                </a:solidFill>
                <a:latin typeface="Times New Roman" panose="02020603050405020304" pitchFamily="18" charset="0"/>
                <a:cs typeface="Times New Roman" panose="02020603050405020304" pitchFamily="18" charset="0"/>
              </a:rPr>
              <a:t>Dept. of CSSE</a:t>
            </a:r>
          </a:p>
        </p:txBody>
      </p:sp>
      <p:sp>
        <p:nvSpPr>
          <p:cNvPr id="4" name="TextBox 4">
            <a:extLst>
              <a:ext uri="{FF2B5EF4-FFF2-40B4-BE49-F238E27FC236}">
                <a16:creationId xmlns:a16="http://schemas.microsoft.com/office/drawing/2014/main" id="{E147B777-6247-4CE9-8670-EEED9037B717}"/>
              </a:ext>
            </a:extLst>
          </p:cNvPr>
          <p:cNvSpPr txBox="1"/>
          <p:nvPr/>
        </p:nvSpPr>
        <p:spPr>
          <a:xfrm>
            <a:off x="415637" y="742950"/>
            <a:ext cx="8229600" cy="181588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400" b="1" dirty="0">
                <a:solidFill>
                  <a:srgbClr val="C00000"/>
                </a:solidFill>
                <a:latin typeface="Times New Roman" panose="02020603050405020304" pitchFamily="18" charset="0"/>
                <a:cs typeface="Times New Roman" panose="02020603050405020304" pitchFamily="18" charset="0"/>
              </a:rPr>
              <a:t>Presented by the Batch</a:t>
            </a:r>
          </a:p>
          <a:p>
            <a:pPr algn="ctr"/>
            <a:endParaRPr lang="en-IN" sz="1400" b="1" dirty="0">
              <a:solidFill>
                <a:schemeClr val="tx2"/>
              </a:solidFill>
              <a:latin typeface="Times New Roman" panose="02020603050405020304" pitchFamily="18" charset="0"/>
              <a:cs typeface="Times New Roman" panose="02020603050405020304" pitchFamily="18" charset="0"/>
            </a:endParaRPr>
          </a:p>
          <a:p>
            <a:pPr algn="ctr"/>
            <a:r>
              <a:rPr lang="en-IN" sz="1400" b="1" dirty="0">
                <a:solidFill>
                  <a:srgbClr val="C00000"/>
                </a:solidFill>
                <a:latin typeface="Times New Roman" panose="02020603050405020304" pitchFamily="18" charset="0"/>
                <a:cs typeface="Times New Roman" panose="02020603050405020304" pitchFamily="18" charset="0"/>
              </a:rPr>
              <a:t>Name: </a:t>
            </a:r>
            <a:r>
              <a:rPr lang="en-IN" sz="1400" b="1" dirty="0" err="1">
                <a:solidFill>
                  <a:srgbClr val="C00000"/>
                </a:solidFill>
                <a:latin typeface="Times New Roman" panose="02020603050405020304" pitchFamily="18" charset="0"/>
                <a:cs typeface="Times New Roman" panose="02020603050405020304" pitchFamily="18" charset="0"/>
              </a:rPr>
              <a:t>K.Vamsi</a:t>
            </a:r>
            <a:r>
              <a:rPr lang="en-IN" sz="1400" b="1" dirty="0">
                <a:solidFill>
                  <a:srgbClr val="C00000"/>
                </a:solidFill>
                <a:latin typeface="Times New Roman" panose="02020603050405020304" pitchFamily="18" charset="0"/>
                <a:cs typeface="Times New Roman" panose="02020603050405020304" pitchFamily="18" charset="0"/>
              </a:rPr>
              <a:t> 		Roll No:19121A1558</a:t>
            </a:r>
          </a:p>
          <a:p>
            <a:pPr algn="ctr"/>
            <a:r>
              <a:rPr lang="en-IN" sz="1400" b="1" dirty="0">
                <a:solidFill>
                  <a:srgbClr val="C00000"/>
                </a:solidFill>
                <a:latin typeface="Times New Roman" panose="02020603050405020304" pitchFamily="18" charset="0"/>
                <a:cs typeface="Times New Roman" panose="02020603050405020304" pitchFamily="18" charset="0"/>
              </a:rPr>
              <a:t>Name: </a:t>
            </a:r>
            <a:r>
              <a:rPr lang="en-IN" sz="1400" b="1" dirty="0" err="1">
                <a:solidFill>
                  <a:srgbClr val="C00000"/>
                </a:solidFill>
                <a:latin typeface="Times New Roman" panose="02020603050405020304" pitchFamily="18" charset="0"/>
                <a:cs typeface="Times New Roman" panose="02020603050405020304" pitchFamily="18" charset="0"/>
              </a:rPr>
              <a:t>A.Pavan</a:t>
            </a:r>
            <a:r>
              <a:rPr lang="en-IN" sz="1400" b="1" dirty="0">
                <a:solidFill>
                  <a:srgbClr val="C00000"/>
                </a:solidFill>
                <a:latin typeface="Times New Roman" panose="02020603050405020304" pitchFamily="18" charset="0"/>
                <a:cs typeface="Times New Roman" panose="02020603050405020304" pitchFamily="18" charset="0"/>
              </a:rPr>
              <a:t> 		Roll No:19121A1502</a:t>
            </a:r>
          </a:p>
          <a:p>
            <a:pPr algn="ctr"/>
            <a:r>
              <a:rPr lang="en-IN" sz="1400" b="1" dirty="0">
                <a:solidFill>
                  <a:srgbClr val="C00000"/>
                </a:solidFill>
                <a:latin typeface="Times New Roman" panose="02020603050405020304" pitchFamily="18" charset="0"/>
                <a:cs typeface="Times New Roman" panose="02020603050405020304" pitchFamily="18" charset="0"/>
              </a:rPr>
              <a:t>Name: </a:t>
            </a:r>
            <a:r>
              <a:rPr lang="en-IN" sz="1400" b="1" dirty="0" err="1">
                <a:solidFill>
                  <a:srgbClr val="C00000"/>
                </a:solidFill>
                <a:latin typeface="Times New Roman" panose="02020603050405020304" pitchFamily="18" charset="0"/>
                <a:cs typeface="Times New Roman" panose="02020603050405020304" pitchFamily="18" charset="0"/>
              </a:rPr>
              <a:t>J.Santosh</a:t>
            </a:r>
            <a:r>
              <a:rPr lang="en-IN" sz="1400" b="1" dirty="0">
                <a:solidFill>
                  <a:srgbClr val="C00000"/>
                </a:solidFill>
                <a:latin typeface="Times New Roman" panose="02020603050405020304" pitchFamily="18" charset="0"/>
                <a:cs typeface="Times New Roman" panose="02020603050405020304" pitchFamily="18" charset="0"/>
              </a:rPr>
              <a:t> 		Roll No:19121A1543</a:t>
            </a:r>
          </a:p>
          <a:p>
            <a:pPr algn="ctr"/>
            <a:r>
              <a:rPr lang="en-IN" sz="1400" b="1" dirty="0">
                <a:solidFill>
                  <a:srgbClr val="C00000"/>
                </a:solidFill>
                <a:latin typeface="Times New Roman" panose="02020603050405020304" pitchFamily="18" charset="0"/>
                <a:cs typeface="Times New Roman" panose="02020603050405020304" pitchFamily="18" charset="0"/>
              </a:rPr>
              <a:t>Name: </a:t>
            </a:r>
            <a:r>
              <a:rPr lang="en-IN" sz="1400" b="1" dirty="0" err="1">
                <a:solidFill>
                  <a:srgbClr val="C00000"/>
                </a:solidFill>
                <a:latin typeface="Times New Roman" panose="02020603050405020304" pitchFamily="18" charset="0"/>
                <a:cs typeface="Times New Roman" panose="02020603050405020304" pitchFamily="18" charset="0"/>
              </a:rPr>
              <a:t>K.Shashank</a:t>
            </a:r>
            <a:r>
              <a:rPr lang="en-IN" sz="1400" b="1" dirty="0">
                <a:solidFill>
                  <a:srgbClr val="C00000"/>
                </a:solidFill>
                <a:latin typeface="Times New Roman" panose="02020603050405020304" pitchFamily="18" charset="0"/>
                <a:cs typeface="Times New Roman" panose="02020603050405020304" pitchFamily="18" charset="0"/>
              </a:rPr>
              <a:t> 		Roll No:19121A1545</a:t>
            </a:r>
          </a:p>
          <a:p>
            <a:pPr algn="ctr"/>
            <a:r>
              <a:rPr lang="en-IN" sz="1400" b="1" dirty="0">
                <a:solidFill>
                  <a:srgbClr val="C00000"/>
                </a:solidFill>
                <a:latin typeface="Times New Roman" panose="02020603050405020304" pitchFamily="18" charset="0"/>
                <a:cs typeface="Times New Roman" panose="02020603050405020304" pitchFamily="18" charset="0"/>
              </a:rPr>
              <a:t>Name: </a:t>
            </a:r>
            <a:r>
              <a:rPr lang="en-IN" sz="1400" b="1" dirty="0" err="1">
                <a:solidFill>
                  <a:srgbClr val="C00000"/>
                </a:solidFill>
                <a:latin typeface="Times New Roman" panose="02020603050405020304" pitchFamily="18" charset="0"/>
                <a:cs typeface="Times New Roman" panose="02020603050405020304" pitchFamily="18" charset="0"/>
              </a:rPr>
              <a:t>G.Sreenivas</a:t>
            </a:r>
            <a:r>
              <a:rPr lang="en-IN" sz="1400" b="1" dirty="0">
                <a:solidFill>
                  <a:srgbClr val="C00000"/>
                </a:solidFill>
                <a:latin typeface="Times New Roman" panose="02020603050405020304" pitchFamily="18" charset="0"/>
                <a:cs typeface="Times New Roman" panose="02020603050405020304" pitchFamily="18" charset="0"/>
              </a:rPr>
              <a:t> 		Roll No:19121A1538</a:t>
            </a:r>
          </a:p>
          <a:p>
            <a:pPr algn="ctr"/>
            <a:endParaRPr lang="en-IN" sz="1400" b="1" dirty="0">
              <a:solidFill>
                <a:srgbClr val="C00000"/>
              </a:solidFill>
              <a:latin typeface="Times New Roman" panose="02020603050405020304" pitchFamily="18" charset="0"/>
              <a:cs typeface="Times New Roman" panose="02020603050405020304" pitchFamily="18" charset="0"/>
            </a:endParaRPr>
          </a:p>
        </p:txBody>
      </p:sp>
      <p:pic>
        <p:nvPicPr>
          <p:cNvPr id="5" name="Content Placeholder 3" descr="clge">
            <a:extLst>
              <a:ext uri="{FF2B5EF4-FFF2-40B4-BE49-F238E27FC236}">
                <a16:creationId xmlns:a16="http://schemas.microsoft.com/office/drawing/2014/main" id="{29EFF5C1-B284-4B0F-A528-F19CA4DA56BA}"/>
              </a:ext>
            </a:extLst>
          </p:cNvPr>
          <p:cNvPicPr>
            <a:picLocks noChangeAspect="1" noChangeArrowheads="1"/>
          </p:cNvPicPr>
          <p:nvPr/>
        </p:nvPicPr>
        <p:blipFill>
          <a:blip r:embed="rId2" cstate="print"/>
          <a:srcRect/>
          <a:stretch>
            <a:fillRect/>
          </a:stretch>
        </p:blipFill>
        <p:spPr bwMode="auto">
          <a:xfrm>
            <a:off x="3309756" y="2419046"/>
            <a:ext cx="2636589" cy="916230"/>
          </a:xfrm>
          <a:prstGeom prst="rect">
            <a:avLst/>
          </a:prstGeom>
          <a:noFill/>
          <a:ln w="9525">
            <a:noFill/>
            <a:miter lim="800000"/>
            <a:headEnd/>
            <a:tailEnd/>
          </a:ln>
        </p:spPr>
      </p:pic>
      <p:sp>
        <p:nvSpPr>
          <p:cNvPr id="6" name="Rectangle 5">
            <a:extLst>
              <a:ext uri="{FF2B5EF4-FFF2-40B4-BE49-F238E27FC236}">
                <a16:creationId xmlns:a16="http://schemas.microsoft.com/office/drawing/2014/main" id="{194B1971-7147-4393-B535-26E4F4A2870E}"/>
              </a:ext>
            </a:extLst>
          </p:cNvPr>
          <p:cNvSpPr/>
          <p:nvPr/>
        </p:nvSpPr>
        <p:spPr>
          <a:xfrm>
            <a:off x="5030115" y="3906046"/>
            <a:ext cx="3843721" cy="107721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solidFill>
                  <a:srgbClr val="0070C0"/>
                </a:solidFill>
                <a:latin typeface="Times New Roman" panose="02020603050405020304" pitchFamily="18" charset="0"/>
                <a:cs typeface="Times New Roman" panose="02020603050405020304" pitchFamily="18" charset="0"/>
              </a:rPr>
              <a:t>HOD:</a:t>
            </a:r>
          </a:p>
          <a:p>
            <a:r>
              <a:rPr lang="en-IN" sz="1600" b="1" dirty="0" err="1">
                <a:solidFill>
                  <a:srgbClr val="C00000"/>
                </a:solidFill>
                <a:latin typeface="Times New Roman" panose="02020603050405020304" pitchFamily="18" charset="0"/>
                <a:cs typeface="Times New Roman" panose="02020603050405020304" pitchFamily="18" charset="0"/>
              </a:rPr>
              <a:t>Dr.</a:t>
            </a:r>
            <a:r>
              <a:rPr lang="en-IN" sz="1600" b="1" dirty="0">
                <a:solidFill>
                  <a:srgbClr val="C00000"/>
                </a:solidFill>
                <a:latin typeface="Times New Roman" panose="02020603050405020304" pitchFamily="18" charset="0"/>
                <a:cs typeface="Times New Roman" panose="02020603050405020304" pitchFamily="18" charset="0"/>
              </a:rPr>
              <a:t> A. </a:t>
            </a:r>
            <a:r>
              <a:rPr lang="en-IN" sz="1600" b="1" dirty="0" err="1">
                <a:solidFill>
                  <a:srgbClr val="C00000"/>
                </a:solidFill>
                <a:latin typeface="Times New Roman" panose="02020603050405020304" pitchFamily="18" charset="0"/>
                <a:cs typeface="Times New Roman" panose="02020603050405020304" pitchFamily="18" charset="0"/>
              </a:rPr>
              <a:t>Balasubramani</a:t>
            </a:r>
            <a:r>
              <a:rPr lang="en-IN" sz="1600" b="1" dirty="0">
                <a:solidFill>
                  <a:srgbClr val="C00000"/>
                </a:solidFill>
                <a:latin typeface="Times New Roman" panose="02020603050405020304" pitchFamily="18" charset="0"/>
                <a:cs typeface="Times New Roman" panose="02020603050405020304" pitchFamily="18" charset="0"/>
              </a:rPr>
              <a:t>,</a:t>
            </a:r>
          </a:p>
          <a:p>
            <a:r>
              <a:rPr lang="en-IN" sz="1600" b="1" dirty="0">
                <a:solidFill>
                  <a:srgbClr val="C00000"/>
                </a:solidFill>
                <a:latin typeface="Times New Roman" panose="02020603050405020304" pitchFamily="18" charset="0"/>
                <a:cs typeface="Times New Roman" panose="02020603050405020304" pitchFamily="18" charset="0"/>
              </a:rPr>
              <a:t>Professor &amp; Head, </a:t>
            </a:r>
          </a:p>
          <a:p>
            <a:r>
              <a:rPr lang="en-IN" sz="1600" b="1" dirty="0">
                <a:solidFill>
                  <a:srgbClr val="C00000"/>
                </a:solidFill>
                <a:latin typeface="Times New Roman" panose="02020603050405020304" pitchFamily="18" charset="0"/>
                <a:cs typeface="Times New Roman" panose="02020603050405020304" pitchFamily="18" charset="0"/>
              </a:rPr>
              <a:t>Dept. of CSSE</a:t>
            </a:r>
          </a:p>
        </p:txBody>
      </p:sp>
      <p:sp>
        <p:nvSpPr>
          <p:cNvPr id="7" name="Rectangle 6">
            <a:extLst>
              <a:ext uri="{FF2B5EF4-FFF2-40B4-BE49-F238E27FC236}">
                <a16:creationId xmlns:a16="http://schemas.microsoft.com/office/drawing/2014/main" id="{B3BFBCEB-D143-4D2A-B738-EF2D510213ED}"/>
              </a:ext>
            </a:extLst>
          </p:cNvPr>
          <p:cNvSpPr/>
          <p:nvPr/>
        </p:nvSpPr>
        <p:spPr>
          <a:xfrm>
            <a:off x="2434130" y="3420606"/>
            <a:ext cx="5227434"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000" b="1" dirty="0">
                <a:solidFill>
                  <a:srgbClr val="00B050"/>
                </a:solidFill>
                <a:latin typeface="Times New Roman" panose="02020603050405020304" pitchFamily="18" charset="0"/>
                <a:cs typeface="Times New Roman" panose="02020603050405020304" pitchFamily="18" charset="0"/>
              </a:rPr>
              <a:t>Computer Science and Systems Engineering</a:t>
            </a:r>
          </a:p>
        </p:txBody>
      </p:sp>
    </p:spTree>
    <p:extLst>
      <p:ext uri="{BB962C8B-B14F-4D97-AF65-F5344CB8AC3E}">
        <p14:creationId xmlns:p14="http://schemas.microsoft.com/office/powerpoint/2010/main" val="362887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B308EB-C8E8-4B90-ADBF-1E2753951941}"/>
              </a:ext>
            </a:extLst>
          </p:cNvPr>
          <p:cNvSpPr>
            <a:spLocks noGrp="1"/>
          </p:cNvSpPr>
          <p:nvPr/>
        </p:nvSpPr>
        <p:spPr>
          <a:xfrm>
            <a:off x="457200" y="739290"/>
            <a:ext cx="8229599" cy="106893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solidFill>
                  <a:srgbClr val="FF0000"/>
                </a:solidFill>
                <a:latin typeface="Times New Roman" panose="02020603050405020304" pitchFamily="18" charset="0"/>
                <a:cs typeface="Times New Roman" panose="02020603050405020304" pitchFamily="18" charset="0"/>
              </a:rPr>
              <a:t>CONTENTS</a:t>
            </a:r>
          </a:p>
        </p:txBody>
      </p:sp>
      <p:sp>
        <p:nvSpPr>
          <p:cNvPr id="5" name="Content Placeholder 2">
            <a:extLst>
              <a:ext uri="{FF2B5EF4-FFF2-40B4-BE49-F238E27FC236}">
                <a16:creationId xmlns:a16="http://schemas.microsoft.com/office/drawing/2014/main" id="{F4B99AA3-55F0-48B9-91F3-A168575AAAE9}"/>
              </a:ext>
            </a:extLst>
          </p:cNvPr>
          <p:cNvSpPr>
            <a:spLocks noGrp="1"/>
          </p:cNvSpPr>
          <p:nvPr/>
        </p:nvSpPr>
        <p:spPr>
          <a:xfrm>
            <a:off x="1059785" y="1502814"/>
            <a:ext cx="7627014" cy="41169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225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25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Ø"/>
            </a:pPr>
            <a:r>
              <a:rPr lang="en-IN" sz="225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System Requirements </a:t>
            </a:r>
          </a:p>
          <a:p>
            <a:pPr>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Societal Applications</a:t>
            </a:r>
          </a:p>
          <a:p>
            <a:pPr>
              <a:buFont typeface="Wingdings" panose="05000000000000000000" pitchFamily="2" charset="2"/>
              <a:buChar char="Ø"/>
            </a:pPr>
            <a:r>
              <a:rPr lang="en-US" sz="2250" dirty="0">
                <a:latin typeface="Times New Roman" panose="02020603050405020304" pitchFamily="18" charset="0"/>
                <a:cs typeface="Times New Roman" panose="02020603050405020304" pitchFamily="18" charset="0"/>
              </a:rPr>
              <a:t>References</a:t>
            </a:r>
          </a:p>
          <a:p>
            <a:pPr>
              <a:buNone/>
            </a:pPr>
            <a:endParaRPr lang="en-IN" sz="225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28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3" name="Content Placeholder 2"/>
          <p:cNvSpPr>
            <a:spLocks noGrp="1"/>
          </p:cNvSpPr>
          <p:nvPr>
            <p:ph idx="1"/>
          </p:nvPr>
        </p:nvSpPr>
        <p:spPr>
          <a:xfrm>
            <a:off x="448965" y="1655519"/>
            <a:ext cx="8246071" cy="3206806"/>
          </a:xfrm>
        </p:spPr>
        <p:txBody>
          <a:bodyPr>
            <a:noAutofit/>
          </a:bodyPr>
          <a:lstStyle/>
          <a:p>
            <a:pPr marL="0" indent="0" rtl="0">
              <a:spcBef>
                <a:spcPts val="0"/>
              </a:spcBef>
              <a:spcAft>
                <a:spcPts val="1000"/>
              </a:spcAft>
              <a:buNone/>
            </a:pPr>
            <a:r>
              <a:rPr lang="en-US" sz="1200" b="0" i="0" u="none" strike="noStrike" dirty="0">
                <a:solidFill>
                  <a:srgbClr val="202124"/>
                </a:solidFill>
                <a:effectLst/>
                <a:latin typeface="Arial" panose="020B0604020202020204" pitchFamily="34" charset="0"/>
              </a:rPr>
              <a:t>In India Agriculture, with its allied sectors, is the largest source of livelihoods . </a:t>
            </a:r>
            <a:r>
              <a:rPr lang="en-US" sz="1200" b="1" i="0" u="none" strike="noStrike" dirty="0">
                <a:solidFill>
                  <a:srgbClr val="202124"/>
                </a:solidFill>
                <a:effectLst/>
                <a:latin typeface="Arial" panose="020B0604020202020204" pitchFamily="34" charset="0"/>
              </a:rPr>
              <a:t>70 percent</a:t>
            </a:r>
            <a:r>
              <a:rPr lang="en-US" sz="1200" b="0" i="0" u="none" strike="noStrike" dirty="0">
                <a:solidFill>
                  <a:srgbClr val="202124"/>
                </a:solidFill>
                <a:effectLst/>
                <a:latin typeface="Arial" panose="020B0604020202020204" pitchFamily="34" charset="0"/>
              </a:rPr>
              <a:t> of its rural households still depend primarily on agriculture for their livelihood, with 82 percent of farmers being small and marginal.</a:t>
            </a:r>
            <a:endParaRPr lang="en-US" sz="1200" b="0" dirty="0">
              <a:effectLst/>
            </a:endParaRPr>
          </a:p>
          <a:p>
            <a:pPr marL="0" indent="0" rtl="0">
              <a:spcBef>
                <a:spcPts val="0"/>
              </a:spcBef>
              <a:spcAft>
                <a:spcPts val="1000"/>
              </a:spcAft>
              <a:buNone/>
            </a:pPr>
            <a:r>
              <a:rPr lang="en-US" sz="1200" b="0" i="0" u="none" strike="noStrike" dirty="0">
                <a:solidFill>
                  <a:srgbClr val="202124"/>
                </a:solidFill>
                <a:effectLst/>
                <a:latin typeface="Arial" panose="020B0604020202020204" pitchFamily="34" charset="0"/>
              </a:rPr>
              <a:t>The agricultural and its allied products contributes 18% of our country’s GDP and according to reports in 2019, </a:t>
            </a:r>
            <a:r>
              <a:rPr lang="en-US" sz="1200" b="1" i="0" u="none" strike="noStrike" dirty="0">
                <a:solidFill>
                  <a:srgbClr val="202124"/>
                </a:solidFill>
                <a:effectLst/>
                <a:latin typeface="Arial" panose="020B0604020202020204" pitchFamily="34" charset="0"/>
              </a:rPr>
              <a:t>42.6 percent</a:t>
            </a:r>
            <a:r>
              <a:rPr lang="en-US" sz="1200" b="0" i="0" u="none" strike="noStrike" dirty="0">
                <a:solidFill>
                  <a:srgbClr val="202124"/>
                </a:solidFill>
                <a:effectLst/>
                <a:latin typeface="Arial" panose="020B0604020202020204" pitchFamily="34" charset="0"/>
              </a:rPr>
              <a:t> of the workforce in India were employed in agriculture.</a:t>
            </a:r>
            <a:endParaRPr lang="en-US" sz="1200" b="0" dirty="0">
              <a:effectLst/>
            </a:endParaRPr>
          </a:p>
          <a:p>
            <a:pPr marL="0" indent="0" rtl="0">
              <a:spcBef>
                <a:spcPts val="0"/>
              </a:spcBef>
              <a:spcAft>
                <a:spcPts val="1000"/>
              </a:spcAft>
              <a:buNone/>
            </a:pPr>
            <a:r>
              <a:rPr lang="en-US" sz="1200" b="0" i="0" u="none" strike="noStrike" dirty="0">
                <a:solidFill>
                  <a:srgbClr val="202124"/>
                </a:solidFill>
                <a:effectLst/>
                <a:latin typeface="Arial" panose="020B0604020202020204" pitchFamily="34" charset="0"/>
              </a:rPr>
              <a:t>But the main problem facing by farmers are low price for their produced goods and they are unable to market their goods on time.</a:t>
            </a:r>
            <a:endParaRPr lang="en-US" sz="1200" b="0" dirty="0">
              <a:effectLst/>
            </a:endParaRPr>
          </a:p>
          <a:p>
            <a:pPr marL="0" indent="0" rtl="0">
              <a:spcBef>
                <a:spcPts val="0"/>
              </a:spcBef>
              <a:spcAft>
                <a:spcPts val="1000"/>
              </a:spcAft>
              <a:buNone/>
            </a:pPr>
            <a:r>
              <a:rPr lang="en-US" sz="1200" b="0" i="0" u="none" strike="noStrike" dirty="0">
                <a:solidFill>
                  <a:srgbClr val="202124"/>
                </a:solidFill>
                <a:effectLst/>
                <a:latin typeface="Arial" panose="020B0604020202020204" pitchFamily="34" charset="0"/>
              </a:rPr>
              <a:t>Another  major problem the farmers are facing is, middleman (brokers) , they are responsible for decreasing the profit of farmers </a:t>
            </a:r>
            <a:endParaRPr lang="en-US" sz="1200" dirty="0"/>
          </a:p>
          <a:p>
            <a:pPr marL="0" indent="0" rtl="0">
              <a:spcBef>
                <a:spcPts val="0"/>
              </a:spcBef>
              <a:spcAft>
                <a:spcPts val="1000"/>
              </a:spcAft>
              <a:buNone/>
            </a:pPr>
            <a:r>
              <a:rPr lang="en-US" sz="1200" b="0" i="0" u="none" strike="noStrike" dirty="0">
                <a:solidFill>
                  <a:srgbClr val="202124"/>
                </a:solidFill>
                <a:effectLst/>
                <a:latin typeface="Arial" panose="020B0604020202020204" pitchFamily="34" charset="0"/>
              </a:rPr>
              <a:t>Our main aim is to suggest a solution for these problem by providing   an e-commerce website as a medium between a farmer and customer where a farmer can showcase his produced goods and he is the one who can fix the price for  his goods. By this a farmer can market their goods easily and we can block the brokers to some extent.</a:t>
            </a:r>
            <a:endParaRPr lang="en-US" sz="1200" b="0" dirty="0">
              <a:effectLst/>
            </a:endParaRPr>
          </a:p>
          <a:p>
            <a:pPr marL="0" indent="0" rtl="0">
              <a:spcBef>
                <a:spcPts val="0"/>
              </a:spcBef>
              <a:spcAft>
                <a:spcPts val="1000"/>
              </a:spcAft>
              <a:buNone/>
            </a:pPr>
            <a:r>
              <a:rPr lang="en-US" sz="1200" b="0" i="0" u="none" strike="noStrike" dirty="0">
                <a:solidFill>
                  <a:srgbClr val="202124"/>
                </a:solidFill>
                <a:effectLst/>
                <a:latin typeface="Arial" panose="020B0604020202020204" pitchFamily="34" charset="0"/>
              </a:rPr>
              <a:t>With this we can help the farmers to get more profits and we can create more employment in the means of delivery agents and website managing members etc..</a:t>
            </a:r>
            <a:br>
              <a:rPr lang="en-US" sz="1200" dirty="0"/>
            </a:br>
            <a:endParaRPr lang="en-US" sz="1200" dirty="0"/>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05A6-53BA-43D7-A2EE-BDF25EA58487}"/>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1AD2C329-61BB-4613-966C-247CE7F7C05E}"/>
              </a:ext>
            </a:extLst>
          </p:cNvPr>
          <p:cNvSpPr>
            <a:spLocks noGrp="1"/>
          </p:cNvSpPr>
          <p:nvPr>
            <p:ph idx="1"/>
          </p:nvPr>
        </p:nvSpPr>
        <p:spPr/>
        <p:txBody>
          <a:bodyPr/>
          <a:lstStyle/>
          <a:p>
            <a:pPr>
              <a:buFont typeface="Wingdings" panose="05000000000000000000" pitchFamily="2" charset="2"/>
              <a:buChar char="Ø"/>
            </a:pPr>
            <a:r>
              <a:rPr lang="en-US" dirty="0"/>
              <a:t>Avoid middle mans/brokers</a:t>
            </a:r>
          </a:p>
          <a:p>
            <a:pPr>
              <a:buFont typeface="Wingdings" panose="05000000000000000000" pitchFamily="2" charset="2"/>
              <a:buChar char="Ø"/>
            </a:pPr>
            <a:r>
              <a:rPr lang="en-US" dirty="0"/>
              <a:t>Increase in profits for farmers</a:t>
            </a:r>
          </a:p>
          <a:p>
            <a:pPr>
              <a:buFont typeface="Wingdings" panose="05000000000000000000" pitchFamily="2" charset="2"/>
              <a:buChar char="Ø"/>
            </a:pPr>
            <a:r>
              <a:rPr lang="en-US" dirty="0"/>
              <a:t>Satisfy customers with quality products</a:t>
            </a:r>
          </a:p>
          <a:p>
            <a:pPr>
              <a:buFont typeface="Wingdings" panose="05000000000000000000" pitchFamily="2" charset="2"/>
              <a:buChar char="Ø"/>
            </a:pPr>
            <a:r>
              <a:rPr lang="en-US" dirty="0"/>
              <a:t>Introducing Technology to farmers</a:t>
            </a:r>
          </a:p>
          <a:p>
            <a:pPr>
              <a:buFont typeface="Wingdings" panose="05000000000000000000" pitchFamily="2" charset="2"/>
              <a:buChar char="Ø"/>
            </a:pPr>
            <a:r>
              <a:rPr lang="en-US" dirty="0"/>
              <a:t>Connecting rural areas globally</a:t>
            </a:r>
          </a:p>
          <a:p>
            <a:pPr>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158268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1DEF-B13D-4286-AC86-011193B835F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9ED7B0E-2391-43D8-9635-5F0DF7759142}"/>
              </a:ext>
            </a:extLst>
          </p:cNvPr>
          <p:cNvSpPr>
            <a:spLocks noGrp="1"/>
          </p:cNvSpPr>
          <p:nvPr>
            <p:ph idx="1"/>
          </p:nvPr>
        </p:nvSpPr>
        <p:spPr>
          <a:xfrm>
            <a:off x="448965" y="1655520"/>
            <a:ext cx="8246070" cy="3359510"/>
          </a:xfrm>
        </p:spPr>
        <p:txBody>
          <a:bodyPr>
            <a:noAutofit/>
          </a:bodyPr>
          <a:lstStyle/>
          <a:p>
            <a:pPr>
              <a:buFont typeface="Wingdings" panose="05000000000000000000" pitchFamily="2" charset="2"/>
              <a:buChar char="v"/>
            </a:pPr>
            <a:r>
              <a:rPr lang="en-US" sz="1800" dirty="0"/>
              <a:t>The farmers have to go to the nearest market to hand over his product to a particular agent where agent sells the product to another agent or a dealer. </a:t>
            </a:r>
          </a:p>
          <a:p>
            <a:pPr>
              <a:buFont typeface="Wingdings" panose="05000000000000000000" pitchFamily="2" charset="2"/>
              <a:buChar char="v"/>
            </a:pPr>
            <a:r>
              <a:rPr lang="en-US" sz="1800" dirty="0"/>
              <a:t>After a specific time, the agent gives the collected cash out of the sold products to the respected farmer but every Agent tries to cuts his commission out of the earned amount. </a:t>
            </a:r>
          </a:p>
          <a:p>
            <a:pPr>
              <a:buFont typeface="Wingdings" panose="05000000000000000000" pitchFamily="2" charset="2"/>
              <a:buChar char="v"/>
            </a:pPr>
            <a:r>
              <a:rPr lang="en-US" sz="1800" dirty="0"/>
              <a:t>The whole process is not transparent as there is no way for farmer to know about the deal and the exact amount at which their product was sold &amp; there is no provision for the farmers to know the product rates at different markets where they can sell their products for achieving high profits. </a:t>
            </a:r>
          </a:p>
          <a:p>
            <a:pPr>
              <a:buFont typeface="Wingdings" panose="05000000000000000000" pitchFamily="2" charset="2"/>
              <a:buChar char="v"/>
            </a:pPr>
            <a:r>
              <a:rPr lang="en-US" sz="1800" dirty="0"/>
              <a:t>This motivated us to design &amp; develop a system which is useful for farmers &amp; end users. </a:t>
            </a:r>
          </a:p>
        </p:txBody>
      </p:sp>
    </p:spTree>
    <p:extLst>
      <p:ext uri="{BB962C8B-B14F-4D97-AF65-F5344CB8AC3E}">
        <p14:creationId xmlns:p14="http://schemas.microsoft.com/office/powerpoint/2010/main" val="70000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9039D-E147-4C78-8A44-A734A72BBED5}"/>
              </a:ext>
            </a:extLst>
          </p:cNvPr>
          <p:cNvSpPr>
            <a:spLocks noGrp="1"/>
          </p:cNvSpPr>
          <p:nvPr>
            <p:ph idx="1"/>
          </p:nvPr>
        </p:nvSpPr>
        <p:spPr>
          <a:xfrm>
            <a:off x="2434131" y="433881"/>
            <a:ext cx="6413610" cy="4274586"/>
          </a:xfrm>
        </p:spPr>
        <p:txBody>
          <a:bodyPr>
            <a:normAutofit fontScale="55000" lnSpcReduction="20000"/>
          </a:bodyPr>
          <a:lstStyle/>
          <a:p>
            <a:pPr>
              <a:buFont typeface="Wingdings" panose="05000000000000000000" pitchFamily="2" charset="2"/>
              <a:buChar char="v"/>
            </a:pPr>
            <a:r>
              <a:rPr lang="en-US" dirty="0"/>
              <a:t>Ecommerce is reasonable to say that the process of shopping on the web is becoming common place. </a:t>
            </a:r>
          </a:p>
          <a:p>
            <a:pPr>
              <a:buFont typeface="Wingdings" panose="05000000000000000000" pitchFamily="2" charset="2"/>
              <a:buChar char="v"/>
            </a:pPr>
            <a:r>
              <a:rPr lang="en-US" dirty="0"/>
              <a:t>It is the buying and selling of goods and services, or the transmitting of funds or data, over an electronic network, primarily the internet. The terms ecommerce and e-business are often used interchangeably. </a:t>
            </a:r>
          </a:p>
          <a:p>
            <a:pPr>
              <a:buFont typeface="Wingdings" panose="05000000000000000000" pitchFamily="2" charset="2"/>
              <a:buChar char="v"/>
            </a:pPr>
            <a:r>
              <a:rPr lang="en-US" dirty="0"/>
              <a:t>The main objective of this project is to help farmers ensure greater profitability through direct farmer to end user communication. </a:t>
            </a:r>
          </a:p>
          <a:p>
            <a:pPr>
              <a:buFont typeface="Wingdings" panose="05000000000000000000" pitchFamily="2" charset="2"/>
              <a:buChar char="v"/>
            </a:pPr>
            <a:r>
              <a:rPr lang="en-US" dirty="0"/>
              <a:t>Our project deals with respect to the farmers benefit of getting their products sale at a best price online. </a:t>
            </a:r>
          </a:p>
          <a:p>
            <a:pPr>
              <a:buFont typeface="Wingdings" panose="05000000000000000000" pitchFamily="2" charset="2"/>
              <a:buChar char="v"/>
            </a:pPr>
            <a:r>
              <a:rPr lang="en-US" dirty="0"/>
              <a:t>Here, the main users of this website are farmer, customer, and admin.</a:t>
            </a:r>
          </a:p>
          <a:p>
            <a:pPr>
              <a:buFont typeface="Wingdings" panose="05000000000000000000" pitchFamily="2" charset="2"/>
              <a:buChar char="v"/>
            </a:pPr>
            <a:r>
              <a:rPr lang="en-US" dirty="0"/>
              <a:t>Farmers will get unique interface where they can perform marketing, get the correct rates of the market, get in touch with SMS or Email and gather knowledge of different schemes and get pay online. </a:t>
            </a:r>
          </a:p>
          <a:p>
            <a:pPr>
              <a:buFont typeface="Wingdings" panose="05000000000000000000" pitchFamily="2" charset="2"/>
              <a:buChar char="v"/>
            </a:pPr>
            <a:r>
              <a:rPr lang="en-US" dirty="0"/>
              <a:t>Agricultural E-commerce enables good trading possibilities by supporting different business models such as multi-suppliers, e-sales and several types of auctions. </a:t>
            </a:r>
          </a:p>
          <a:p>
            <a:pPr>
              <a:buFont typeface="Wingdings" panose="05000000000000000000" pitchFamily="2" charset="2"/>
              <a:buChar char="v"/>
            </a:pPr>
            <a:r>
              <a:rPr lang="en-US" dirty="0"/>
              <a:t>Recently we witnessed how important our health is, with this idea we can able to help the people to get fresh and quality products.</a:t>
            </a:r>
          </a:p>
        </p:txBody>
      </p:sp>
    </p:spTree>
    <p:extLst>
      <p:ext uri="{BB962C8B-B14F-4D97-AF65-F5344CB8AC3E}">
        <p14:creationId xmlns:p14="http://schemas.microsoft.com/office/powerpoint/2010/main" val="169421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3C5C8-B437-4771-933A-D4B1C78B825B}"/>
              </a:ext>
            </a:extLst>
          </p:cNvPr>
          <p:cNvSpPr>
            <a:spLocks noGrp="1"/>
          </p:cNvSpPr>
          <p:nvPr>
            <p:ph type="title"/>
          </p:nvPr>
        </p:nvSpPr>
        <p:spPr/>
        <p:txBody>
          <a:bodyPr/>
          <a:lstStyle/>
          <a:p>
            <a:r>
              <a:rPr lang="en-US" dirty="0"/>
              <a:t>System Requirements</a:t>
            </a:r>
          </a:p>
        </p:txBody>
      </p:sp>
      <p:sp>
        <p:nvSpPr>
          <p:cNvPr id="3" name="Content Placeholder 2">
            <a:extLst>
              <a:ext uri="{FF2B5EF4-FFF2-40B4-BE49-F238E27FC236}">
                <a16:creationId xmlns:a16="http://schemas.microsoft.com/office/drawing/2014/main" id="{C0BD6E92-0D86-4BB8-AEB1-4F81C4ACEED4}"/>
              </a:ext>
            </a:extLst>
          </p:cNvPr>
          <p:cNvSpPr>
            <a:spLocks noGrp="1"/>
          </p:cNvSpPr>
          <p:nvPr>
            <p:ph idx="1"/>
          </p:nvPr>
        </p:nvSpPr>
        <p:spPr/>
        <p:txBody>
          <a:bodyPr/>
          <a:lstStyle/>
          <a:p>
            <a:pPr>
              <a:buFont typeface="Wingdings" panose="05000000000000000000" pitchFamily="2" charset="2"/>
              <a:buChar char="v"/>
            </a:pPr>
            <a:r>
              <a:rPr lang="en-US" b="0" i="0" dirty="0">
                <a:solidFill>
                  <a:srgbClr val="202124"/>
                </a:solidFill>
                <a:effectLst/>
                <a:latin typeface="arial" panose="020B0604020202020204" pitchFamily="34" charset="0"/>
              </a:rPr>
              <a:t>CPU: for web 1.6 GHz , for web and database 4 x 1.6 GHz CPU.</a:t>
            </a:r>
          </a:p>
          <a:p>
            <a:pPr algn="l">
              <a:buFont typeface="Wingdings" panose="05000000000000000000" pitchFamily="2" charset="2"/>
              <a:buChar char="v"/>
            </a:pPr>
            <a:r>
              <a:rPr lang="en-US" b="0" i="0" dirty="0">
                <a:solidFill>
                  <a:srgbClr val="202124"/>
                </a:solidFill>
                <a:effectLst/>
                <a:latin typeface="arial" panose="020B0604020202020204" pitchFamily="34" charset="0"/>
              </a:rPr>
              <a:t>RAM: 4GB.</a:t>
            </a:r>
          </a:p>
          <a:p>
            <a:pPr algn="l">
              <a:buFont typeface="Wingdings" panose="05000000000000000000" pitchFamily="2" charset="2"/>
              <a:buChar char="v"/>
            </a:pPr>
            <a:r>
              <a:rPr lang="en-US" b="0" i="0" dirty="0">
                <a:solidFill>
                  <a:srgbClr val="202124"/>
                </a:solidFill>
                <a:effectLst/>
                <a:latin typeface="arial" panose="020B0604020202020204" pitchFamily="34" charset="0"/>
              </a:rPr>
              <a:t>Minimum database space: 10GB.</a:t>
            </a:r>
          </a:p>
          <a:p>
            <a:pPr marL="0" indent="0">
              <a:buNone/>
            </a:pPr>
            <a:endParaRPr lang="en-US" dirty="0"/>
          </a:p>
        </p:txBody>
      </p:sp>
    </p:spTree>
    <p:extLst>
      <p:ext uri="{BB962C8B-B14F-4D97-AF65-F5344CB8AC3E}">
        <p14:creationId xmlns:p14="http://schemas.microsoft.com/office/powerpoint/2010/main" val="1421225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9D13-34C6-48A7-ADAC-266B7282819F}"/>
              </a:ext>
            </a:extLst>
          </p:cNvPr>
          <p:cNvSpPr>
            <a:spLocks noGrp="1"/>
          </p:cNvSpPr>
          <p:nvPr>
            <p:ph type="title"/>
          </p:nvPr>
        </p:nvSpPr>
        <p:spPr/>
        <p:txBody>
          <a:bodyPr/>
          <a:lstStyle/>
          <a:p>
            <a:r>
              <a:rPr lang="en-US" dirty="0"/>
              <a:t>Societal Applications</a:t>
            </a:r>
          </a:p>
        </p:txBody>
      </p:sp>
      <p:sp>
        <p:nvSpPr>
          <p:cNvPr id="3" name="Content Placeholder 2">
            <a:extLst>
              <a:ext uri="{FF2B5EF4-FFF2-40B4-BE49-F238E27FC236}">
                <a16:creationId xmlns:a16="http://schemas.microsoft.com/office/drawing/2014/main" id="{50F67A17-EB9F-453F-AAD6-3C529B9D997F}"/>
              </a:ext>
            </a:extLst>
          </p:cNvPr>
          <p:cNvSpPr>
            <a:spLocks noGrp="1"/>
          </p:cNvSpPr>
          <p:nvPr>
            <p:ph idx="1"/>
          </p:nvPr>
        </p:nvSpPr>
        <p:spPr/>
        <p:txBody>
          <a:bodyPr/>
          <a:lstStyle/>
          <a:p>
            <a:pPr>
              <a:buFont typeface="Wingdings" panose="05000000000000000000" pitchFamily="2" charset="2"/>
              <a:buChar char="v"/>
            </a:pPr>
            <a:r>
              <a:rPr lang="en-US" dirty="0"/>
              <a:t>Adds transparency in the chain of farmer to customer transactions</a:t>
            </a:r>
          </a:p>
          <a:p>
            <a:pPr>
              <a:buFont typeface="Wingdings" panose="05000000000000000000" pitchFamily="2" charset="2"/>
              <a:buChar char="v"/>
            </a:pPr>
            <a:r>
              <a:rPr lang="en-US" dirty="0"/>
              <a:t>Increase in profits for farmers</a:t>
            </a:r>
          </a:p>
          <a:p>
            <a:pPr>
              <a:buFont typeface="Wingdings" panose="05000000000000000000" pitchFamily="2" charset="2"/>
              <a:buChar char="v"/>
            </a:pPr>
            <a:r>
              <a:rPr lang="en-US" dirty="0"/>
              <a:t>Allows customers to buy fresh and quality products for cheap costs compared to the traditional way</a:t>
            </a:r>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932714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54BD-0DF3-402E-A8D7-8BE130BBE8B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09DEBBF-0573-452B-90DB-01A6D73FBEC5}"/>
              </a:ext>
            </a:extLst>
          </p:cNvPr>
          <p:cNvSpPr>
            <a:spLocks noGrp="1"/>
          </p:cNvSpPr>
          <p:nvPr>
            <p:ph idx="1"/>
          </p:nvPr>
        </p:nvSpPr>
        <p:spPr/>
        <p:txBody>
          <a:bodyPr/>
          <a:lstStyle/>
          <a:p>
            <a:pPr>
              <a:buFont typeface="Wingdings" panose="05000000000000000000" pitchFamily="2" charset="2"/>
              <a:buChar char="v"/>
            </a:pPr>
            <a:r>
              <a:rPr lang="en-US" dirty="0"/>
              <a:t>Google</a:t>
            </a:r>
          </a:p>
          <a:p>
            <a:pPr>
              <a:buFont typeface="Wingdings" panose="05000000000000000000" pitchFamily="2" charset="2"/>
              <a:buChar char="v"/>
            </a:pPr>
            <a:r>
              <a:rPr lang="en-US" dirty="0"/>
              <a:t>Wikipedia</a:t>
            </a:r>
          </a:p>
          <a:p>
            <a:pPr>
              <a:buFont typeface="Wingdings" panose="05000000000000000000" pitchFamily="2" charset="2"/>
              <a:buChar char="v"/>
            </a:pPr>
            <a:r>
              <a:rPr lang="en-US" dirty="0"/>
              <a:t>Famous web applications all over the world</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4283902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769</Words>
  <Application>Microsoft Office PowerPoint</Application>
  <PresentationFormat>On-screen Show (16:9)</PresentationFormat>
  <Paragraphs>64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vt:lpstr>
      <vt:lpstr>Calibri</vt:lpstr>
      <vt:lpstr>Times New Roman</vt:lpstr>
      <vt:lpstr>Wingdings</vt:lpstr>
      <vt:lpstr>Office Theme</vt:lpstr>
      <vt:lpstr>PowerPoint Presentation</vt:lpstr>
      <vt:lpstr>PowerPoint Presentation</vt:lpstr>
      <vt:lpstr>Abstract  </vt:lpstr>
      <vt:lpstr>Objectives</vt:lpstr>
      <vt:lpstr>Introduction</vt:lpstr>
      <vt:lpstr>PowerPoint Presentation</vt:lpstr>
      <vt:lpstr>System Requirements</vt:lpstr>
      <vt:lpstr>Societal Applications</vt:lpstr>
      <vt:lpstr>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vamsi kongara</cp:lastModifiedBy>
  <cp:revision>124</cp:revision>
  <dcterms:created xsi:type="dcterms:W3CDTF">2013-08-21T19:17:07Z</dcterms:created>
  <dcterms:modified xsi:type="dcterms:W3CDTF">2021-11-16T17:26:15Z</dcterms:modified>
</cp:coreProperties>
</file>