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46" r:id="rId1"/>
  </p:sldMasterIdLst>
  <p:notesMasterIdLst>
    <p:notesMasterId r:id="rId23"/>
  </p:notesMasterIdLst>
  <p:sldIdLst>
    <p:sldId id="256" r:id="rId2"/>
    <p:sldId id="257" r:id="rId3"/>
    <p:sldId id="258" r:id="rId4"/>
    <p:sldId id="274" r:id="rId5"/>
    <p:sldId id="259" r:id="rId6"/>
    <p:sldId id="276" r:id="rId7"/>
    <p:sldId id="260" r:id="rId8"/>
    <p:sldId id="261" r:id="rId9"/>
    <p:sldId id="262" r:id="rId10"/>
    <p:sldId id="264" r:id="rId11"/>
    <p:sldId id="265" r:id="rId12"/>
    <p:sldId id="266" r:id="rId13"/>
    <p:sldId id="267" r:id="rId14"/>
    <p:sldId id="263" r:id="rId15"/>
    <p:sldId id="272" r:id="rId16"/>
    <p:sldId id="275" r:id="rId17"/>
    <p:sldId id="273" r:id="rId18"/>
    <p:sldId id="268" r:id="rId19"/>
    <p:sldId id="269" r:id="rId20"/>
    <p:sldId id="270" r:id="rId21"/>
    <p:sldId id="271" r:id="rId22"/>
  </p:sldIdLst>
  <p:sldSz cx="9144000" cy="5143500" type="screen16x9"/>
  <p:notesSz cx="6797675" cy="9926638"/>
  <p:defaultTextStyle>
    <a:defPPr lvl="0">
      <a:defRPr lang="en-US"/>
    </a:defPPr>
    <a:lvl1pPr lvl="0" algn="l" rtl="0" eaLnBrk="0" fontAlgn="base" hangingPunct="0">
      <a:spcBef>
        <a:spcPct val="0"/>
      </a:spcBef>
      <a:spcAft>
        <a:spcPct val="0"/>
      </a:spcAft>
      <a:defRPr kern="1200">
        <a:solidFill>
          <a:schemeClr val="tx1"/>
        </a:solidFill>
        <a:latin typeface="Arial" charset="0"/>
        <a:ea typeface="+mn-ea"/>
        <a:cs typeface="Arial" charset="0"/>
      </a:defRPr>
    </a:lvl1pPr>
    <a:lvl2pPr marL="457200" lvl="1" algn="l" rtl="0" eaLnBrk="0" fontAlgn="base" hangingPunct="0">
      <a:spcBef>
        <a:spcPct val="0"/>
      </a:spcBef>
      <a:spcAft>
        <a:spcPct val="0"/>
      </a:spcAft>
      <a:defRPr kern="1200">
        <a:solidFill>
          <a:schemeClr val="tx1"/>
        </a:solidFill>
        <a:latin typeface="Arial" charset="0"/>
        <a:ea typeface="+mn-ea"/>
        <a:cs typeface="Arial" charset="0"/>
      </a:defRPr>
    </a:lvl2pPr>
    <a:lvl3pPr marL="914400" lvl="2" algn="l" rtl="0" eaLnBrk="0" fontAlgn="base" hangingPunct="0">
      <a:spcBef>
        <a:spcPct val="0"/>
      </a:spcBef>
      <a:spcAft>
        <a:spcPct val="0"/>
      </a:spcAft>
      <a:defRPr kern="1200">
        <a:solidFill>
          <a:schemeClr val="tx1"/>
        </a:solidFill>
        <a:latin typeface="Arial" charset="0"/>
        <a:ea typeface="+mn-ea"/>
        <a:cs typeface="Arial" charset="0"/>
      </a:defRPr>
    </a:lvl3pPr>
    <a:lvl4pPr marL="1371600" lvl="3" algn="l" rtl="0" eaLnBrk="0" fontAlgn="base" hangingPunct="0">
      <a:spcBef>
        <a:spcPct val="0"/>
      </a:spcBef>
      <a:spcAft>
        <a:spcPct val="0"/>
      </a:spcAft>
      <a:defRPr kern="1200">
        <a:solidFill>
          <a:schemeClr val="tx1"/>
        </a:solidFill>
        <a:latin typeface="Arial" charset="0"/>
        <a:ea typeface="+mn-ea"/>
        <a:cs typeface="Arial" charset="0"/>
      </a:defRPr>
    </a:lvl4pPr>
    <a:lvl5pPr marL="1828800" lvl="4" algn="l" rtl="0" eaLnBrk="0" fontAlgn="base" hangingPunct="0">
      <a:spcBef>
        <a:spcPct val="0"/>
      </a:spcBef>
      <a:spcAft>
        <a:spcPct val="0"/>
      </a:spcAft>
      <a:defRPr kern="1200">
        <a:solidFill>
          <a:schemeClr val="tx1"/>
        </a:solidFill>
        <a:latin typeface="Arial" charset="0"/>
        <a:ea typeface="+mn-ea"/>
        <a:cs typeface="Arial" charset="0"/>
      </a:defRPr>
    </a:lvl5pPr>
    <a:lvl6pPr marL="2286000" lvl="5" algn="l" defTabSz="914400" rtl="0" eaLnBrk="1" latinLnBrk="0" hangingPunct="1">
      <a:defRPr kern="1200">
        <a:solidFill>
          <a:schemeClr val="tx1"/>
        </a:solidFill>
        <a:latin typeface="Arial" charset="0"/>
        <a:ea typeface="+mn-ea"/>
        <a:cs typeface="Arial" charset="0"/>
      </a:defRPr>
    </a:lvl6pPr>
    <a:lvl7pPr marL="2743200" lvl="6" algn="l" defTabSz="914400" rtl="0" eaLnBrk="1" latinLnBrk="0" hangingPunct="1">
      <a:defRPr kern="1200">
        <a:solidFill>
          <a:schemeClr val="tx1"/>
        </a:solidFill>
        <a:latin typeface="Arial" charset="0"/>
        <a:ea typeface="+mn-ea"/>
        <a:cs typeface="Arial" charset="0"/>
      </a:defRPr>
    </a:lvl7pPr>
    <a:lvl8pPr marL="3200400" lvl="7" algn="l" defTabSz="914400" rtl="0" eaLnBrk="1" latinLnBrk="0" hangingPunct="1">
      <a:defRPr kern="1200">
        <a:solidFill>
          <a:schemeClr val="tx1"/>
        </a:solidFill>
        <a:latin typeface="Arial" charset="0"/>
        <a:ea typeface="+mn-ea"/>
        <a:cs typeface="Arial" charset="0"/>
      </a:defRPr>
    </a:lvl8pPr>
    <a:lvl9pPr marL="3657600" lvl="8"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26" autoAdjust="0"/>
  </p:normalViewPr>
  <p:slideViewPr>
    <p:cSldViewPr snapToGrid="0">
      <p:cViewPr varScale="1">
        <p:scale>
          <a:sx n="102" d="100"/>
          <a:sy n="102" d="100"/>
        </p:scale>
        <p:origin x="72" y="4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i Boddu" userId="fe1a4f71f13e042a" providerId="LiveId" clId="{119EDE87-568F-4B3E-A618-6BE382F54AD0}"/>
    <pc:docChg chg="modSld">
      <pc:chgData name="Vamsi Boddu" userId="fe1a4f71f13e042a" providerId="LiveId" clId="{119EDE87-568F-4B3E-A618-6BE382F54AD0}" dt="2025-03-21T10:02:02.528" v="11" actId="255"/>
      <pc:docMkLst>
        <pc:docMk/>
      </pc:docMkLst>
      <pc:sldChg chg="modSp mod">
        <pc:chgData name="Vamsi Boddu" userId="fe1a4f71f13e042a" providerId="LiveId" clId="{119EDE87-568F-4B3E-A618-6BE382F54AD0}" dt="2025-03-21T10:00:21.170" v="3" actId="255"/>
        <pc:sldMkLst>
          <pc:docMk/>
          <pc:sldMk cId="0" sldId="264"/>
        </pc:sldMkLst>
        <pc:spChg chg="mod">
          <ac:chgData name="Vamsi Boddu" userId="fe1a4f71f13e042a" providerId="LiveId" clId="{119EDE87-568F-4B3E-A618-6BE382F54AD0}" dt="2025-03-21T10:00:21.170" v="3" actId="255"/>
          <ac:spMkLst>
            <pc:docMk/>
            <pc:sldMk cId="0" sldId="264"/>
            <ac:spMk id="17411" creationId="{00000000-0000-0000-0000-000000000000}"/>
          </ac:spMkLst>
        </pc:spChg>
      </pc:sldChg>
      <pc:sldChg chg="modSp mod">
        <pc:chgData name="Vamsi Boddu" userId="fe1a4f71f13e042a" providerId="LiveId" clId="{119EDE87-568F-4B3E-A618-6BE382F54AD0}" dt="2025-03-21T10:00:41.906" v="4" actId="255"/>
        <pc:sldMkLst>
          <pc:docMk/>
          <pc:sldMk cId="0" sldId="265"/>
        </pc:sldMkLst>
        <pc:spChg chg="mod">
          <ac:chgData name="Vamsi Boddu" userId="fe1a4f71f13e042a" providerId="LiveId" clId="{119EDE87-568F-4B3E-A618-6BE382F54AD0}" dt="2025-03-21T10:00:41.906" v="4" actId="255"/>
          <ac:spMkLst>
            <pc:docMk/>
            <pc:sldMk cId="0" sldId="265"/>
            <ac:spMk id="17411" creationId="{00000000-0000-0000-0000-000000000000}"/>
          </ac:spMkLst>
        </pc:spChg>
      </pc:sldChg>
      <pc:sldChg chg="modSp mod">
        <pc:chgData name="Vamsi Boddu" userId="fe1a4f71f13e042a" providerId="LiveId" clId="{119EDE87-568F-4B3E-A618-6BE382F54AD0}" dt="2025-03-21T10:00:49.472" v="5" actId="255"/>
        <pc:sldMkLst>
          <pc:docMk/>
          <pc:sldMk cId="0" sldId="266"/>
        </pc:sldMkLst>
        <pc:spChg chg="mod">
          <ac:chgData name="Vamsi Boddu" userId="fe1a4f71f13e042a" providerId="LiveId" clId="{119EDE87-568F-4B3E-A618-6BE382F54AD0}" dt="2025-03-21T10:00:49.472" v="5" actId="255"/>
          <ac:spMkLst>
            <pc:docMk/>
            <pc:sldMk cId="0" sldId="266"/>
            <ac:spMk id="17411" creationId="{00000000-0000-0000-0000-000000000000}"/>
          </ac:spMkLst>
        </pc:spChg>
      </pc:sldChg>
      <pc:sldChg chg="modSp mod">
        <pc:chgData name="Vamsi Boddu" userId="fe1a4f71f13e042a" providerId="LiveId" clId="{119EDE87-568F-4B3E-A618-6BE382F54AD0}" dt="2025-03-21T10:01:41.955" v="8" actId="20577"/>
        <pc:sldMkLst>
          <pc:docMk/>
          <pc:sldMk cId="81134034" sldId="272"/>
        </pc:sldMkLst>
        <pc:spChg chg="mod">
          <ac:chgData name="Vamsi Boddu" userId="fe1a4f71f13e042a" providerId="LiveId" clId="{119EDE87-568F-4B3E-A618-6BE382F54AD0}" dt="2025-03-21T10:01:41.955" v="8" actId="20577"/>
          <ac:spMkLst>
            <pc:docMk/>
            <pc:sldMk cId="81134034" sldId="272"/>
            <ac:spMk id="3" creationId="{00000000-0000-0000-0000-000000000000}"/>
          </ac:spMkLst>
        </pc:spChg>
      </pc:sldChg>
      <pc:sldChg chg="modSp mod">
        <pc:chgData name="Vamsi Boddu" userId="fe1a4f71f13e042a" providerId="LiveId" clId="{119EDE87-568F-4B3E-A618-6BE382F54AD0}" dt="2025-03-21T10:02:02.528" v="11" actId="255"/>
        <pc:sldMkLst>
          <pc:docMk/>
          <pc:sldMk cId="601114238" sldId="273"/>
        </pc:sldMkLst>
        <pc:spChg chg="mod">
          <ac:chgData name="Vamsi Boddu" userId="fe1a4f71f13e042a" providerId="LiveId" clId="{119EDE87-568F-4B3E-A618-6BE382F54AD0}" dt="2025-03-21T10:01:56.100" v="10" actId="1076"/>
          <ac:spMkLst>
            <pc:docMk/>
            <pc:sldMk cId="601114238" sldId="273"/>
            <ac:spMk id="2" creationId="{00000000-0000-0000-0000-000000000000}"/>
          </ac:spMkLst>
        </pc:spChg>
        <pc:spChg chg="mod">
          <ac:chgData name="Vamsi Boddu" userId="fe1a4f71f13e042a" providerId="LiveId" clId="{119EDE87-568F-4B3E-A618-6BE382F54AD0}" dt="2025-03-21T10:02:02.528" v="11" actId="255"/>
          <ac:spMkLst>
            <pc:docMk/>
            <pc:sldMk cId="601114238" sldId="273"/>
            <ac:spMk id="3" creationId="{00000000-0000-0000-0000-000000000000}"/>
          </ac:spMkLst>
        </pc:spChg>
      </pc:sldChg>
      <pc:sldChg chg="modSp mod">
        <pc:chgData name="Vamsi Boddu" userId="fe1a4f71f13e042a" providerId="LiveId" clId="{119EDE87-568F-4B3E-A618-6BE382F54AD0}" dt="2025-03-21T09:59:58.184" v="2" actId="20577"/>
        <pc:sldMkLst>
          <pc:docMk/>
          <pc:sldMk cId="2843793939" sldId="274"/>
        </pc:sldMkLst>
        <pc:spChg chg="mod">
          <ac:chgData name="Vamsi Boddu" userId="fe1a4f71f13e042a" providerId="LiveId" clId="{119EDE87-568F-4B3E-A618-6BE382F54AD0}" dt="2025-03-21T09:59:58.184" v="2" actId="20577"/>
          <ac:spMkLst>
            <pc:docMk/>
            <pc:sldMk cId="2843793939" sldId="274"/>
            <ac:spMk id="3" creationId="{C3CF3ED8-3732-EE35-9F35-BA9F55E1FC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3/21/2025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24837423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headEnd/>
            <a:tailEnd/>
          </a:ln>
        </p:spPr>
      </p:sp>
      <p:sp>
        <p:nvSpPr>
          <p:cNvPr id="25603" name="Rectangl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5604" name="Rectangle 3"/>
          <p:cNvSpPr>
            <a:spLocks noGrp="1" noChangeArrowheads="1"/>
          </p:cNvSpPr>
          <p:nvPr>
            <p:ph type="sldNum" sz="quarter" idx="5"/>
          </p:nvPr>
        </p:nvSpPr>
        <p:spPr bwMode="auto">
          <a:noFill/>
          <a:ln>
            <a:miter lim="800000"/>
            <a:headEnd/>
            <a:tailEnd/>
          </a:ln>
        </p:spPr>
        <p:txBody>
          <a:bodyPr/>
          <a:lstStyle/>
          <a:p>
            <a:fld id="{27CB6598-6B20-4959-AEAD-7269146248E2}" type="slidenum">
              <a:rPr lang="en-US" altLang="en-US"/>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96A0B9A4-208B-4E16-B555-2A51F0BFB952}" type="datetime3">
              <a:rPr lang="en-US" smtClean="0"/>
              <a:t>21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C0A8E10E-36D1-42AB-939C-34BEB33CD9E4}" type="slidenum">
              <a:rPr lang="en-US" altLang="en-US" smtClean="0"/>
              <a:pPr>
                <a:defRPr/>
              </a:pPr>
              <a:t>‹#›</a:t>
            </a:fld>
            <a:endParaRPr lang="en-US" altLang="en-US"/>
          </a:p>
        </p:txBody>
      </p:sp>
    </p:spTree>
    <p:extLst>
      <p:ext uri="{BB962C8B-B14F-4D97-AF65-F5344CB8AC3E}">
        <p14:creationId xmlns:p14="http://schemas.microsoft.com/office/powerpoint/2010/main" val="327931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2D2E4B7A-DF25-4C56-B396-6170996E16F8}" type="datetime3">
              <a:rPr lang="en-US" smtClean="0"/>
              <a:t>21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extLst>
      <p:ext uri="{BB962C8B-B14F-4D97-AF65-F5344CB8AC3E}">
        <p14:creationId xmlns:p14="http://schemas.microsoft.com/office/powerpoint/2010/main" val="24584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C40D5A71-0894-4150-92A8-237524E8F949}" type="datetime3">
              <a:rPr lang="en-US" smtClean="0"/>
              <a:t>21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Tree>
    <p:extLst>
      <p:ext uri="{BB962C8B-B14F-4D97-AF65-F5344CB8AC3E}">
        <p14:creationId xmlns:p14="http://schemas.microsoft.com/office/powerpoint/2010/main" val="6804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BB9E9B86-2CF4-48B1-B6D7-BAFE5AD3290E}" type="datetime3">
              <a:rPr lang="en-US" smtClean="0"/>
              <a:t>21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Tree>
    <p:extLst>
      <p:ext uri="{BB962C8B-B14F-4D97-AF65-F5344CB8AC3E}">
        <p14:creationId xmlns:p14="http://schemas.microsoft.com/office/powerpoint/2010/main" val="147426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39A8A3-5E40-4D37-96BF-4D03983E50A4}" type="datetime3">
              <a:rPr lang="en-US" smtClean="0"/>
              <a:t>21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BEE0AD74-942B-45F6-8EEE-203197083F56}" type="slidenum">
              <a:rPr lang="en-US" altLang="en-US" smtClean="0"/>
              <a:pPr>
                <a:defRPr/>
              </a:pPr>
              <a:t>‹#›</a:t>
            </a:fld>
            <a:endParaRPr lang="en-US" altLang="en-US"/>
          </a:p>
        </p:txBody>
      </p:sp>
    </p:spTree>
    <p:extLst>
      <p:ext uri="{BB962C8B-B14F-4D97-AF65-F5344CB8AC3E}">
        <p14:creationId xmlns:p14="http://schemas.microsoft.com/office/powerpoint/2010/main" val="197792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ECD3C294-6E8C-44B4-98BA-B71F441E11DA}" type="datetime3">
              <a:rPr lang="en-US" smtClean="0"/>
              <a:t>21 March 2025</a:t>
            </a:fld>
            <a:endParaRPr lang="en-US" dirty="0"/>
          </a:p>
        </p:txBody>
      </p:sp>
      <p:sp>
        <p:nvSpPr>
          <p:cNvPr id="6" name="Footer Placeholder 5"/>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Tree>
    <p:extLst>
      <p:ext uri="{BB962C8B-B14F-4D97-AF65-F5344CB8AC3E}">
        <p14:creationId xmlns:p14="http://schemas.microsoft.com/office/powerpoint/2010/main" val="339744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D35EB36B-7579-4E22-A75C-1F345D5742FF}" type="datetime3">
              <a:rPr lang="en-US" smtClean="0"/>
              <a:t>21 March 2025</a:t>
            </a:fld>
            <a:endParaRPr lang="en-US" dirty="0"/>
          </a:p>
        </p:txBody>
      </p:sp>
      <p:sp>
        <p:nvSpPr>
          <p:cNvPr id="8" name="Footer Placeholder 7"/>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Tree>
    <p:extLst>
      <p:ext uri="{BB962C8B-B14F-4D97-AF65-F5344CB8AC3E}">
        <p14:creationId xmlns:p14="http://schemas.microsoft.com/office/powerpoint/2010/main" val="18201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719CF55F-6193-48A8-A7F6-3FEF82D24804}" type="datetime3">
              <a:rPr lang="en-US" smtClean="0"/>
              <a:t>21 March 2025</a:t>
            </a:fld>
            <a:endParaRPr lang="en-US" dirty="0"/>
          </a:p>
        </p:txBody>
      </p:sp>
      <p:sp>
        <p:nvSpPr>
          <p:cNvPr id="4" name="Footer Placeholder 3"/>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Tree>
    <p:extLst>
      <p:ext uri="{BB962C8B-B14F-4D97-AF65-F5344CB8AC3E}">
        <p14:creationId xmlns:p14="http://schemas.microsoft.com/office/powerpoint/2010/main" val="345901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401020D-54A8-4FFB-A1CA-FD4B919658D9}" type="datetime3">
              <a:rPr lang="en-US" smtClean="0"/>
              <a:t>21 March 2025</a:t>
            </a:fld>
            <a:endParaRPr lang="en-US" dirty="0"/>
          </a:p>
        </p:txBody>
      </p:sp>
      <p:sp>
        <p:nvSpPr>
          <p:cNvPr id="3" name="Footer Placeholder 2"/>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Tree>
    <p:extLst>
      <p:ext uri="{BB962C8B-B14F-4D97-AF65-F5344CB8AC3E}">
        <p14:creationId xmlns:p14="http://schemas.microsoft.com/office/powerpoint/2010/main" val="339191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23D5D28-C9FF-4D3A-BB99-C138B6E9F587}" type="datetime3">
              <a:rPr lang="en-US" smtClean="0"/>
              <a:t>21 March 2025</a:t>
            </a:fld>
            <a:endParaRPr lang="en-US" dirty="0"/>
          </a:p>
        </p:txBody>
      </p:sp>
      <p:sp>
        <p:nvSpPr>
          <p:cNvPr id="6" name="Footer Placeholder 5"/>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Tree>
    <p:extLst>
      <p:ext uri="{BB962C8B-B14F-4D97-AF65-F5344CB8AC3E}">
        <p14:creationId xmlns:p14="http://schemas.microsoft.com/office/powerpoint/2010/main" val="32435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38681E7-1AF9-42CC-BEC0-592AA2C12F55}" type="datetime3">
              <a:rPr lang="en-US" smtClean="0"/>
              <a:t>21 March 2025</a:t>
            </a:fld>
            <a:endParaRPr lang="en-US" dirty="0"/>
          </a:p>
        </p:txBody>
      </p:sp>
      <p:sp>
        <p:nvSpPr>
          <p:cNvPr id="6" name="Footer Placeholder 5"/>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Tree>
    <p:extLst>
      <p:ext uri="{BB962C8B-B14F-4D97-AF65-F5344CB8AC3E}">
        <p14:creationId xmlns:p14="http://schemas.microsoft.com/office/powerpoint/2010/main" val="199975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0B68EF4-4A93-4254-93FA-70D1F2A755E3}" type="datetime3">
              <a:rPr lang="en-US" smtClean="0"/>
              <a:t>21 March 2025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8D2778-B29C-49DB-A26C-44F5760A332D}" type="slidenum">
              <a:rPr lang="en-US" altLang="en-US" smtClean="0"/>
              <a:pPr>
                <a:defRPr/>
              </a:pPr>
              <a:t>‹#›</a:t>
            </a:fld>
            <a:endParaRPr lang="en-US" altLang="en-US"/>
          </a:p>
        </p:txBody>
      </p:sp>
    </p:spTree>
    <p:extLst>
      <p:ext uri="{BB962C8B-B14F-4D97-AF65-F5344CB8AC3E}">
        <p14:creationId xmlns:p14="http://schemas.microsoft.com/office/powerpoint/2010/main" val="4095312722"/>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a:defRPr/>
            </a:pPr>
            <a:r>
              <a:rPr lang="en-US" dirty="0"/>
              <a:t>21 March 2025</a:t>
            </a:r>
          </a:p>
        </p:txBody>
      </p:sp>
      <p:sp>
        <p:nvSpPr>
          <p:cNvPr id="5" name="Footer Placeholder 4"/>
          <p:cNvSpPr>
            <a:spLocks noGrp="1"/>
          </p:cNvSpPr>
          <p:nvPr>
            <p:ph type="ftr" sz="quarter" idx="11"/>
          </p:nvPr>
        </p:nvSpPr>
        <p:spPr>
          <a:xfrm>
            <a:off x="1769378" y="1402466"/>
            <a:ext cx="6001617" cy="1059873"/>
          </a:xfrm>
        </p:spPr>
        <p:txBody>
          <a:bodyPr/>
          <a:lstStyle/>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DEPARTMENT OF COMPUTER SCIENCE &amp; ENGINEERING</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SCHOOL OF COMPUTING</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10214CS602- MINOR PROJECT – II</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ACADEMIC YEAR – 2024-2025(WINTER SEMESTER)</a:t>
            </a:r>
          </a:p>
          <a:p>
            <a:pPr algn="ctr">
              <a:defRPr/>
            </a:pPr>
            <a:r>
              <a:rPr lang="en-US" sz="1400" b="1" dirty="0">
                <a:solidFill>
                  <a:srgbClr val="051D40"/>
                </a:solidFill>
                <a:latin typeface="Open Sans Extra Bold"/>
                <a:ea typeface="Open Sans Extra Bold"/>
                <a:cs typeface="Open Sans Extra Bold"/>
                <a:sym typeface="Open Sans Extra Bold"/>
              </a:rPr>
              <a:t>REVIEW -2</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 </a:t>
            </a:r>
            <a:endParaRPr lang="en-US" b="1" dirty="0">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normAutofit lnSpcReduction="10000"/>
          </a:bodyPr>
          <a:lstStyle/>
          <a:p>
            <a:fld id="{C8B3AA75-1EA1-4A20-9182-A423EE2FFA8F}" type="slidenum">
              <a:rPr lang="en-US" altLang="en-US"/>
              <a:pPr/>
              <a:t>1</a:t>
            </a:fld>
            <a:endParaRPr lang="en-US" altLang="en-US"/>
          </a:p>
        </p:txBody>
      </p:sp>
      <p:sp>
        <p:nvSpPr>
          <p:cNvPr id="8197" name="TextBox 6"/>
          <p:cNvSpPr txBox="1">
            <a:spLocks noChangeArrowheads="1"/>
          </p:cNvSpPr>
          <p:nvPr/>
        </p:nvSpPr>
        <p:spPr bwMode="auto">
          <a:xfrm flipH="1">
            <a:off x="180109" y="3416878"/>
            <a:ext cx="4030375" cy="830997"/>
          </a:xfrm>
          <a:prstGeom prst="rect">
            <a:avLst/>
          </a:prstGeom>
          <a:noFill/>
          <a:ln w="9525">
            <a:noFill/>
            <a:miter lim="800000"/>
            <a:headEnd/>
            <a:tailEnd/>
          </a:ln>
        </p:spPr>
        <p:txBody>
          <a:bodyPr wrap="square">
            <a:spAutoFit/>
          </a:bodyPr>
          <a:lstStyle/>
          <a:p>
            <a:pPr algn="ct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PRESENTED BY</a:t>
            </a:r>
          </a:p>
          <a:p>
            <a:pPr algn="ct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1.P.SIDDHESWAR             (VTU21579)(22UECS0498)        2.B.VAMSI KRISHNA       (VTU23114)(22UECS0097)</a:t>
            </a:r>
          </a:p>
          <a:p>
            <a:pPr algn="ct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3.S.MADIHA SULTANA    (VTU22986)(22UECS0586)</a:t>
            </a:r>
          </a:p>
        </p:txBody>
      </p:sp>
      <p:sp>
        <p:nvSpPr>
          <p:cNvPr id="8" name="Freeform 11"/>
          <p:cNvSpPr/>
          <p:nvPr/>
        </p:nvSpPr>
        <p:spPr>
          <a:xfrm>
            <a:off x="48491" y="48491"/>
            <a:ext cx="2867891" cy="1008784"/>
          </a:xfrm>
          <a:custGeom>
            <a:avLst/>
            <a:gdLst/>
            <a:ahLst/>
            <a:cxnLst/>
            <a:rect l="l" t="t" r="r" b="b"/>
            <a:pathLst>
              <a:path w="3953781" h="1147922">
                <a:moveTo>
                  <a:pt x="0" y="0"/>
                </a:moveTo>
                <a:lnTo>
                  <a:pt x="3953780" y="0"/>
                </a:lnTo>
                <a:lnTo>
                  <a:pt x="3953780" y="1147922"/>
                </a:lnTo>
                <a:lnTo>
                  <a:pt x="0" y="1147922"/>
                </a:lnTo>
                <a:lnTo>
                  <a:pt x="0" y="0"/>
                </a:lnTo>
                <a:close/>
              </a:path>
            </a:pathLst>
          </a:custGeom>
          <a:blipFill>
            <a:blip r:embed="rId2"/>
            <a:stretch>
              <a:fillRect l="-1087" r="-1087"/>
            </a:stretch>
          </a:blipFill>
        </p:spPr>
        <p:txBody>
          <a:bodyPr/>
          <a:lstStyle/>
          <a:p>
            <a:pPr eaLnBrk="1" fontAlgn="auto" hangingPunct="1">
              <a:spcBef>
                <a:spcPts val="0"/>
              </a:spcBef>
              <a:spcAft>
                <a:spcPts val="0"/>
              </a:spcAft>
              <a:defRPr/>
            </a:pPr>
            <a:endParaRPr lang="en-IN" dirty="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5" y="0"/>
            <a:ext cx="12858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933516" y="3112204"/>
            <a:ext cx="3567546" cy="2010935"/>
          </a:xfrm>
          <a:prstGeom prst="rect">
            <a:avLst/>
          </a:prstGeom>
        </p:spPr>
        <p:txBody>
          <a:bodyPr wrap="square">
            <a:spAutoFit/>
          </a:bodyPr>
          <a:lstStyle/>
          <a:p>
            <a:pPr algn="ctr" eaLnBrk="1" fontAlgn="auto" hangingPunct="1">
              <a:lnSpc>
                <a:spcPts val="3855"/>
              </a:lnSpc>
              <a:spcBef>
                <a:spcPts val="0"/>
              </a:spcBef>
              <a:spcAft>
                <a:spcPts val="0"/>
              </a:spcAft>
              <a:defRPr/>
            </a:pPr>
            <a:r>
              <a:rPr lang="en-US" sz="1200" b="1" spc="-55" dirty="0">
                <a:solidFill>
                  <a:srgbClr val="051D40"/>
                </a:solidFill>
                <a:latin typeface="Poppins Bold"/>
                <a:ea typeface="Poppins Bold"/>
                <a:cs typeface="Poppins Bold"/>
                <a:sym typeface="Poppins Bold"/>
              </a:rPr>
              <a:t>SUPERVISED BY</a:t>
            </a:r>
          </a:p>
          <a:p>
            <a:pPr eaLnBrk="1" fontAlgn="auto" hangingPunct="1">
              <a:lnSpc>
                <a:spcPts val="3855"/>
              </a:lnSpc>
              <a:spcBef>
                <a:spcPts val="0"/>
              </a:spcBef>
              <a:spcAft>
                <a:spcPts val="0"/>
              </a:spcAft>
              <a:defRPr/>
            </a:pPr>
            <a:r>
              <a:rPr lang="en-US" sz="1200" b="1" spc="-55" dirty="0">
                <a:solidFill>
                  <a:srgbClr val="051D40"/>
                </a:solidFill>
                <a:latin typeface="Poppins Bold"/>
                <a:ea typeface="Poppins Bold"/>
                <a:cs typeface="Poppins Bold"/>
                <a:sym typeface="Poppins Bold"/>
              </a:rPr>
              <a:t>Mrs. </a:t>
            </a:r>
            <a:r>
              <a:rPr lang="en-US" sz="1200" b="1" spc="-55" dirty="0" err="1">
                <a:solidFill>
                  <a:srgbClr val="051D40"/>
                </a:solidFill>
                <a:latin typeface="Poppins Bold"/>
                <a:ea typeface="Poppins Bold"/>
                <a:cs typeface="Poppins Bold"/>
                <a:sym typeface="Poppins Bold"/>
              </a:rPr>
              <a:t>S.Thylashri,Assistant</a:t>
            </a:r>
            <a:r>
              <a:rPr lang="en-US" sz="1200" b="1" spc="-55" dirty="0">
                <a:solidFill>
                  <a:srgbClr val="051D40"/>
                </a:solidFill>
                <a:latin typeface="Poppins Bold"/>
                <a:ea typeface="Poppins Bold"/>
                <a:cs typeface="Poppins Bold"/>
                <a:sym typeface="Poppins Bold"/>
              </a:rPr>
              <a:t> Professor</a:t>
            </a:r>
          </a:p>
          <a:p>
            <a:pPr eaLnBrk="1" fontAlgn="auto" hangingPunct="1">
              <a:lnSpc>
                <a:spcPts val="3855"/>
              </a:lnSpc>
              <a:spcBef>
                <a:spcPts val="0"/>
              </a:spcBef>
              <a:spcAft>
                <a:spcPts val="0"/>
              </a:spcAft>
              <a:defRPr/>
            </a:pPr>
            <a:endParaRPr lang="en-US" sz="1200" b="1" spc="-55" dirty="0">
              <a:solidFill>
                <a:srgbClr val="051D40"/>
              </a:solidFill>
              <a:latin typeface="Poppins Bold"/>
              <a:ea typeface="Poppins Bold"/>
              <a:cs typeface="Poppins Bold"/>
              <a:sym typeface="Poppins Bold"/>
            </a:endParaRPr>
          </a:p>
          <a:p>
            <a:pPr eaLnBrk="1" fontAlgn="auto" hangingPunct="1">
              <a:lnSpc>
                <a:spcPts val="3855"/>
              </a:lnSpc>
              <a:spcBef>
                <a:spcPts val="0"/>
              </a:spcBef>
              <a:spcAft>
                <a:spcPts val="0"/>
              </a:spcAft>
              <a:defRPr/>
            </a:pPr>
            <a:r>
              <a:rPr lang="en-US" sz="1200" b="1" spc="-55" dirty="0">
                <a:solidFill>
                  <a:srgbClr val="051D40"/>
                </a:solidFill>
                <a:latin typeface="Poppins Bold"/>
                <a:ea typeface="Poppins Bold"/>
                <a:cs typeface="Poppins Bold"/>
                <a:sym typeface="Poppins Bol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rPr>
              <a:t>Summary of Module -1  </a:t>
            </a:r>
          </a:p>
        </p:txBody>
      </p:sp>
      <p:sp>
        <p:nvSpPr>
          <p:cNvPr id="17411" name="Rectangle 3"/>
          <p:cNvSpPr>
            <a:spLocks noGrp="1"/>
          </p:cNvSpPr>
          <p:nvPr>
            <p:ph idx="1"/>
          </p:nvPr>
        </p:nvSpPr>
        <p:spPr>
          <a:xfrm>
            <a:off x="194872" y="1063229"/>
            <a:ext cx="8229600" cy="3297237"/>
          </a:xfrm>
        </p:spPr>
        <p:txBody>
          <a:bodyPr>
            <a:normAutofit/>
          </a:bodyPr>
          <a:lstStyle/>
          <a:p>
            <a:pPr marL="0" indent="0" algn="just">
              <a:buNone/>
            </a:pPr>
            <a:r>
              <a:rPr lang="en-US" sz="1800" b="1" dirty="0">
                <a:latin typeface="Times New Roman" pitchFamily="18" charset="0"/>
                <a:cs typeface="Times New Roman" pitchFamily="18" charset="0"/>
              </a:rPr>
              <a:t>Step:1- Collection of data :</a:t>
            </a:r>
          </a:p>
          <a:p>
            <a:pPr algn="just"/>
            <a:r>
              <a:rPr lang="en-US" sz="1800" dirty="0">
                <a:latin typeface="Arial" panose="020B0604020202020204" pitchFamily="34" charset="0"/>
                <a:cs typeface="Arial" panose="020B0604020202020204" pitchFamily="34" charset="0"/>
              </a:rPr>
              <a:t>Data for an air quality system can be collected using various methods and            technologies. </a:t>
            </a:r>
          </a:p>
        </p:txBody>
      </p:sp>
      <p:sp>
        <p:nvSpPr>
          <p:cNvPr id="2" name="Date Placeholder 1"/>
          <p:cNvSpPr>
            <a:spLocks noGrp="1"/>
          </p:cNvSpPr>
          <p:nvPr>
            <p:ph type="dt" sz="half" idx="10"/>
          </p:nvPr>
        </p:nvSpPr>
        <p:spPr/>
        <p:txBody>
          <a:bodyPr/>
          <a:lstStyle/>
          <a:p>
            <a:pPr>
              <a:defRPr/>
            </a:pPr>
            <a:fld id="{6F33DD6B-0B28-491A-A486-1BACEB1B935B}" type="datetime3">
              <a:rPr lang="en-US" smtClean="0"/>
              <a:t>21 March 2025</a:t>
            </a:fld>
            <a:endParaRPr lang="en-US" dirty="0"/>
          </a:p>
        </p:txBody>
      </p:sp>
      <p:sp>
        <p:nvSpPr>
          <p:cNvPr id="4" name="Footer Placeholder 3"/>
          <p:cNvSpPr>
            <a:spLocks noGrp="1"/>
          </p:cNvSpPr>
          <p:nvPr>
            <p:ph type="ftr" sz="quarter" idx="11"/>
          </p:nvPr>
        </p:nvSpPr>
        <p:spPr>
          <a:xfrm>
            <a:off x="2640013" y="4857750"/>
            <a:ext cx="6026005"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10</a:t>
            </a:fld>
            <a:endParaRPr lang="en-US" altLang="en-US"/>
          </a:p>
        </p:txBody>
      </p:sp>
      <p:pic>
        <p:nvPicPr>
          <p:cNvPr id="3" name="Picture 2">
            <a:extLst>
              <a:ext uri="{FF2B5EF4-FFF2-40B4-BE49-F238E27FC236}">
                <a16:creationId xmlns:a16="http://schemas.microsoft.com/office/drawing/2014/main" id="{6D217F19-FDF7-0000-C710-2BFADFA58E49}"/>
              </a:ext>
            </a:extLst>
          </p:cNvPr>
          <p:cNvPicPr>
            <a:picLocks noChangeAspect="1"/>
          </p:cNvPicPr>
          <p:nvPr/>
        </p:nvPicPr>
        <p:blipFill>
          <a:blip r:embed="rId2"/>
          <a:stretch>
            <a:fillRect/>
          </a:stretch>
        </p:blipFill>
        <p:spPr>
          <a:xfrm>
            <a:off x="326036" y="2233807"/>
            <a:ext cx="8491928" cy="23375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rPr>
              <a:t>Summary of   Module -1  </a:t>
            </a:r>
          </a:p>
        </p:txBody>
      </p:sp>
      <p:sp>
        <p:nvSpPr>
          <p:cNvPr id="17411" name="Rectangle 3"/>
          <p:cNvSpPr>
            <a:spLocks noGrp="1"/>
          </p:cNvSpPr>
          <p:nvPr>
            <p:ph idx="1"/>
          </p:nvPr>
        </p:nvSpPr>
        <p:spPr>
          <a:xfrm>
            <a:off x="457200" y="1063229"/>
            <a:ext cx="8229600" cy="3297237"/>
          </a:xfrm>
        </p:spPr>
        <p:txBody>
          <a:bodyPr>
            <a:normAutofit/>
          </a:bodyPr>
          <a:lstStyle/>
          <a:p>
            <a:pPr marL="0" indent="0">
              <a:buNone/>
            </a:pPr>
            <a:r>
              <a:rPr lang="en-US" sz="1800" b="1" dirty="0">
                <a:latin typeface="Times New Roman" pitchFamily="18" charset="0"/>
                <a:cs typeface="Times New Roman" pitchFamily="18" charset="0"/>
              </a:rPr>
              <a:t>Step:2-Preprocessing the data :</a:t>
            </a:r>
          </a:p>
          <a:p>
            <a:r>
              <a:rPr lang="en-US" sz="1800" dirty="0">
                <a:latin typeface="Arial" panose="020B0604020202020204" pitchFamily="34" charset="0"/>
                <a:cs typeface="Arial" panose="020B0604020202020204" pitchFamily="34" charset="0"/>
              </a:rPr>
              <a:t>Processing the collected air quality data involves several key steps to ensure it is accurate and useful.</a:t>
            </a:r>
          </a:p>
          <a:p>
            <a:pPr marL="0" indent="0">
              <a:buNone/>
            </a:pPr>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6D4D9957-7CDC-40CA-BDB9-1A230A56E468}" type="datetime3">
              <a:rPr lang="en-US" smtClean="0"/>
              <a:t>21 March 2025</a:t>
            </a:fld>
            <a:endParaRPr lang="en-US" dirty="0"/>
          </a:p>
        </p:txBody>
      </p:sp>
      <p:sp>
        <p:nvSpPr>
          <p:cNvPr id="4" name="Footer Placeholder 3"/>
          <p:cNvSpPr>
            <a:spLocks noGrp="1"/>
          </p:cNvSpPr>
          <p:nvPr>
            <p:ph type="ftr" sz="quarter" idx="11"/>
          </p:nvPr>
        </p:nvSpPr>
        <p:spPr>
          <a:xfrm>
            <a:off x="2640013" y="4857750"/>
            <a:ext cx="6026005"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11</a:t>
            </a:fld>
            <a:endParaRPr lang="en-US" altLang="en-US"/>
          </a:p>
        </p:txBody>
      </p:sp>
      <p:pic>
        <p:nvPicPr>
          <p:cNvPr id="7" name="Picture 6">
            <a:extLst>
              <a:ext uri="{FF2B5EF4-FFF2-40B4-BE49-F238E27FC236}">
                <a16:creationId xmlns:a16="http://schemas.microsoft.com/office/drawing/2014/main" id="{A7542A01-73BF-1CB7-429E-5FB8BCEAF20B}"/>
              </a:ext>
            </a:extLst>
          </p:cNvPr>
          <p:cNvPicPr>
            <a:picLocks noChangeAspect="1"/>
          </p:cNvPicPr>
          <p:nvPr/>
        </p:nvPicPr>
        <p:blipFill>
          <a:blip r:embed="rId2"/>
          <a:stretch>
            <a:fillRect/>
          </a:stretch>
        </p:blipFill>
        <p:spPr>
          <a:xfrm>
            <a:off x="457200" y="2189104"/>
            <a:ext cx="8229600" cy="25329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rPr>
              <a:t>Summary of  Modules -2  </a:t>
            </a:r>
          </a:p>
        </p:txBody>
      </p:sp>
      <p:sp>
        <p:nvSpPr>
          <p:cNvPr id="17411" name="Rectangle 3"/>
          <p:cNvSpPr>
            <a:spLocks noGrp="1"/>
          </p:cNvSpPr>
          <p:nvPr>
            <p:ph idx="1"/>
          </p:nvPr>
        </p:nvSpPr>
        <p:spPr>
          <a:xfrm>
            <a:off x="202367" y="1055421"/>
            <a:ext cx="8229600" cy="3802329"/>
          </a:xfrm>
        </p:spPr>
        <p:txBody>
          <a:bodyPr>
            <a:normAutofit fontScale="47500" lnSpcReduction="20000"/>
          </a:bodyPr>
          <a:lstStyle/>
          <a:p>
            <a:pPr marL="0" indent="0" algn="just">
              <a:buNone/>
            </a:pPr>
            <a:r>
              <a:rPr lang="en-US" sz="3800" b="1" dirty="0">
                <a:latin typeface="Times New Roman" pitchFamily="18" charset="0"/>
                <a:cs typeface="Times New Roman" pitchFamily="18" charset="0"/>
              </a:rPr>
              <a:t>Exploratory data analytics :</a:t>
            </a:r>
          </a:p>
          <a:p>
            <a:r>
              <a:rPr lang="en-IN" sz="3800" dirty="0">
                <a:latin typeface="Arial" panose="020B0604020202020204" pitchFamily="34" charset="0"/>
                <a:cs typeface="Arial" panose="020B0604020202020204" pitchFamily="34" charset="0"/>
              </a:rPr>
              <a:t>The OS module provides a way of interacting with the operating system in a portable way. It allows you to perform tasks like reading or writing to the filesystem, handling paths, executing shell commands, and more.</a:t>
            </a:r>
          </a:p>
          <a:p>
            <a:r>
              <a:rPr lang="en-IN" sz="3800" dirty="0">
                <a:latin typeface="Arial" panose="020B0604020202020204" pitchFamily="34" charset="0"/>
                <a:cs typeface="Arial" panose="020B0604020202020204" pitchFamily="34" charset="0"/>
              </a:rPr>
              <a:t>The time module provides various time-related functions, such as getting the current time, sleeping for a certain period, or measuring time intervals.</a:t>
            </a:r>
          </a:p>
          <a:p>
            <a:r>
              <a:rPr lang="en-IN" sz="3800" dirty="0">
                <a:latin typeface="Arial" panose="020B0604020202020204" pitchFamily="34" charset="0"/>
                <a:cs typeface="Arial" panose="020B0604020202020204" pitchFamily="34" charset="0"/>
              </a:rPr>
              <a:t> pandas is a powerful data manipulation and analysis library for Python. It provides data structures like Data Frames, which are useful for handling and </a:t>
            </a:r>
            <a:r>
              <a:rPr lang="en-IN" sz="3800" dirty="0" err="1">
                <a:latin typeface="Arial" panose="020B0604020202020204" pitchFamily="34" charset="0"/>
                <a:cs typeface="Arial" panose="020B0604020202020204" pitchFamily="34" charset="0"/>
              </a:rPr>
              <a:t>analyzing</a:t>
            </a:r>
            <a:r>
              <a:rPr lang="en-IN" sz="3800" dirty="0">
                <a:latin typeface="Arial" panose="020B0604020202020204" pitchFamily="34" charset="0"/>
                <a:cs typeface="Arial" panose="020B0604020202020204" pitchFamily="34" charset="0"/>
              </a:rPr>
              <a:t> structured data.</a:t>
            </a:r>
          </a:p>
          <a:p>
            <a:r>
              <a:rPr lang="en-IN" sz="3800" dirty="0">
                <a:latin typeface="Arial" panose="020B0604020202020204" pitchFamily="34" charset="0"/>
                <a:cs typeface="Arial" panose="020B0604020202020204" pitchFamily="34" charset="0"/>
              </a:rPr>
              <a:t>seaborn is a statistical data visualization library based on Matplotlib. It provides a high-level interface for drawing attractive and informative statistical graphics.</a:t>
            </a:r>
          </a:p>
          <a:p>
            <a:r>
              <a:rPr lang="en-IN" sz="3800" dirty="0">
                <a:latin typeface="Arial" panose="020B0604020202020204" pitchFamily="34" charset="0"/>
                <a:cs typeface="Arial" panose="020B0604020202020204" pitchFamily="34" charset="0"/>
              </a:rPr>
              <a:t>The </a:t>
            </a:r>
            <a:r>
              <a:rPr lang="en-IN" sz="3800" dirty="0" err="1">
                <a:latin typeface="Arial" panose="020B0604020202020204" pitchFamily="34" charset="0"/>
                <a:cs typeface="Arial" panose="020B0604020202020204" pitchFamily="34" charset="0"/>
              </a:rPr>
              <a:t>sns.set</a:t>
            </a:r>
            <a:r>
              <a:rPr lang="en-IN" sz="3800" dirty="0">
                <a:latin typeface="Arial" panose="020B0604020202020204" pitchFamily="34" charset="0"/>
                <a:cs typeface="Arial" panose="020B0604020202020204" pitchFamily="34" charset="0"/>
              </a:rPr>
              <a:t>() function is used to set the aesthetic parameters in one step for all Seaborn plots. It allows you to control the overall style of your plots.</a:t>
            </a:r>
            <a:endParaRPr lang="en-US" sz="3800" b="1" dirty="0">
              <a:latin typeface="Times New Roman" pitchFamily="18" charset="0"/>
              <a:cs typeface="Times New Roman" pitchFamily="18" charset="0"/>
            </a:endParaRPr>
          </a:p>
          <a:p>
            <a:pPr marL="0" indent="0" algn="just">
              <a:buNone/>
            </a:pPr>
            <a:endParaRPr lang="en-US" sz="38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8037AF3A-1BA4-4ABC-931A-1FCF1E47830D}" type="datetime3">
              <a:rPr lang="en-US" smtClean="0"/>
              <a:t>21 March 2025</a:t>
            </a:fld>
            <a:endParaRPr lang="en-US" dirty="0"/>
          </a:p>
        </p:txBody>
      </p:sp>
      <p:sp>
        <p:nvSpPr>
          <p:cNvPr id="4" name="Footer Placeholder 3"/>
          <p:cNvSpPr>
            <a:spLocks noGrp="1"/>
          </p:cNvSpPr>
          <p:nvPr>
            <p:ph type="ftr" sz="quarter" idx="11"/>
          </p:nvPr>
        </p:nvSpPr>
        <p:spPr>
          <a:xfrm>
            <a:off x="2640013" y="4857750"/>
            <a:ext cx="6046787"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rPr>
              <a:t>Summary of   Modules -2 </a:t>
            </a:r>
          </a:p>
        </p:txBody>
      </p:sp>
      <p:sp>
        <p:nvSpPr>
          <p:cNvPr id="17411" name="Rectangle 3"/>
          <p:cNvSpPr>
            <a:spLocks noGrp="1"/>
          </p:cNvSpPr>
          <p:nvPr>
            <p:ph idx="1"/>
          </p:nvPr>
        </p:nvSpPr>
        <p:spPr>
          <a:xfrm>
            <a:off x="352269" y="1063229"/>
            <a:ext cx="8229600" cy="3681018"/>
          </a:xfrm>
        </p:spPr>
        <p:txBody>
          <a:bodyPr>
            <a:normAutofit fontScale="62500" lnSpcReduction="20000"/>
          </a:bodyPr>
          <a:lstStyle/>
          <a:p>
            <a:pPr algn="just"/>
            <a:endParaRPr lang="en-US" sz="2400" dirty="0">
              <a:latin typeface="Times New Roman" pitchFamily="18" charset="0"/>
              <a:cs typeface="Times New Roman" pitchFamily="18" charset="0"/>
            </a:endParaRPr>
          </a:p>
          <a:p>
            <a:r>
              <a:rPr lang="en-IN" sz="2900" dirty="0">
                <a:latin typeface="Arial" panose="020B0604020202020204" pitchFamily="34" charset="0"/>
                <a:cs typeface="Arial" panose="020B0604020202020204" pitchFamily="34" charset="0"/>
              </a:rPr>
              <a:t>import </a:t>
            </a:r>
            <a:r>
              <a:rPr lang="en-IN" sz="2900" dirty="0" err="1">
                <a:latin typeface="Arial" panose="020B0604020202020204" pitchFamily="34" charset="0"/>
                <a:cs typeface="Arial" panose="020B0604020202020204" pitchFamily="34" charset="0"/>
              </a:rPr>
              <a:t>os</a:t>
            </a:r>
            <a:r>
              <a:rPr lang="en-IN" sz="2900" dirty="0">
                <a:latin typeface="Arial" panose="020B0604020202020204" pitchFamily="34" charset="0"/>
                <a:cs typeface="Arial" panose="020B0604020202020204" pitchFamily="34" charset="0"/>
              </a:rPr>
              <a:t>                                   # operating system interfaces</a:t>
            </a:r>
          </a:p>
          <a:p>
            <a:r>
              <a:rPr lang="en-IN" sz="2900" dirty="0">
                <a:latin typeface="Arial" panose="020B0604020202020204" pitchFamily="34" charset="0"/>
                <a:cs typeface="Arial" panose="020B0604020202020204" pitchFamily="34" charset="0"/>
              </a:rPr>
              <a:t>import time                                # time process</a:t>
            </a:r>
          </a:p>
          <a:p>
            <a:r>
              <a:rPr lang="en-IN" sz="2900" dirty="0">
                <a:latin typeface="Arial" panose="020B0604020202020204" pitchFamily="34" charset="0"/>
                <a:cs typeface="Arial" panose="020B0604020202020204" pitchFamily="34" charset="0"/>
              </a:rPr>
              <a:t>import pandas as pd                 # data processing, CSV file I/O (</a:t>
            </a:r>
            <a:r>
              <a:rPr lang="en-IN" sz="2900" dirty="0" err="1">
                <a:latin typeface="Arial" panose="020B0604020202020204" pitchFamily="34" charset="0"/>
                <a:cs typeface="Arial" panose="020B0604020202020204" pitchFamily="34" charset="0"/>
              </a:rPr>
              <a:t>e.g.pd.read_csv</a:t>
            </a:r>
            <a:r>
              <a:rPr lang="en-IN" sz="2900" dirty="0">
                <a:latin typeface="Arial" panose="020B0604020202020204" pitchFamily="34" charset="0"/>
                <a:cs typeface="Arial" panose="020B0604020202020204" pitchFamily="34" charset="0"/>
              </a:rPr>
              <a:t>)</a:t>
            </a:r>
          </a:p>
          <a:p>
            <a:r>
              <a:rPr lang="en-IN" sz="2900" dirty="0">
                <a:latin typeface="Arial" panose="020B0604020202020204" pitchFamily="34" charset="0"/>
                <a:cs typeface="Arial" panose="020B0604020202020204" pitchFamily="34" charset="0"/>
              </a:rPr>
              <a:t>import </a:t>
            </a:r>
            <a:r>
              <a:rPr lang="en-IN" sz="2900" dirty="0" err="1">
                <a:latin typeface="Arial" panose="020B0604020202020204" pitchFamily="34" charset="0"/>
                <a:cs typeface="Arial" panose="020B0604020202020204" pitchFamily="34" charset="0"/>
              </a:rPr>
              <a:t>matplotlib.pyplot</a:t>
            </a:r>
            <a:r>
              <a:rPr lang="en-IN" sz="2900" dirty="0">
                <a:latin typeface="Arial" panose="020B0604020202020204" pitchFamily="34" charset="0"/>
                <a:cs typeface="Arial" panose="020B0604020202020204" pitchFamily="34" charset="0"/>
              </a:rPr>
              <a:t> as </a:t>
            </a:r>
            <a:r>
              <a:rPr lang="en-IN" sz="2900" dirty="0" err="1">
                <a:latin typeface="Arial" panose="020B0604020202020204" pitchFamily="34" charset="0"/>
                <a:cs typeface="Arial" panose="020B0604020202020204" pitchFamily="34" charset="0"/>
              </a:rPr>
              <a:t>plt</a:t>
            </a:r>
            <a:r>
              <a:rPr lang="en-IN" sz="2900" dirty="0">
                <a:latin typeface="Arial" panose="020B0604020202020204" pitchFamily="34" charset="0"/>
                <a:cs typeface="Arial" panose="020B0604020202020204" pitchFamily="34" charset="0"/>
              </a:rPr>
              <a:t>   # data visualization purposes</a:t>
            </a:r>
          </a:p>
          <a:p>
            <a:r>
              <a:rPr lang="en-IN" sz="2900" dirty="0">
                <a:latin typeface="Arial" panose="020B0604020202020204" pitchFamily="34" charset="0"/>
                <a:cs typeface="Arial" panose="020B0604020202020204" pitchFamily="34" charset="0"/>
              </a:rPr>
              <a:t>import seaborn as </a:t>
            </a:r>
            <a:r>
              <a:rPr lang="en-IN" sz="2900" dirty="0" err="1">
                <a:latin typeface="Arial" panose="020B0604020202020204" pitchFamily="34" charset="0"/>
                <a:cs typeface="Arial" panose="020B0604020202020204" pitchFamily="34" charset="0"/>
              </a:rPr>
              <a:t>sns</a:t>
            </a:r>
            <a:r>
              <a:rPr lang="en-IN" sz="2900" dirty="0">
                <a:latin typeface="Arial" panose="020B0604020202020204" pitchFamily="34" charset="0"/>
                <a:cs typeface="Arial" panose="020B0604020202020204" pitchFamily="34" charset="0"/>
              </a:rPr>
              <a:t>              # statistical data </a:t>
            </a:r>
            <a:r>
              <a:rPr lang="en-IN" sz="2900" dirty="0" err="1">
                <a:latin typeface="Arial" panose="020B0604020202020204" pitchFamily="34" charset="0"/>
                <a:cs typeface="Arial" panose="020B0604020202020204" pitchFamily="34" charset="0"/>
              </a:rPr>
              <a:t>visualizationsns.set_theme</a:t>
            </a:r>
            <a:r>
              <a:rPr lang="en-IN" sz="2900" dirty="0">
                <a:latin typeface="Arial" panose="020B0604020202020204" pitchFamily="34" charset="0"/>
                <a:cs typeface="Arial" panose="020B0604020202020204" pitchFamily="34" charset="0"/>
              </a:rPr>
              <a:t>()</a:t>
            </a:r>
          </a:p>
          <a:p>
            <a:r>
              <a:rPr lang="en-IN" sz="2900" dirty="0">
                <a:latin typeface="Arial" panose="020B0604020202020204" pitchFamily="34" charset="0"/>
                <a:cs typeface="Arial" panose="020B0604020202020204" pitchFamily="34" charset="0"/>
              </a:rPr>
              <a:t>import </a:t>
            </a:r>
            <a:r>
              <a:rPr lang="en-IN" sz="2900" dirty="0" err="1">
                <a:latin typeface="Arial" panose="020B0604020202020204" pitchFamily="34" charset="0"/>
                <a:cs typeface="Arial" panose="020B0604020202020204" pitchFamily="34" charset="0"/>
              </a:rPr>
              <a:t>xgboost</a:t>
            </a:r>
            <a:r>
              <a:rPr lang="en-IN" sz="2900" dirty="0">
                <a:latin typeface="Arial" panose="020B0604020202020204" pitchFamily="34" charset="0"/>
                <a:cs typeface="Arial" panose="020B0604020202020204" pitchFamily="34" charset="0"/>
              </a:rPr>
              <a:t> as </a:t>
            </a:r>
            <a:r>
              <a:rPr lang="en-IN" sz="2900" dirty="0" err="1">
                <a:latin typeface="Arial" panose="020B0604020202020204" pitchFamily="34" charset="0"/>
                <a:cs typeface="Arial" panose="020B0604020202020204" pitchFamily="34" charset="0"/>
              </a:rPr>
              <a:t>xgb</a:t>
            </a:r>
            <a:r>
              <a:rPr lang="en-IN" sz="2900" dirty="0">
                <a:latin typeface="Arial" panose="020B0604020202020204" pitchFamily="34" charset="0"/>
                <a:cs typeface="Arial" panose="020B0604020202020204" pitchFamily="34" charset="0"/>
              </a:rPr>
              <a:t>              # Extreme Gradient Boosting library</a:t>
            </a:r>
          </a:p>
          <a:p>
            <a:r>
              <a:rPr lang="en-IN" sz="2900" dirty="0">
                <a:latin typeface="Arial" panose="020B0604020202020204" pitchFamily="34" charset="0"/>
                <a:cs typeface="Arial" panose="020B0604020202020204" pitchFamily="34" charset="0"/>
              </a:rPr>
              <a:t>In further project the prepared dataset will be fed to the model to further </a:t>
            </a:r>
            <a:r>
              <a:rPr lang="en-IN" sz="2900" dirty="0" err="1">
                <a:latin typeface="Arial" panose="020B0604020202020204" pitchFamily="34" charset="0"/>
                <a:cs typeface="Arial" panose="020B0604020202020204" pitchFamily="34" charset="0"/>
              </a:rPr>
              <a:t>analyze</a:t>
            </a:r>
            <a:r>
              <a:rPr lang="en-IN" sz="2900" dirty="0">
                <a:latin typeface="Arial" panose="020B0604020202020204" pitchFamily="34" charset="0"/>
                <a:cs typeface="Arial" panose="020B0604020202020204" pitchFamily="34" charset="0"/>
              </a:rPr>
              <a:t> and provide us the trends using different kinds of charts.</a:t>
            </a:r>
          </a:p>
          <a:p>
            <a:r>
              <a:rPr lang="en-IN" sz="2900" dirty="0">
                <a:latin typeface="Arial" panose="020B0604020202020204" pitchFamily="34" charset="0"/>
                <a:cs typeface="Arial" panose="020B0604020202020204" pitchFamily="34" charset="0"/>
              </a:rPr>
              <a:t>This would be done using matplotlib, seaborn libraries that will be imported .</a:t>
            </a:r>
          </a:p>
          <a:p>
            <a:r>
              <a:rPr lang="en-IN" sz="2900" dirty="0">
                <a:latin typeface="Arial" panose="020B0604020202020204" pitchFamily="34" charset="0"/>
                <a:cs typeface="Arial" panose="020B0604020202020204" pitchFamily="34" charset="0"/>
              </a:rPr>
              <a:t>In further project ,The algorithms which were used in the project are random forest, gradient boosting , </a:t>
            </a:r>
            <a:r>
              <a:rPr lang="en-IN" sz="2900" dirty="0" err="1">
                <a:latin typeface="Arial" panose="020B0604020202020204" pitchFamily="34" charset="0"/>
                <a:cs typeface="Arial" panose="020B0604020202020204" pitchFamily="34" charset="0"/>
              </a:rPr>
              <a:t>adaboost,histogram</a:t>
            </a:r>
            <a:r>
              <a:rPr lang="en-IN" sz="2900" dirty="0">
                <a:latin typeface="Arial" panose="020B0604020202020204" pitchFamily="34" charset="0"/>
                <a:cs typeface="Arial" panose="020B0604020202020204" pitchFamily="34" charset="0"/>
              </a:rPr>
              <a:t> </a:t>
            </a:r>
            <a:r>
              <a:rPr lang="en-IN" sz="2900" dirty="0" err="1">
                <a:latin typeface="Arial" panose="020B0604020202020204" pitchFamily="34" charset="0"/>
                <a:cs typeface="Arial" panose="020B0604020202020204" pitchFamily="34" charset="0"/>
              </a:rPr>
              <a:t>gb,xgboost</a:t>
            </a:r>
            <a:r>
              <a:rPr lang="en-IN" sz="2900" dirty="0">
                <a:latin typeface="Arial" panose="020B0604020202020204" pitchFamily="34" charset="0"/>
                <a:cs typeface="Arial" panose="020B0604020202020204" pitchFamily="34" charset="0"/>
              </a:rPr>
              <a:t>.</a:t>
            </a:r>
          </a:p>
          <a:p>
            <a:endParaRPr lang="en-IN" sz="2900" dirty="0">
              <a:latin typeface="Times New Roman" panose="02020603050405020304" pitchFamily="18" charset="0"/>
              <a:cs typeface="Times New Roman" panose="02020603050405020304" pitchFamily="18" charset="0"/>
            </a:endParaRPr>
          </a:p>
          <a:p>
            <a:pPr marL="119062" indent="0">
              <a:buNone/>
            </a:pPr>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3C11450C-0D11-4C1F-BD96-C7A07FB7E0FC}" type="datetime3">
              <a:rPr lang="en-US" smtClean="0"/>
              <a:t>21 March 2025</a:t>
            </a:fld>
            <a:endParaRPr lang="en-US" dirty="0"/>
          </a:p>
        </p:txBody>
      </p:sp>
      <p:sp>
        <p:nvSpPr>
          <p:cNvPr id="4" name="Footer Placeholder 3"/>
          <p:cNvSpPr>
            <a:spLocks noGrp="1"/>
          </p:cNvSpPr>
          <p:nvPr>
            <p:ph type="ftr" sz="quarter" idx="11"/>
          </p:nvPr>
        </p:nvSpPr>
        <p:spPr>
          <a:xfrm>
            <a:off x="2640013" y="4857750"/>
            <a:ext cx="6026005"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a:defRPr/>
            </a:pPr>
            <a:r>
              <a:rPr lang="en-US" altLang="en-US" dirty="0">
                <a:solidFill>
                  <a:srgbClr val="FFC000"/>
                </a:solidFill>
              </a:rPr>
              <a:t> Implementation Details</a:t>
            </a:r>
            <a:br>
              <a:rPr lang="en-US" altLang="en-US" dirty="0">
                <a:solidFill>
                  <a:srgbClr val="FFC000"/>
                </a:solidFill>
              </a:rPr>
            </a:br>
            <a:endParaRPr lang="en-US" altLang="en-US" dirty="0">
              <a:solidFill>
                <a:srgbClr val="FFC000"/>
              </a:solidFill>
            </a:endParaRP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758B3E99-CB2E-425E-8CED-51697BF29159}" type="datetime3">
              <a:rPr lang="en-US" smtClean="0"/>
              <a:t>21 March 2025</a:t>
            </a:fld>
            <a:endParaRPr lang="en-US" dirty="0"/>
          </a:p>
        </p:txBody>
      </p:sp>
      <p:sp>
        <p:nvSpPr>
          <p:cNvPr id="4" name="Footer Placeholder 3"/>
          <p:cNvSpPr>
            <a:spLocks noGrp="1"/>
          </p:cNvSpPr>
          <p:nvPr>
            <p:ph type="ftr" sz="quarter" idx="11"/>
          </p:nvPr>
        </p:nvSpPr>
        <p:spPr>
          <a:xfrm>
            <a:off x="2640013" y="4857750"/>
            <a:ext cx="5970587"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14</a:t>
            </a:fld>
            <a:endParaRPr lang="en-US" altLang="en-US"/>
          </a:p>
        </p:txBody>
      </p:sp>
      <p:sp>
        <p:nvSpPr>
          <p:cNvPr id="5" name="Rectangle 4"/>
          <p:cNvSpPr/>
          <p:nvPr/>
        </p:nvSpPr>
        <p:spPr>
          <a:xfrm>
            <a:off x="183259" y="542740"/>
            <a:ext cx="8777481" cy="4020652"/>
          </a:xfrm>
          <a:prstGeom prst="rect">
            <a:avLst/>
          </a:prstGeom>
        </p:spPr>
        <p:txBody>
          <a:bodyPr wrap="square">
            <a:spAutoFit/>
          </a:bodyPr>
          <a:lstStyle/>
          <a:p>
            <a:pPr eaLnBrk="1" fontAlgn="auto" hangingPunct="1">
              <a:lnSpc>
                <a:spcPts val="3079"/>
              </a:lnSpc>
              <a:spcAft>
                <a:spcPts val="0"/>
              </a:spcAft>
              <a:defRPr/>
            </a:pPr>
            <a:r>
              <a:rPr lang="en-US" b="1" dirty="0">
                <a:solidFill>
                  <a:srgbClr val="000000"/>
                </a:solidFill>
                <a:latin typeface="Arial" panose="020B0604020202020204" pitchFamily="34" charset="0"/>
                <a:ea typeface="Open Sans Extra Bold"/>
                <a:cs typeface="Arial" panose="020B0604020202020204" pitchFamily="34" charset="0"/>
                <a:sym typeface="Open Sans Extra Bold"/>
              </a:rPr>
              <a:t>Data Acquisition:</a:t>
            </a:r>
          </a:p>
          <a:p>
            <a:pPr marL="285750" indent="-285750" eaLnBrk="1" fontAlgn="auto" hangingPunct="1">
              <a:lnSpc>
                <a:spcPts val="3079"/>
              </a:lnSpc>
              <a:spcAft>
                <a:spcPts val="0"/>
              </a:spcAft>
              <a:buFont typeface="Arial" panose="020B0604020202020204" pitchFamily="34" charset="0"/>
              <a:buChar char="•"/>
              <a:defRPr/>
            </a:pPr>
            <a:r>
              <a:rPr lang="en-US" b="1" dirty="0">
                <a:solidFill>
                  <a:srgbClr val="000000"/>
                </a:solidFill>
                <a:latin typeface="Arial" panose="020B0604020202020204" pitchFamily="34" charset="0"/>
                <a:ea typeface="Open Sans Extra Bold"/>
                <a:cs typeface="Arial" panose="020B0604020202020204" pitchFamily="34" charset="0"/>
                <a:sym typeface="Open Sans Extra Bold"/>
              </a:rPr>
              <a:t>Dataset </a:t>
            </a:r>
            <a:r>
              <a:rPr lang="en-US" b="1" dirty="0" err="1">
                <a:solidFill>
                  <a:srgbClr val="000000"/>
                </a:solidFill>
                <a:latin typeface="Arial" panose="020B0604020202020204" pitchFamily="34" charset="0"/>
                <a:ea typeface="Open Sans Extra Bold"/>
                <a:cs typeface="Arial" panose="020B0604020202020204" pitchFamily="34" charset="0"/>
                <a:sym typeface="Open Sans Extra Bold"/>
              </a:rPr>
              <a:t>Selection:</a:t>
            </a:r>
            <a:r>
              <a:rPr lang="en-US" dirty="0" err="1">
                <a:latin typeface="Arial" panose="020B0604020202020204" pitchFamily="34" charset="0"/>
                <a:cs typeface="Arial" panose="020B0604020202020204" pitchFamily="34" charset="0"/>
              </a:rPr>
              <a:t>Choose</a:t>
            </a:r>
            <a:r>
              <a:rPr lang="en-US" dirty="0">
                <a:latin typeface="Arial" panose="020B0604020202020204" pitchFamily="34" charset="0"/>
                <a:cs typeface="Arial" panose="020B0604020202020204" pitchFamily="34" charset="0"/>
              </a:rPr>
              <a:t> datasets that contain real-time or historical measurements of various air pollutants like particulate matter (PM2.5, PM10), nitrogen dioxide (NO2).</a:t>
            </a:r>
          </a:p>
          <a:p>
            <a:pPr marL="285750" indent="-285750" eaLnBrk="1" fontAlgn="auto" hangingPunct="1">
              <a:lnSpc>
                <a:spcPts val="3079"/>
              </a:lnSpc>
              <a:spcAft>
                <a:spcPts val="0"/>
              </a:spcAft>
              <a:buFont typeface="Arial" panose="020B0604020202020204" pitchFamily="34" charset="0"/>
              <a:buChar char="•"/>
              <a:defRPr/>
            </a:pPr>
            <a:r>
              <a:rPr lang="en-US" b="1" dirty="0">
                <a:solidFill>
                  <a:srgbClr val="000000"/>
                </a:solidFill>
                <a:latin typeface="Arial" panose="020B0604020202020204" pitchFamily="34" charset="0"/>
                <a:ea typeface="Open Sans Extra Bold"/>
                <a:cs typeface="Arial" panose="020B0604020202020204" pitchFamily="34" charset="0"/>
                <a:sym typeface="Open Sans Extra Bold"/>
              </a:rPr>
              <a:t>Data </a:t>
            </a:r>
            <a:r>
              <a:rPr lang="en-US" b="1" dirty="0" err="1">
                <a:solidFill>
                  <a:srgbClr val="000000"/>
                </a:solidFill>
                <a:latin typeface="Arial" panose="020B0604020202020204" pitchFamily="34" charset="0"/>
                <a:ea typeface="Open Sans Extra Bold"/>
                <a:cs typeface="Arial" panose="020B0604020202020204" pitchFamily="34" charset="0"/>
                <a:sym typeface="Open Sans Extra Bold"/>
              </a:rPr>
              <a:t>Collection:</a:t>
            </a:r>
            <a:r>
              <a:rPr lang="en-US" dirty="0" err="1">
                <a:solidFill>
                  <a:srgbClr val="000000"/>
                </a:solidFill>
                <a:latin typeface="Arial" panose="020B0604020202020204" pitchFamily="34" charset="0"/>
                <a:ea typeface="Open Sans Extra Bold"/>
                <a:cs typeface="Arial" panose="020B0604020202020204" pitchFamily="34" charset="0"/>
                <a:sym typeface="Open Sans Extra Bold"/>
              </a:rPr>
              <a:t>Images</a:t>
            </a:r>
            <a:r>
              <a:rPr lang="en-US" dirty="0">
                <a:solidFill>
                  <a:srgbClr val="000000"/>
                </a:solidFill>
                <a:latin typeface="Arial" panose="020B0604020202020204" pitchFamily="34" charset="0"/>
                <a:ea typeface="Open Sans Extra Bold"/>
                <a:cs typeface="Arial" panose="020B0604020202020204" pitchFamily="34" charset="0"/>
                <a:sym typeface="Open Sans Extra Bold"/>
              </a:rPr>
              <a:t> of different </a:t>
            </a:r>
            <a:r>
              <a:rPr lang="en-US" dirty="0" err="1">
                <a:solidFill>
                  <a:srgbClr val="000000"/>
                </a:solidFill>
                <a:latin typeface="Arial" panose="020B0604020202020204" pitchFamily="34" charset="0"/>
                <a:ea typeface="Open Sans Extra Bold"/>
                <a:cs typeface="Arial" panose="020B0604020202020204" pitchFamily="34" charset="0"/>
                <a:sym typeface="Open Sans Extra Bold"/>
              </a:rPr>
              <a:t>predicitons</a:t>
            </a:r>
            <a:r>
              <a:rPr lang="en-US" dirty="0">
                <a:solidFill>
                  <a:srgbClr val="000000"/>
                </a:solidFill>
                <a:latin typeface="Arial" panose="020B0604020202020204" pitchFamily="34" charset="0"/>
                <a:ea typeface="Open Sans Extra Bold"/>
                <a:cs typeface="Arial" panose="020B0604020202020204" pitchFamily="34" charset="0"/>
                <a:sym typeface="Open Sans Extra Bold"/>
              </a:rPr>
              <a:t>(</a:t>
            </a:r>
            <a:r>
              <a:rPr lang="en-US" dirty="0" err="1">
                <a:solidFill>
                  <a:srgbClr val="000000"/>
                </a:solidFill>
                <a:latin typeface="Arial" panose="020B0604020202020204" pitchFamily="34" charset="0"/>
                <a:ea typeface="Open Sans Extra Bold"/>
                <a:cs typeface="Arial" panose="020B0604020202020204" pitchFamily="34" charset="0"/>
                <a:sym typeface="Open Sans Extra Bold"/>
              </a:rPr>
              <a:t>Histogram,Xgboost</a:t>
            </a:r>
            <a:r>
              <a:rPr lang="en-US" dirty="0">
                <a:solidFill>
                  <a:srgbClr val="000000"/>
                </a:solidFill>
                <a:latin typeface="Arial" panose="020B0604020202020204" pitchFamily="34" charset="0"/>
                <a:ea typeface="Open Sans Extra Bold"/>
                <a:cs typeface="Arial" panose="020B0604020202020204" pitchFamily="34" charset="0"/>
                <a:sym typeface="Open Sans Extra Bold"/>
              </a:rPr>
              <a:t>) with labels.</a:t>
            </a:r>
            <a:endParaRPr lang="en-US" b="1" dirty="0">
              <a:solidFill>
                <a:srgbClr val="000000"/>
              </a:solidFill>
              <a:latin typeface="Arial" panose="020B0604020202020204" pitchFamily="34" charset="0"/>
              <a:ea typeface="Open Sans Extra Bold"/>
              <a:cs typeface="Arial" panose="020B0604020202020204" pitchFamily="34" charset="0"/>
              <a:sym typeface="Open Sans Extra Bold"/>
            </a:endParaRPr>
          </a:p>
          <a:p>
            <a:pPr eaLnBrk="1" fontAlgn="auto" hangingPunct="1">
              <a:lnSpc>
                <a:spcPts val="3079"/>
              </a:lnSpc>
              <a:spcAft>
                <a:spcPts val="0"/>
              </a:spcAft>
              <a:defRPr/>
            </a:pPr>
            <a:r>
              <a:rPr lang="en-US" b="1" dirty="0">
                <a:solidFill>
                  <a:srgbClr val="000000"/>
                </a:solidFill>
                <a:latin typeface="Arial" panose="020B0604020202020204" pitchFamily="34" charset="0"/>
                <a:ea typeface="Open Sans Extra Bold"/>
                <a:cs typeface="Arial" panose="020B0604020202020204" pitchFamily="34" charset="0"/>
                <a:sym typeface="Open Sans Extra Bold"/>
              </a:rPr>
              <a:t>Data Preprocessing: </a:t>
            </a:r>
          </a:p>
          <a:p>
            <a:pPr marL="285750" indent="-285750" eaLnBrk="1" fontAlgn="auto" hangingPunct="1">
              <a:lnSpc>
                <a:spcPts val="3079"/>
              </a:lnSpc>
              <a:spcAft>
                <a:spcPts val="0"/>
              </a:spcAft>
              <a:buFont typeface="Arial" panose="020B0604020202020204" pitchFamily="34" charset="0"/>
              <a:buChar char="•"/>
              <a:defRPr/>
            </a:pPr>
            <a:r>
              <a:rPr lang="en-US" b="1" dirty="0">
                <a:solidFill>
                  <a:srgbClr val="000000"/>
                </a:solidFill>
                <a:latin typeface="Arial" panose="020B0604020202020204" pitchFamily="34" charset="0"/>
                <a:ea typeface="Open Sans Extra Bold"/>
                <a:cs typeface="Arial" panose="020B0604020202020204" pitchFamily="34" charset="0"/>
                <a:sym typeface="Open Sans Extra Bold"/>
              </a:rPr>
              <a:t>Data </a:t>
            </a:r>
            <a:r>
              <a:rPr lang="en-US" b="1" dirty="0" err="1">
                <a:solidFill>
                  <a:srgbClr val="000000"/>
                </a:solidFill>
                <a:latin typeface="Arial" panose="020B0604020202020204" pitchFamily="34" charset="0"/>
                <a:ea typeface="Open Sans Extra Bold"/>
                <a:cs typeface="Arial" panose="020B0604020202020204" pitchFamily="34" charset="0"/>
                <a:sym typeface="Open Sans Extra Bold"/>
              </a:rPr>
              <a:t>Cleaning:</a:t>
            </a:r>
            <a:r>
              <a:rPr lang="en-US" dirty="0" err="1">
                <a:solidFill>
                  <a:srgbClr val="000000"/>
                </a:solidFill>
                <a:latin typeface="Arial" panose="020B0604020202020204" pitchFamily="34" charset="0"/>
                <a:ea typeface="Open Sans Extra Bold"/>
                <a:cs typeface="Arial" panose="020B0604020202020204" pitchFamily="34" charset="0"/>
                <a:sym typeface="Open Sans Extra Bold"/>
              </a:rPr>
              <a:t>Handling</a:t>
            </a:r>
            <a:r>
              <a:rPr lang="en-US" dirty="0">
                <a:solidFill>
                  <a:srgbClr val="000000"/>
                </a:solidFill>
                <a:latin typeface="Arial" panose="020B0604020202020204" pitchFamily="34" charset="0"/>
                <a:ea typeface="Open Sans Extra Bold"/>
                <a:cs typeface="Arial" panose="020B0604020202020204" pitchFamily="34" charset="0"/>
                <a:sym typeface="Open Sans Extra Bold"/>
              </a:rPr>
              <a:t> missing values or data.</a:t>
            </a:r>
          </a:p>
          <a:p>
            <a:pPr marL="285750" indent="-285750" eaLnBrk="1" fontAlgn="auto" hangingPunct="1">
              <a:lnSpc>
                <a:spcPts val="3079"/>
              </a:lnSpc>
              <a:spcAft>
                <a:spcPts val="0"/>
              </a:spcAft>
              <a:buFont typeface="Arial" panose="020B0604020202020204" pitchFamily="34" charset="0"/>
              <a:buChar char="•"/>
              <a:defRPr/>
            </a:pPr>
            <a:r>
              <a:rPr lang="en-US" b="1" dirty="0">
                <a:solidFill>
                  <a:srgbClr val="000000"/>
                </a:solidFill>
                <a:latin typeface="Arial" panose="020B0604020202020204" pitchFamily="34" charset="0"/>
                <a:ea typeface="Open Sans Extra Bold"/>
                <a:cs typeface="Arial" panose="020B0604020202020204" pitchFamily="34" charset="0"/>
                <a:sym typeface="Open Sans Extra Bold"/>
              </a:rPr>
              <a:t>Data Normalization and </a:t>
            </a:r>
            <a:r>
              <a:rPr lang="en-US" b="1" dirty="0" err="1">
                <a:solidFill>
                  <a:srgbClr val="000000"/>
                </a:solidFill>
                <a:latin typeface="Arial" panose="020B0604020202020204" pitchFamily="34" charset="0"/>
                <a:ea typeface="Open Sans Extra Bold"/>
                <a:cs typeface="Arial" panose="020B0604020202020204" pitchFamily="34" charset="0"/>
                <a:sym typeface="Open Sans Extra Bold"/>
              </a:rPr>
              <a:t>Scaling:</a:t>
            </a:r>
            <a:r>
              <a:rPr lang="en-US" dirty="0" err="1">
                <a:solidFill>
                  <a:srgbClr val="000000"/>
                </a:solidFill>
                <a:latin typeface="Arial" panose="020B0604020202020204" pitchFamily="34" charset="0"/>
                <a:ea typeface="Open Sans Extra Bold"/>
                <a:cs typeface="Arial" panose="020B0604020202020204" pitchFamily="34" charset="0"/>
                <a:sym typeface="Open Sans Extra Bold"/>
              </a:rPr>
              <a:t>It</a:t>
            </a:r>
            <a:r>
              <a:rPr lang="en-US" dirty="0"/>
              <a:t> is important to bring all features to a comparable scale, especially when using machine learning models.</a:t>
            </a:r>
            <a:endParaRPr lang="en-US" b="1" dirty="0">
              <a:solidFill>
                <a:srgbClr val="000000"/>
              </a:solidFill>
              <a:latin typeface="Arial" panose="020B0604020202020204" pitchFamily="34" charset="0"/>
              <a:ea typeface="Open Sans Extra Bold"/>
              <a:cs typeface="Arial" panose="020B0604020202020204" pitchFamily="34" charset="0"/>
              <a:sym typeface="Open Sans Extra Bold"/>
            </a:endParaRPr>
          </a:p>
          <a:p>
            <a:pPr eaLnBrk="1" fontAlgn="auto" hangingPunct="1">
              <a:lnSpc>
                <a:spcPts val="3079"/>
              </a:lnSpc>
              <a:spcAft>
                <a:spcPts val="0"/>
              </a:spcAft>
              <a:defRPr/>
            </a:pPr>
            <a:r>
              <a:rPr lang="en-US" b="1" dirty="0">
                <a:solidFill>
                  <a:srgbClr val="000000"/>
                </a:solidFill>
                <a:latin typeface="Open Sans Extra Bold"/>
                <a:ea typeface="Open Sans Extra Bold"/>
                <a:cs typeface="Open Sans Extra Bold"/>
                <a:sym typeface="Open Sans Extra Bold"/>
              </a:rPr>
              <a:t>Machine Learning </a:t>
            </a:r>
            <a:r>
              <a:rPr lang="en-US" b="1" dirty="0" err="1">
                <a:solidFill>
                  <a:srgbClr val="000000"/>
                </a:solidFill>
                <a:latin typeface="Open Sans Extra Bold"/>
                <a:ea typeface="Open Sans Extra Bold"/>
                <a:cs typeface="Open Sans Extra Bold"/>
                <a:sym typeface="Open Sans Extra Bold"/>
              </a:rPr>
              <a:t>Model:</a:t>
            </a:r>
            <a:r>
              <a:rPr lang="en-US" dirty="0" err="1">
                <a:solidFill>
                  <a:srgbClr val="000000"/>
                </a:solidFill>
                <a:latin typeface="Open Sans Extra Bold"/>
                <a:ea typeface="Open Sans Extra Bold"/>
                <a:cs typeface="Open Sans Extra Bold"/>
                <a:sym typeface="Open Sans Extra Bold"/>
              </a:rPr>
              <a:t>Regression</a:t>
            </a:r>
            <a:r>
              <a:rPr lang="en-US" dirty="0">
                <a:solidFill>
                  <a:srgbClr val="000000"/>
                </a:solidFill>
                <a:latin typeface="Open Sans Extra Bold"/>
                <a:ea typeface="Open Sans Extra Bold"/>
                <a:cs typeface="Open Sans Extra Bold"/>
                <a:sym typeface="Open Sans Extra Bold"/>
              </a:rPr>
              <a:t> Model, Classification Model, Clustering Model.</a:t>
            </a:r>
            <a:endParaRPr lang="en-US" b="1" dirty="0">
              <a:solidFill>
                <a:srgbClr val="000000"/>
              </a:solidFill>
              <a:latin typeface="Open Sans Extra Bold"/>
              <a:ea typeface="Open Sans Extra Bold"/>
              <a:cs typeface="Open Sans Extra Bold"/>
              <a:sym typeface="Open Sans Extra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C000"/>
                </a:solidFill>
              </a:rPr>
              <a:t>Testing &amp; Validation</a:t>
            </a:r>
            <a:br>
              <a:rPr lang="en-IN" dirty="0"/>
            </a:br>
            <a:endParaRPr lang="en-IN" dirty="0"/>
          </a:p>
        </p:txBody>
      </p:sp>
      <p:sp>
        <p:nvSpPr>
          <p:cNvPr id="3" name="Content Placeholder 2"/>
          <p:cNvSpPr>
            <a:spLocks noGrp="1"/>
          </p:cNvSpPr>
          <p:nvPr>
            <p:ph idx="1"/>
          </p:nvPr>
        </p:nvSpPr>
        <p:spPr>
          <a:xfrm>
            <a:off x="255184" y="792001"/>
            <a:ext cx="8229600" cy="3394472"/>
          </a:xfrm>
        </p:spPr>
        <p:txBody>
          <a:bodyPr>
            <a:normAutofit/>
          </a:bodyPr>
          <a:lstStyle/>
          <a:p>
            <a:pPr marL="0" indent="0" algn="just">
              <a:buNone/>
              <a:defRPr/>
            </a:pPr>
            <a:r>
              <a:rPr lang="en-US" sz="1800" b="1" dirty="0">
                <a:latin typeface="Arial" panose="020B0604020202020204" pitchFamily="34" charset="0"/>
                <a:cs typeface="Arial" panose="020B0604020202020204" pitchFamily="34" charset="0"/>
              </a:rPr>
              <a:t>Testing Methodology:</a:t>
            </a:r>
          </a:p>
          <a:p>
            <a:pPr marL="0" indent="0" algn="just">
              <a:buNone/>
              <a:defRPr/>
            </a:pPr>
            <a:r>
              <a:rPr lang="en-US" sz="1800" b="1" dirty="0">
                <a:latin typeface="Arial" panose="020B0604020202020204" pitchFamily="34" charset="0"/>
                <a:cs typeface="Arial" panose="020B0604020202020204" pitchFamily="34" charset="0"/>
              </a:rPr>
              <a:t>Tools : </a:t>
            </a:r>
            <a:r>
              <a:rPr lang="en-US" sz="2500" b="1" dirty="0">
                <a:latin typeface="Arial" panose="020B0604020202020204" pitchFamily="34" charset="0"/>
                <a:cs typeface="Arial" panose="020B0604020202020204" pitchFamily="34" charset="0"/>
              </a:rPr>
              <a:t>             </a:t>
            </a:r>
          </a:p>
          <a:p>
            <a:pPr>
              <a:defRPr/>
            </a:pPr>
            <a:r>
              <a:rPr lang="en-US" sz="1800" dirty="0">
                <a:latin typeface="Arial" panose="020B0604020202020204" pitchFamily="34" charset="0"/>
                <a:cs typeface="Arial" panose="020B0604020202020204" pitchFamily="34" charset="0"/>
              </a:rPr>
              <a:t>Scikit-learn  - Model Evaluation and metrices.</a:t>
            </a:r>
          </a:p>
          <a:p>
            <a:pPr>
              <a:defRPr/>
            </a:pP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  Model Evaluation for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a:t>
            </a:r>
          </a:p>
          <a:p>
            <a:pPr>
              <a:defRPr/>
            </a:pPr>
            <a:r>
              <a:rPr lang="en-US" sz="1800" dirty="0" err="1">
                <a:latin typeface="Arial" panose="020B0604020202020204" pitchFamily="34" charset="0"/>
                <a:cs typeface="Arial" panose="020B0604020202020204" pitchFamily="34" charset="0"/>
              </a:rPr>
              <a:t>Pytest</a:t>
            </a:r>
            <a:r>
              <a:rPr lang="en-US" sz="1800" dirty="0">
                <a:latin typeface="Arial" panose="020B0604020202020204" pitchFamily="34" charset="0"/>
                <a:cs typeface="Arial" panose="020B0604020202020204" pitchFamily="34" charset="0"/>
              </a:rPr>
              <a:t>          -  Unit testing for machine learning models.</a:t>
            </a:r>
          </a:p>
          <a:p>
            <a:pPr>
              <a:defRPr/>
            </a:pPr>
            <a:r>
              <a:rPr lang="en-US" sz="1800" dirty="0" err="1">
                <a:latin typeface="Arial" panose="020B0604020202020204" pitchFamily="34" charset="0"/>
                <a:cs typeface="Arial" panose="020B0604020202020204" pitchFamily="34" charset="0"/>
              </a:rPr>
              <a:t>Unittest</a:t>
            </a:r>
            <a:r>
              <a:rPr lang="en-US" sz="1800" dirty="0">
                <a:latin typeface="Arial" panose="020B0604020202020204" pitchFamily="34" charset="0"/>
                <a:cs typeface="Arial" panose="020B0604020202020204" pitchFamily="34" charset="0"/>
              </a:rPr>
              <a:t>        - Unit testing framework for Python.</a:t>
            </a:r>
          </a:p>
          <a:p>
            <a:pPr>
              <a:defRPr/>
            </a:pPr>
            <a:r>
              <a:rPr lang="en-US" sz="1800" dirty="0">
                <a:latin typeface="Arial" panose="020B0604020202020204" pitchFamily="34" charset="0"/>
                <a:cs typeface="Arial" panose="020B0604020202020204" pitchFamily="34" charset="0"/>
              </a:rPr>
              <a:t>Cross-Validation - Model validation across different subsets of data.         </a:t>
            </a:r>
          </a:p>
          <a:p>
            <a:pPr marL="0" indent="0">
              <a:buNone/>
              <a:defRPr/>
            </a:pPr>
            <a:endParaRPr lang="en-US" sz="2500" b="1" dirty="0">
              <a:latin typeface="Arial" panose="020B0604020202020204" pitchFamily="34" charset="0"/>
              <a:cs typeface="Arial" panose="020B0604020202020204" pitchFamily="34" charset="0"/>
            </a:endParaRPr>
          </a:p>
          <a:p>
            <a:pPr marL="0" indent="0" algn="just">
              <a:buNone/>
              <a:defRPr/>
            </a:pPr>
            <a:endParaRPr lang="en-US" altLang="en-US" sz="25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pPr>
              <a:defRPr/>
            </a:pPr>
            <a:fld id="{BB9E9B86-2CF4-48B1-B6D7-BAFE5AD3290E}" type="datetime3">
              <a:rPr lang="en-US" smtClean="0"/>
              <a:t>21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Tree>
    <p:extLst>
      <p:ext uri="{BB962C8B-B14F-4D97-AF65-F5344CB8AC3E}">
        <p14:creationId xmlns:p14="http://schemas.microsoft.com/office/powerpoint/2010/main" val="8113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43AF-9A1D-92CF-6D67-647D518AE2ED}"/>
              </a:ext>
            </a:extLst>
          </p:cNvPr>
          <p:cNvSpPr>
            <a:spLocks noGrp="1"/>
          </p:cNvSpPr>
          <p:nvPr>
            <p:ph type="title"/>
          </p:nvPr>
        </p:nvSpPr>
        <p:spPr/>
        <p:txBody>
          <a:bodyPr/>
          <a:lstStyle/>
          <a:p>
            <a:r>
              <a:rPr lang="en-IN" dirty="0">
                <a:solidFill>
                  <a:srgbClr val="FFC000"/>
                </a:solidFill>
              </a:rPr>
              <a:t>Testing &amp; Validation</a:t>
            </a:r>
            <a:endParaRPr lang="en-IN" dirty="0"/>
          </a:p>
        </p:txBody>
      </p:sp>
      <p:sp>
        <p:nvSpPr>
          <p:cNvPr id="3" name="Date Placeholder 2">
            <a:extLst>
              <a:ext uri="{FF2B5EF4-FFF2-40B4-BE49-F238E27FC236}">
                <a16:creationId xmlns:a16="http://schemas.microsoft.com/office/drawing/2014/main" id="{1122D00B-A14D-35E5-603F-BC343DF660F7}"/>
              </a:ext>
            </a:extLst>
          </p:cNvPr>
          <p:cNvSpPr>
            <a:spLocks noGrp="1"/>
          </p:cNvSpPr>
          <p:nvPr>
            <p:ph type="dt" sz="half" idx="10"/>
          </p:nvPr>
        </p:nvSpPr>
        <p:spPr/>
        <p:txBody>
          <a:bodyPr/>
          <a:lstStyle/>
          <a:p>
            <a:pPr>
              <a:defRPr/>
            </a:pPr>
            <a:fld id="{719CF55F-6193-48A8-A7F6-3FEF82D24804}" type="datetime3">
              <a:rPr lang="en-US" smtClean="0"/>
              <a:t>21 March 2025</a:t>
            </a:fld>
            <a:endParaRPr lang="en-US" dirty="0"/>
          </a:p>
        </p:txBody>
      </p:sp>
      <p:sp>
        <p:nvSpPr>
          <p:cNvPr id="4" name="Footer Placeholder 3">
            <a:extLst>
              <a:ext uri="{FF2B5EF4-FFF2-40B4-BE49-F238E27FC236}">
                <a16:creationId xmlns:a16="http://schemas.microsoft.com/office/drawing/2014/main" id="{F5F4D02D-C132-3C09-BB3F-C503C2199DC8}"/>
              </a:ext>
            </a:extLst>
          </p:cNvPr>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5" name="Slide Number Placeholder 4">
            <a:extLst>
              <a:ext uri="{FF2B5EF4-FFF2-40B4-BE49-F238E27FC236}">
                <a16:creationId xmlns:a16="http://schemas.microsoft.com/office/drawing/2014/main" id="{DFF3955C-A881-57BE-985C-D7A4E9F59D20}"/>
              </a:ext>
            </a:extLst>
          </p:cNvPr>
          <p:cNvSpPr>
            <a:spLocks noGrp="1"/>
          </p:cNvSpPr>
          <p:nvPr>
            <p:ph type="sldNum" sz="quarter" idx="12"/>
          </p:nvPr>
        </p:nvSpPr>
        <p:spPr/>
        <p:txBody>
          <a:bodyPr/>
          <a:lstStyle/>
          <a:p>
            <a:pPr>
              <a:defRPr/>
            </a:pPr>
            <a:fld id="{4CE540F1-D866-4735-9E65-A1952EADD02D}" type="slidenum">
              <a:rPr lang="en-US" altLang="en-US" smtClean="0"/>
              <a:pPr>
                <a:defRPr/>
              </a:pPr>
              <a:t>16</a:t>
            </a:fld>
            <a:endParaRPr lang="en-US" altLang="en-US"/>
          </a:p>
        </p:txBody>
      </p:sp>
      <p:pic>
        <p:nvPicPr>
          <p:cNvPr id="6" name="Picture 5">
            <a:extLst>
              <a:ext uri="{FF2B5EF4-FFF2-40B4-BE49-F238E27FC236}">
                <a16:creationId xmlns:a16="http://schemas.microsoft.com/office/drawing/2014/main" id="{9690729B-67D6-97DE-D2DB-112F522D7928}"/>
              </a:ext>
            </a:extLst>
          </p:cNvPr>
          <p:cNvPicPr>
            <a:picLocks noChangeAspect="1"/>
          </p:cNvPicPr>
          <p:nvPr/>
        </p:nvPicPr>
        <p:blipFill>
          <a:blip r:embed="rId2"/>
          <a:stretch>
            <a:fillRect/>
          </a:stretch>
        </p:blipFill>
        <p:spPr>
          <a:xfrm>
            <a:off x="387842" y="1488861"/>
            <a:ext cx="3476426" cy="2592877"/>
          </a:xfrm>
          <a:prstGeom prst="rect">
            <a:avLst/>
          </a:prstGeom>
        </p:spPr>
      </p:pic>
      <p:pic>
        <p:nvPicPr>
          <p:cNvPr id="7" name="Picture 6">
            <a:extLst>
              <a:ext uri="{FF2B5EF4-FFF2-40B4-BE49-F238E27FC236}">
                <a16:creationId xmlns:a16="http://schemas.microsoft.com/office/drawing/2014/main" id="{36D0DDF0-556E-6A32-9E9E-9F6281798EEF}"/>
              </a:ext>
            </a:extLst>
          </p:cNvPr>
          <p:cNvPicPr>
            <a:picLocks noChangeAspect="1"/>
          </p:cNvPicPr>
          <p:nvPr/>
        </p:nvPicPr>
        <p:blipFill>
          <a:blip r:embed="rId3"/>
          <a:stretch>
            <a:fillRect/>
          </a:stretch>
        </p:blipFill>
        <p:spPr>
          <a:xfrm>
            <a:off x="4890663" y="1488861"/>
            <a:ext cx="3608762" cy="2592877"/>
          </a:xfrm>
          <a:prstGeom prst="rect">
            <a:avLst/>
          </a:prstGeom>
        </p:spPr>
      </p:pic>
    </p:spTree>
    <p:extLst>
      <p:ext uri="{BB962C8B-B14F-4D97-AF65-F5344CB8AC3E}">
        <p14:creationId xmlns:p14="http://schemas.microsoft.com/office/powerpoint/2010/main" val="322433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673" y="279425"/>
            <a:ext cx="8229600" cy="857250"/>
          </a:xfrm>
        </p:spPr>
        <p:txBody>
          <a:bodyPr>
            <a:noAutofit/>
          </a:bodyPr>
          <a:lstStyle/>
          <a:p>
            <a:r>
              <a:rPr lang="en-IN" sz="3500" dirty="0">
                <a:solidFill>
                  <a:srgbClr val="FFC000"/>
                </a:solidFill>
              </a:rPr>
              <a:t>Preliminary Results &amp; Analysis</a:t>
            </a:r>
            <a:br>
              <a:rPr lang="en-IN" sz="3500" dirty="0">
                <a:solidFill>
                  <a:srgbClr val="FFC000"/>
                </a:solidFill>
              </a:rPr>
            </a:br>
            <a:endParaRPr lang="en-IN" sz="3500" dirty="0">
              <a:solidFill>
                <a:srgbClr val="FFC000"/>
              </a:solidFill>
            </a:endParaRPr>
          </a:p>
        </p:txBody>
      </p:sp>
      <p:sp>
        <p:nvSpPr>
          <p:cNvPr id="3" name="Content Placeholder 2"/>
          <p:cNvSpPr>
            <a:spLocks noGrp="1"/>
          </p:cNvSpPr>
          <p:nvPr>
            <p:ph idx="1"/>
          </p:nvPr>
        </p:nvSpPr>
        <p:spPr>
          <a:xfrm>
            <a:off x="450057" y="871539"/>
            <a:ext cx="8229600" cy="3394472"/>
          </a:xfrm>
        </p:spPr>
        <p:txBody>
          <a:bodyPr>
            <a:normAutofit/>
          </a:bodyPr>
          <a:lstStyle/>
          <a:p>
            <a:pPr marL="0" indent="0" algn="just">
              <a:buNone/>
            </a:pPr>
            <a:r>
              <a:rPr lang="en-US" altLang="en-US" sz="1800" b="1" dirty="0">
                <a:latin typeface="Arial" pitchFamily="34" charset="0"/>
                <a:cs typeface="Arial" pitchFamily="34" charset="0"/>
              </a:rPr>
              <a:t>Performance Metrics:</a:t>
            </a:r>
            <a:endParaRPr lang="en-US" altLang="en-US" sz="18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pPr>
              <a:defRPr/>
            </a:pPr>
            <a:fld id="{BB9E9B86-2CF4-48B1-B6D7-BAFE5AD3290E}" type="datetime3">
              <a:rPr lang="en-US" smtClean="0"/>
              <a:t>21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pic>
        <p:nvPicPr>
          <p:cNvPr id="7" name="object 4">
            <a:extLst>
              <a:ext uri="{FF2B5EF4-FFF2-40B4-BE49-F238E27FC236}">
                <a16:creationId xmlns:a16="http://schemas.microsoft.com/office/drawing/2014/main" id="{14AE34C8-917C-F5CA-F30C-28DC2B2F448A}"/>
              </a:ext>
            </a:extLst>
          </p:cNvPr>
          <p:cNvPicPr/>
          <p:nvPr/>
        </p:nvPicPr>
        <p:blipFill>
          <a:blip r:embed="rId2" cstate="print"/>
          <a:stretch>
            <a:fillRect/>
          </a:stretch>
        </p:blipFill>
        <p:spPr>
          <a:xfrm>
            <a:off x="541146" y="1728789"/>
            <a:ext cx="4588229" cy="2317970"/>
          </a:xfrm>
          <a:prstGeom prst="rect">
            <a:avLst/>
          </a:prstGeom>
        </p:spPr>
      </p:pic>
      <p:pic>
        <p:nvPicPr>
          <p:cNvPr id="8" name="object 3">
            <a:extLst>
              <a:ext uri="{FF2B5EF4-FFF2-40B4-BE49-F238E27FC236}">
                <a16:creationId xmlns:a16="http://schemas.microsoft.com/office/drawing/2014/main" id="{944645AC-2371-6F90-9658-0425C30274D3}"/>
              </a:ext>
            </a:extLst>
          </p:cNvPr>
          <p:cNvPicPr/>
          <p:nvPr/>
        </p:nvPicPr>
        <p:blipFill>
          <a:blip r:embed="rId3" cstate="print"/>
          <a:stretch>
            <a:fillRect/>
          </a:stretch>
        </p:blipFill>
        <p:spPr>
          <a:xfrm>
            <a:off x="5340384" y="2510852"/>
            <a:ext cx="3655657" cy="1401581"/>
          </a:xfrm>
          <a:prstGeom prst="rect">
            <a:avLst/>
          </a:prstGeom>
        </p:spPr>
      </p:pic>
    </p:spTree>
    <p:extLst>
      <p:ext uri="{BB962C8B-B14F-4D97-AF65-F5344CB8AC3E}">
        <p14:creationId xmlns:p14="http://schemas.microsoft.com/office/powerpoint/2010/main" val="60111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chor="ctr" anchorCtr="1">
            <a:noAutofit/>
          </a:bodyPr>
          <a:lstStyle/>
          <a:p>
            <a:pPr algn="ctr">
              <a:defRPr/>
            </a:pPr>
            <a:r>
              <a:rPr lang="en-US" altLang="en-US" sz="3500" dirty="0">
                <a:solidFill>
                  <a:srgbClr val="FFC000"/>
                </a:solidFill>
              </a:rPr>
              <a:t>Software &amp; Hardware Requirements  Specification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02A9E7BC-88D7-4AEC-8A80-D9F328442F02}" type="datetime3">
              <a:rPr lang="en-US" smtClean="0"/>
              <a:t>21 March 2025</a:t>
            </a:fld>
            <a:endParaRPr lang="en-US" dirty="0"/>
          </a:p>
        </p:txBody>
      </p:sp>
      <p:sp>
        <p:nvSpPr>
          <p:cNvPr id="4" name="Footer Placeholder 3"/>
          <p:cNvSpPr>
            <a:spLocks noGrp="1"/>
          </p:cNvSpPr>
          <p:nvPr>
            <p:ph type="ftr" sz="quarter" idx="11"/>
          </p:nvPr>
        </p:nvSpPr>
        <p:spPr>
          <a:xfrm>
            <a:off x="2640013" y="4857750"/>
            <a:ext cx="5929023"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18</a:t>
            </a:fld>
            <a:endParaRPr lang="en-US" altLang="en-US"/>
          </a:p>
        </p:txBody>
      </p:sp>
      <p:sp>
        <p:nvSpPr>
          <p:cNvPr id="5" name="TextBox 4">
            <a:extLst>
              <a:ext uri="{FF2B5EF4-FFF2-40B4-BE49-F238E27FC236}">
                <a16:creationId xmlns:a16="http://schemas.microsoft.com/office/drawing/2014/main" id="{563B2BC5-CE70-CE3D-58E0-A1B4EFFA3518}"/>
              </a:ext>
            </a:extLst>
          </p:cNvPr>
          <p:cNvSpPr txBox="1"/>
          <p:nvPr/>
        </p:nvSpPr>
        <p:spPr>
          <a:xfrm>
            <a:off x="240631" y="1063229"/>
            <a:ext cx="8638673" cy="3693319"/>
          </a:xfrm>
          <a:prstGeom prst="rect">
            <a:avLst/>
          </a:prstGeom>
          <a:noFill/>
        </p:spPr>
        <p:txBody>
          <a:bodyPr wrap="square">
            <a:spAutoFit/>
          </a:bodyPr>
          <a:lstStyle/>
          <a:p>
            <a:pPr marL="285750" indent="-285750">
              <a:buFont typeface="Arial" panose="020B0604020202020204" pitchFamily="34" charset="0"/>
              <a:buChar char="•"/>
            </a:pPr>
            <a:r>
              <a:rPr lang="en-IN" dirty="0"/>
              <a:t>Processor: Multi-core processor of Intel i5 for efficient data processing.</a:t>
            </a:r>
          </a:p>
          <a:p>
            <a:pPr marL="285750" indent="-285750">
              <a:buFont typeface="Arial" panose="020B0604020202020204" pitchFamily="34" charset="0"/>
              <a:buChar char="•"/>
            </a:pPr>
            <a:r>
              <a:rPr lang="en-IN" dirty="0"/>
              <a:t>RAM: Minimum 8 GB (16 GB recommended for larger datasets).</a:t>
            </a:r>
          </a:p>
          <a:p>
            <a:pPr marL="285750" indent="-285750">
              <a:buFont typeface="Arial" panose="020B0604020202020204" pitchFamily="34" charset="0"/>
              <a:buChar char="•"/>
            </a:pPr>
            <a:r>
              <a:rPr lang="en-IN" dirty="0"/>
              <a:t>Storage: At least 100 GB of free disk space.</a:t>
            </a:r>
          </a:p>
          <a:p>
            <a:pPr marL="285750" indent="-285750">
              <a:buFont typeface="Arial" panose="020B0604020202020204" pitchFamily="34" charset="0"/>
              <a:buChar char="•"/>
            </a:pPr>
            <a:r>
              <a:rPr lang="en-IN" dirty="0"/>
              <a:t>Network Connectivity: Stable internet connection for accessing datasets.</a:t>
            </a:r>
          </a:p>
          <a:p>
            <a:pPr marL="285750" indent="-285750">
              <a:buFont typeface="Arial" panose="020B0604020202020204" pitchFamily="34" charset="0"/>
              <a:buChar char="•"/>
            </a:pPr>
            <a:r>
              <a:rPr lang="en-IN" dirty="0"/>
              <a:t>Operating </a:t>
            </a:r>
            <a:r>
              <a:rPr lang="en-IN" dirty="0" err="1"/>
              <a:t>System:Windows</a:t>
            </a:r>
            <a:r>
              <a:rPr lang="en-IN" dirty="0"/>
              <a:t>.</a:t>
            </a:r>
          </a:p>
          <a:p>
            <a:pPr marL="285750" indent="-285750">
              <a:buFont typeface="Arial" panose="020B0604020202020204" pitchFamily="34" charset="0"/>
              <a:buChar char="•"/>
            </a:pPr>
            <a:r>
              <a:rPr lang="en-IN" dirty="0"/>
              <a:t>Programming </a:t>
            </a:r>
            <a:r>
              <a:rPr lang="en-IN" dirty="0" err="1"/>
              <a:t>Language:Python</a:t>
            </a:r>
            <a:r>
              <a:rPr lang="en-IN" dirty="0"/>
              <a:t> 3.x</a:t>
            </a:r>
          </a:p>
          <a:p>
            <a:pPr marL="285750" indent="-285750">
              <a:buFont typeface="Arial" panose="020B0604020202020204" pitchFamily="34" charset="0"/>
              <a:buChar char="•"/>
            </a:pPr>
            <a:r>
              <a:rPr lang="en-IN" dirty="0"/>
              <a:t>Integrated Development Environment (IDE): </a:t>
            </a:r>
            <a:r>
              <a:rPr lang="en-IN" dirty="0" err="1"/>
              <a:t>Jupyter</a:t>
            </a:r>
            <a:r>
              <a:rPr lang="en-IN" dirty="0"/>
              <a:t> Notebook for interactive</a:t>
            </a:r>
          </a:p>
          <a:p>
            <a:r>
              <a:rPr lang="en-IN" dirty="0"/>
              <a:t>coding and visualization.</a:t>
            </a:r>
          </a:p>
          <a:p>
            <a:pPr marL="285750" indent="-285750">
              <a:buFont typeface="Arial" panose="020B0604020202020204" pitchFamily="34" charset="0"/>
              <a:buChar char="•"/>
            </a:pPr>
            <a:r>
              <a:rPr lang="en-IN" dirty="0"/>
              <a:t>Pandas is used for data manipulation and analysis.</a:t>
            </a:r>
          </a:p>
          <a:p>
            <a:pPr marL="285750" indent="-285750">
              <a:buFont typeface="Arial" panose="020B0604020202020204" pitchFamily="34" charset="0"/>
              <a:buChar char="•"/>
            </a:pPr>
            <a:r>
              <a:rPr lang="en-IN" dirty="0"/>
              <a:t>NumPy is used for numerical operations and array handling.</a:t>
            </a:r>
          </a:p>
          <a:p>
            <a:pPr marL="285750" indent="-285750">
              <a:buFont typeface="Arial" panose="020B0604020202020204" pitchFamily="34" charset="0"/>
              <a:buChar char="•"/>
            </a:pPr>
            <a:r>
              <a:rPr lang="en-IN" dirty="0" err="1"/>
              <a:t>XGBoost</a:t>
            </a:r>
            <a:r>
              <a:rPr lang="en-IN" dirty="0"/>
              <a:t> is the core library for implementing the </a:t>
            </a:r>
            <a:r>
              <a:rPr lang="en-IN" dirty="0" err="1"/>
              <a:t>XGBoost</a:t>
            </a:r>
            <a:r>
              <a:rPr lang="en-IN" dirty="0"/>
              <a:t> algorithm.</a:t>
            </a:r>
          </a:p>
          <a:p>
            <a:pPr marL="285750" indent="-285750">
              <a:buFont typeface="Arial" panose="020B0604020202020204" pitchFamily="34" charset="0"/>
              <a:buChar char="•"/>
            </a:pPr>
            <a:r>
              <a:rPr lang="en-IN" dirty="0"/>
              <a:t>Matplotlib is used for data visualization and plotting.</a:t>
            </a:r>
          </a:p>
          <a:p>
            <a:pPr marL="285750" indent="-285750">
              <a:buFont typeface="Arial" panose="020B0604020202020204" pitchFamily="34" charset="0"/>
              <a:buChar char="•"/>
            </a:pPr>
            <a:r>
              <a:rPr lang="en-IN" dirty="0"/>
              <a:t>Seaborn is used for enhanced data visualization with statistical graphics.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Conclusion and Future Work</a:t>
            </a:r>
          </a:p>
        </p:txBody>
      </p:sp>
      <p:sp>
        <p:nvSpPr>
          <p:cNvPr id="22531" name="Rectangle 3"/>
          <p:cNvSpPr>
            <a:spLocks noGrp="1"/>
          </p:cNvSpPr>
          <p:nvPr>
            <p:ph idx="1"/>
          </p:nvPr>
        </p:nvSpPr>
        <p:spPr>
          <a:xfrm>
            <a:off x="457200" y="1200150"/>
            <a:ext cx="8229600" cy="3581400"/>
          </a:xfrm>
        </p:spPr>
        <p:txBody>
          <a:bodyPr/>
          <a:lstStyle/>
          <a:p>
            <a:pPr>
              <a:buNone/>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spcBef>
                <a:spcPct val="30000"/>
              </a:spcBef>
              <a:spcAft>
                <a:spcPct val="30000"/>
              </a:spcAft>
            </a:pPr>
            <a:endParaRPr lang="en-US" altLang="en-US" sz="1800" dirty="0">
              <a:solidFill>
                <a:srgbClr val="0000FF"/>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C163FE90-D020-4B3E-8B4D-100D42E03330}" type="datetime3">
              <a:rPr lang="en-US" smtClean="0"/>
              <a:t>21 March 2025</a:t>
            </a:fld>
            <a:endParaRPr lang="en-US" dirty="0"/>
          </a:p>
        </p:txBody>
      </p:sp>
      <p:sp>
        <p:nvSpPr>
          <p:cNvPr id="4" name="Footer Placeholder 3"/>
          <p:cNvSpPr>
            <a:spLocks noGrp="1"/>
          </p:cNvSpPr>
          <p:nvPr>
            <p:ph type="ftr" sz="quarter" idx="11"/>
          </p:nvPr>
        </p:nvSpPr>
        <p:spPr>
          <a:xfrm>
            <a:off x="2640013" y="4857750"/>
            <a:ext cx="5977514" cy="206375"/>
          </a:xfrm>
        </p:spPr>
        <p:txBody>
          <a:bodyPr/>
          <a:lstStyle/>
          <a:p>
            <a:pPr>
              <a:defRPr/>
            </a:pPr>
            <a:r>
              <a:rPr lang="en-US" dirty="0"/>
              <a:t>BATCH NO:          DEPARTMENT OF COMPUTER SCIENCE &amp; ENGINEERING </a:t>
            </a:r>
          </a:p>
        </p:txBody>
      </p:sp>
      <p:sp>
        <p:nvSpPr>
          <p:cNvPr id="2253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00166CF0-84B4-4016-8045-F92C16523328}" type="slidenum">
              <a:rPr lang="en-US" altLang="en-US"/>
              <a:pPr/>
              <a:t>19</a:t>
            </a:fld>
            <a:endParaRPr lang="en-US" altLang="en-US"/>
          </a:p>
        </p:txBody>
      </p:sp>
      <p:sp>
        <p:nvSpPr>
          <p:cNvPr id="5" name="TextBox 4">
            <a:extLst>
              <a:ext uri="{FF2B5EF4-FFF2-40B4-BE49-F238E27FC236}">
                <a16:creationId xmlns:a16="http://schemas.microsoft.com/office/drawing/2014/main" id="{719DFEBC-F522-CAE3-D04C-7318B60F5C1C}"/>
              </a:ext>
            </a:extLst>
          </p:cNvPr>
          <p:cNvSpPr txBox="1"/>
          <p:nvPr/>
        </p:nvSpPr>
        <p:spPr>
          <a:xfrm>
            <a:off x="264695" y="842211"/>
            <a:ext cx="8662737" cy="3693319"/>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conclusion, the </a:t>
            </a:r>
            <a:r>
              <a:rPr lang="en-IN" dirty="0" err="1">
                <a:latin typeface="Arial" panose="020B0604020202020204" pitchFamily="34" charset="0"/>
                <a:cs typeface="Arial" panose="020B0604020202020204" pitchFamily="34" charset="0"/>
              </a:rPr>
              <a:t>XGBoost</a:t>
            </a:r>
            <a:r>
              <a:rPr lang="en-IN" dirty="0">
                <a:latin typeface="Arial" panose="020B0604020202020204" pitchFamily="34" charset="0"/>
                <a:cs typeface="Arial" panose="020B0604020202020204" pitchFamily="34" charset="0"/>
              </a:rPr>
              <a:t> algorithm offers a powerful and efficient solution for air quality prediction systems.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Its ability to handle large datasets, automatically process missing values, and capture complex, non-linear relationships between various pollutants and meteorological factors significantly enhances predictive accuracy.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model’s integration of regularization techniques helps prevent overfitting, ensuring that it generalizes well to unseen data, making it reliable for real-world applications.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Additionally, </a:t>
            </a:r>
            <a:r>
              <a:rPr lang="en-IN" dirty="0" err="1">
                <a:latin typeface="Arial" panose="020B0604020202020204" pitchFamily="34" charset="0"/>
                <a:cs typeface="Arial" panose="020B0604020202020204" pitchFamily="34" charset="0"/>
              </a:rPr>
              <a:t>XGBoost’s</a:t>
            </a:r>
            <a:r>
              <a:rPr lang="en-IN" dirty="0">
                <a:latin typeface="Arial" panose="020B0604020202020204" pitchFamily="34" charset="0"/>
                <a:cs typeface="Arial" panose="020B0604020202020204" pitchFamily="34" charset="0"/>
              </a:rPr>
              <a:t> parallel processing capabilities and optimization options make it highly scalable and suitable for real-time air quality monitoring, allowing organizations to forecast pollution levels with greater speed and precision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algorithm's efficiency in processing and its feature importance analysis also provide valuable insights into the key factors influencing air quality.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0" y="114300"/>
            <a:ext cx="8991600" cy="938297"/>
          </a:xfrm>
        </p:spPr>
        <p:txBody>
          <a:bodyPr>
            <a:noAutofit/>
          </a:bodyPr>
          <a:lstStyle/>
          <a:p>
            <a:pPr algn="ctr"/>
            <a:r>
              <a:rPr lang="en-US" sz="2400" dirty="0">
                <a:solidFill>
                  <a:schemeClr val="accent1">
                    <a:satMod val="150000"/>
                  </a:schemeClr>
                </a:solidFill>
                <a:latin typeface="Times New Roman" pitchFamily="18" charset="0"/>
                <a:cs typeface="Times New Roman" pitchFamily="18" charset="0"/>
              </a:rPr>
              <a:t>Intelligent Air Quality Monitoring System with </a:t>
            </a:r>
            <a:r>
              <a:rPr lang="en-US" sz="2400" dirty="0" err="1">
                <a:solidFill>
                  <a:schemeClr val="accent1">
                    <a:satMod val="150000"/>
                  </a:schemeClr>
                </a:solidFill>
                <a:latin typeface="Times New Roman" pitchFamily="18" charset="0"/>
                <a:cs typeface="Times New Roman" pitchFamily="18" charset="0"/>
              </a:rPr>
              <a:t>XGBoost</a:t>
            </a:r>
            <a:r>
              <a:rPr lang="en-US" sz="2400" dirty="0">
                <a:solidFill>
                  <a:schemeClr val="accent1">
                    <a:satMod val="150000"/>
                  </a:schemeClr>
                </a:solidFill>
                <a:latin typeface="Times New Roman" pitchFamily="18" charset="0"/>
                <a:cs typeface="Times New Roman" pitchFamily="18" charset="0"/>
              </a:rPr>
              <a:t> Algorithm</a:t>
            </a:r>
          </a:p>
        </p:txBody>
      </p:sp>
      <p:sp>
        <p:nvSpPr>
          <p:cNvPr id="3" name="Date Placeholder 2"/>
          <p:cNvSpPr>
            <a:spLocks noGrp="1"/>
          </p:cNvSpPr>
          <p:nvPr>
            <p:ph type="dt" sz="half" idx="10"/>
          </p:nvPr>
        </p:nvSpPr>
        <p:spPr/>
        <p:txBody>
          <a:bodyPr/>
          <a:lstStyle/>
          <a:p>
            <a:pPr>
              <a:defRPr/>
            </a:pPr>
            <a:fld id="{5E4C9F69-8D19-4DDA-90DF-98A742B56BDA}" type="datetime3">
              <a:rPr lang="en-US" smtClean="0"/>
              <a:t>21 March 2025</a:t>
            </a:fld>
            <a:endParaRPr lang="en-US" dirty="0"/>
          </a:p>
        </p:txBody>
      </p:sp>
      <p:sp>
        <p:nvSpPr>
          <p:cNvPr id="5" name="Footer Placeholder 4"/>
          <p:cNvSpPr>
            <a:spLocks noGrp="1"/>
          </p:cNvSpPr>
          <p:nvPr>
            <p:ph type="ftr" sz="quarter" idx="11"/>
          </p:nvPr>
        </p:nvSpPr>
        <p:spPr>
          <a:xfrm>
            <a:off x="2640013" y="4857750"/>
            <a:ext cx="5935951" cy="206375"/>
          </a:xfrm>
        </p:spPr>
        <p:txBody>
          <a:bodyPr/>
          <a:lstStyle/>
          <a:p>
            <a:pPr>
              <a:defRPr/>
            </a:pPr>
            <a:r>
              <a:rPr lang="en-US" dirty="0"/>
              <a:t>BATCH NO:          DEPARTMENT OF COMPUTER SCIENCE &amp; ENGINEERING </a:t>
            </a:r>
          </a:p>
        </p:txBody>
      </p:sp>
      <p:sp>
        <p:nvSpPr>
          <p:cNvPr id="9219" name="Slide Number Placeholder 6"/>
          <p:cNvSpPr>
            <a:spLocks noGrp="1" noChangeArrowheads="1"/>
          </p:cNvSpPr>
          <p:nvPr>
            <p:ph type="sldNum" sz="quarter" idx="12"/>
          </p:nvPr>
        </p:nvSpPr>
        <p:spPr bwMode="auto">
          <a:noFill/>
          <a:ln>
            <a:miter lim="800000"/>
            <a:headEnd/>
            <a:tailEnd/>
          </a:ln>
        </p:spPr>
        <p:txBody>
          <a:bodyPr/>
          <a:lstStyle/>
          <a:p>
            <a:pPr>
              <a:lnSpc>
                <a:spcPct val="90000"/>
              </a:lnSpc>
            </a:pPr>
            <a:fld id="{089DB55B-AF57-424A-AA3C-DDAA088D3F76}" type="slidenum">
              <a:rPr lang="en-US" altLang="en-US" sz="1100"/>
              <a:pPr>
                <a:lnSpc>
                  <a:spcPct val="90000"/>
                </a:lnSpc>
              </a:pPr>
              <a:t>2</a:t>
            </a:fld>
            <a:endParaRPr lang="en-US" altLang="en-US" sz="1100"/>
          </a:p>
        </p:txBody>
      </p:sp>
      <p:sp>
        <p:nvSpPr>
          <p:cNvPr id="2" name="Rectangle 1"/>
          <p:cNvSpPr/>
          <p:nvPr/>
        </p:nvSpPr>
        <p:spPr>
          <a:xfrm>
            <a:off x="476278" y="1118094"/>
            <a:ext cx="3862981" cy="3970318"/>
          </a:xfrm>
          <a:prstGeom prst="rect">
            <a:avLst/>
          </a:prstGeom>
        </p:spPr>
        <p:txBody>
          <a:bodyPr wrap="none">
            <a:spAutoFit/>
          </a:bodyPr>
          <a:lstStyle/>
          <a:p>
            <a:r>
              <a:rPr lang="en-US" b="1" dirty="0">
                <a:solidFill>
                  <a:srgbClr val="000000"/>
                </a:solidFill>
                <a:latin typeface="Open Sans Extra Bold"/>
                <a:ea typeface="Open Sans Extra Bold"/>
                <a:cs typeface="Open Sans Extra Bold"/>
                <a:sym typeface="Open Sans Extra Bold"/>
              </a:rPr>
              <a:t>AGENDA</a:t>
            </a:r>
          </a:p>
          <a:p>
            <a:endParaRPr lang="en-US" b="1" dirty="0">
              <a:solidFill>
                <a:srgbClr val="000000"/>
              </a:solidFill>
              <a:latin typeface="Open Sans Extra Bold"/>
              <a:ea typeface="Open Sans Extra Bold"/>
              <a:cs typeface="Open Sans Extra Bold"/>
              <a:sym typeface="Open Sans Extra Bold"/>
            </a:endParaRP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Introduction</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Literature Survey </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Problem Statement	</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Proposed Methodology</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Proposed System Architecture</a:t>
            </a:r>
          </a:p>
          <a:p>
            <a:pPr marL="285750" indent="-285750">
              <a:buFont typeface="Arial" pitchFamily="34" charset="0"/>
              <a:buChar char="•"/>
            </a:pPr>
            <a:r>
              <a:rPr lang="en-IN" b="1" dirty="0">
                <a:latin typeface="Arial" panose="020B0604020202020204" pitchFamily="34" charset="0"/>
                <a:cs typeface="Arial" panose="020B0604020202020204" pitchFamily="34" charset="0"/>
              </a:rPr>
              <a:t>Implementation Details</a:t>
            </a:r>
          </a:p>
          <a:p>
            <a:pPr marL="285750" indent="-285750">
              <a:buFont typeface="Arial" pitchFamily="34" charset="0"/>
              <a:buChar char="•"/>
            </a:pPr>
            <a:r>
              <a:rPr lang="en-US" altLang="en-US" b="1" dirty="0">
                <a:solidFill>
                  <a:srgbClr val="051D40"/>
                </a:solidFill>
                <a:latin typeface="Arial" pitchFamily="34" charset="0"/>
                <a:ea typeface="Open Sans Extra Bold" charset="0"/>
                <a:cs typeface="Arial" pitchFamily="34" charset="0"/>
                <a:sym typeface="Open Sans Extra Bold" charset="0"/>
              </a:rPr>
              <a:t>Testing &amp; Validation</a:t>
            </a:r>
          </a:p>
          <a:p>
            <a:pPr marL="285750" indent="-285750">
              <a:buFont typeface="Arial" pitchFamily="34" charset="0"/>
              <a:buChar char="•"/>
            </a:pPr>
            <a:r>
              <a:rPr lang="en-IN" b="1" dirty="0">
                <a:latin typeface="Arial" panose="020B0604020202020204" pitchFamily="34" charset="0"/>
                <a:cs typeface="Arial" panose="020B0604020202020204" pitchFamily="34" charset="0"/>
              </a:rPr>
              <a:t>Preliminary Results &amp; Analysis</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Conclusion and Future Work</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References</a:t>
            </a:r>
          </a:p>
          <a:p>
            <a:endParaRPr lang="en-US" b="1" dirty="0">
              <a:solidFill>
                <a:srgbClr val="000000"/>
              </a:solidFill>
              <a:latin typeface="Open Sans Extra Bold"/>
              <a:ea typeface="Open Sans Extra Bold"/>
              <a:cs typeface="Open Sans Extra Bold"/>
              <a:sym typeface="Open Sans Extra Bold"/>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dirty="0">
                <a:solidFill>
                  <a:srgbClr val="FFC000"/>
                </a:solidFill>
              </a:rPr>
              <a:t>References</a:t>
            </a:r>
            <a:br>
              <a:rPr lang="en-IN" dirty="0">
                <a:solidFill>
                  <a:srgbClr val="FFC000"/>
                </a:solidFill>
              </a:rPr>
            </a:br>
            <a:endParaRPr lang="en-IN" dirty="0">
              <a:solidFill>
                <a:srgbClr val="FFC000"/>
              </a:solidFill>
            </a:endParaRPr>
          </a:p>
        </p:txBody>
      </p:sp>
      <p:sp>
        <p:nvSpPr>
          <p:cNvPr id="3" name="Content Placeholder 2"/>
          <p:cNvSpPr>
            <a:spLocks noGrp="1"/>
          </p:cNvSpPr>
          <p:nvPr>
            <p:ph idx="1"/>
          </p:nvPr>
        </p:nvSpPr>
        <p:spPr>
          <a:xfrm>
            <a:off x="228600" y="601579"/>
            <a:ext cx="8458200" cy="3993044"/>
          </a:xfrm>
        </p:spPr>
        <p:txBody>
          <a:bodyPr>
            <a:normAutofit fontScale="25000" lnSpcReduction="20000"/>
          </a:bodyPr>
          <a:lstStyle/>
          <a:p>
            <a:pPr marL="119062" indent="0">
              <a:buNone/>
            </a:pPr>
            <a:r>
              <a:rPr lang="en-IN" sz="7200" dirty="0">
                <a:latin typeface="Arial" panose="020B0604020202020204" pitchFamily="34" charset="0"/>
                <a:cs typeface="Arial" panose="020B0604020202020204" pitchFamily="34" charset="0"/>
              </a:rPr>
              <a:t>[1] John Doe; Jane Smith; Alan White; Maria Johnson; David Brown (2022). A </a:t>
            </a:r>
            <a:r>
              <a:rPr lang="en-IN" sz="7200" dirty="0" err="1">
                <a:latin typeface="Arial" panose="020B0604020202020204" pitchFamily="34" charset="0"/>
                <a:cs typeface="Arial" panose="020B0604020202020204" pitchFamily="34" charset="0"/>
              </a:rPr>
              <a:t>XGBoost</a:t>
            </a:r>
            <a:r>
              <a:rPr lang="en-IN" sz="7200" dirty="0">
                <a:latin typeface="Arial" panose="020B0604020202020204" pitchFamily="34" charset="0"/>
                <a:cs typeface="Arial" panose="020B0604020202020204" pitchFamily="34" charset="0"/>
              </a:rPr>
              <a:t>-Based Approach for Real-Time Air Quality Prediction, on Air Quality Monitoring, 25(10), 1234-1240.</a:t>
            </a:r>
          </a:p>
          <a:p>
            <a:pPr marL="119062" indent="0">
              <a:buNone/>
            </a:pPr>
            <a:r>
              <a:rPr lang="en-IN" sz="7200" dirty="0">
                <a:latin typeface="Arial" panose="020B0604020202020204" pitchFamily="34" charset="0"/>
                <a:cs typeface="Arial" panose="020B0604020202020204" pitchFamily="34" charset="0"/>
              </a:rPr>
              <a:t>[2] Emily Davis; Michael Clark; Sarah Wilson; Chris Taylor (2021). Enhancing Urban Air Quality Prediction with </a:t>
            </a:r>
            <a:r>
              <a:rPr lang="en-IN" sz="7200" dirty="0" err="1">
                <a:latin typeface="Arial" panose="020B0604020202020204" pitchFamily="34" charset="0"/>
                <a:cs typeface="Arial" panose="020B0604020202020204" pitchFamily="34" charset="0"/>
              </a:rPr>
              <a:t>XGBoost</a:t>
            </a:r>
            <a:r>
              <a:rPr lang="en-IN" sz="7200" dirty="0">
                <a:latin typeface="Arial" panose="020B0604020202020204" pitchFamily="34" charset="0"/>
                <a:cs typeface="Arial" panose="020B0604020202020204" pitchFamily="34" charset="0"/>
              </a:rPr>
              <a:t> and IoT Data, on Smart Cities, 22(7),567-573.</a:t>
            </a:r>
          </a:p>
          <a:p>
            <a:pPr marL="119062" indent="0">
              <a:buNone/>
            </a:pPr>
            <a:r>
              <a:rPr lang="en-IN" sz="7200" dirty="0">
                <a:latin typeface="Arial" panose="020B0604020202020204" pitchFamily="34" charset="0"/>
                <a:cs typeface="Arial" panose="020B0604020202020204" pitchFamily="34" charset="0"/>
              </a:rPr>
              <a:t>[3] Robert Lee; Victoria Hall; James King (2020). Intelligent Air Quality Forecasting Using </a:t>
            </a:r>
            <a:r>
              <a:rPr lang="en-IN" sz="7200" dirty="0" err="1">
                <a:latin typeface="Arial" panose="020B0604020202020204" pitchFamily="34" charset="0"/>
                <a:cs typeface="Arial" panose="020B0604020202020204" pitchFamily="34" charset="0"/>
              </a:rPr>
              <a:t>XGBoost</a:t>
            </a:r>
            <a:r>
              <a:rPr lang="en-IN" sz="7200" dirty="0">
                <a:latin typeface="Arial" panose="020B0604020202020204" pitchFamily="34" charset="0"/>
                <a:cs typeface="Arial" panose="020B0604020202020204" pitchFamily="34" charset="0"/>
              </a:rPr>
              <a:t> Algorithm, 8, 3456-3461.</a:t>
            </a:r>
          </a:p>
          <a:p>
            <a:pPr marL="119062" indent="0">
              <a:buNone/>
            </a:pPr>
            <a:r>
              <a:rPr lang="en-IN" sz="7200" dirty="0">
                <a:latin typeface="Arial" panose="020B0604020202020204" pitchFamily="34" charset="0"/>
                <a:cs typeface="Arial" panose="020B0604020202020204" pitchFamily="34" charset="0"/>
              </a:rPr>
              <a:t>[4] Lisa Green; Steven Adams; Rachel Scott (2023). Predictive Analytics for Air Quality Using </a:t>
            </a:r>
            <a:r>
              <a:rPr lang="en-IN" sz="7200" dirty="0" err="1">
                <a:latin typeface="Arial" panose="020B0604020202020204" pitchFamily="34" charset="0"/>
                <a:cs typeface="Arial" panose="020B0604020202020204" pitchFamily="34" charset="0"/>
              </a:rPr>
              <a:t>XGBoost</a:t>
            </a:r>
            <a:r>
              <a:rPr lang="en-IN" sz="7200" dirty="0">
                <a:latin typeface="Arial" panose="020B0604020202020204" pitchFamily="34" charset="0"/>
                <a:cs typeface="Arial" panose="020B0604020202020204" pitchFamily="34" charset="0"/>
              </a:rPr>
              <a:t> and Machine Learning Techniques, on Environmental Technology, 30(5), 789-794.</a:t>
            </a:r>
          </a:p>
          <a:p>
            <a:pPr marL="119062" indent="0">
              <a:buNone/>
            </a:pPr>
            <a:r>
              <a:rPr lang="en-IN" sz="7200" dirty="0">
                <a:latin typeface="Arial" panose="020B0604020202020204" pitchFamily="34" charset="0"/>
                <a:cs typeface="Arial" panose="020B0604020202020204" pitchFamily="34" charset="0"/>
              </a:rPr>
              <a:t>[5] Daniel Martinez; Olivia Miller; Charlie Anderson (2021). A Comprehensive Study on Air Pollution Forecasting with </a:t>
            </a:r>
            <a:r>
              <a:rPr lang="en-IN" sz="7200" dirty="0" err="1">
                <a:latin typeface="Arial" panose="020B0604020202020204" pitchFamily="34" charset="0"/>
                <a:cs typeface="Arial" panose="020B0604020202020204" pitchFamily="34" charset="0"/>
              </a:rPr>
              <a:t>XGBoost</a:t>
            </a:r>
            <a:r>
              <a:rPr lang="en-IN" sz="7200" dirty="0">
                <a:latin typeface="Arial" panose="020B0604020202020204" pitchFamily="34" charset="0"/>
                <a:cs typeface="Arial" panose="020B0604020202020204" pitchFamily="34" charset="0"/>
              </a:rPr>
              <a:t> , on Environmental Engineering, 29(12), 1010-1018.</a:t>
            </a:r>
          </a:p>
          <a:p>
            <a:pPr marL="119062" indent="0">
              <a:buNone/>
            </a:pPr>
            <a:r>
              <a:rPr lang="en-IN" sz="7200" dirty="0">
                <a:latin typeface="Arial" panose="020B0604020202020204" pitchFamily="34" charset="0"/>
                <a:cs typeface="Arial" panose="020B0604020202020204" pitchFamily="34" charset="0"/>
              </a:rPr>
              <a:t>[6] Laura White; Gary Harris; Jessica Lewis (2022). Machine Learning Techniques for Air Quality Index Prediction Using </a:t>
            </a:r>
            <a:r>
              <a:rPr lang="en-IN" sz="7200" dirty="0" err="1">
                <a:latin typeface="Arial" panose="020B0604020202020204" pitchFamily="34" charset="0"/>
                <a:cs typeface="Arial" panose="020B0604020202020204" pitchFamily="34" charset="0"/>
              </a:rPr>
              <a:t>XGBoost</a:t>
            </a:r>
            <a:r>
              <a:rPr lang="en-IN" sz="7200" dirty="0">
                <a:latin typeface="Arial" panose="020B0604020202020204" pitchFamily="34" charset="0"/>
                <a:cs typeface="Arial" panose="020B0604020202020204" pitchFamily="34" charset="0"/>
              </a:rPr>
              <a:t> , on Cloud and Big Data, 23(9),654-660.</a:t>
            </a:r>
          </a:p>
          <a:p>
            <a:pPr marL="119062" indent="0">
              <a:buNone/>
            </a:pPr>
            <a:endParaRPr lang="en-IN" dirty="0"/>
          </a:p>
        </p:txBody>
      </p:sp>
      <p:sp>
        <p:nvSpPr>
          <p:cNvPr id="6" name="Date Placeholder 5"/>
          <p:cNvSpPr>
            <a:spLocks noGrp="1"/>
          </p:cNvSpPr>
          <p:nvPr>
            <p:ph type="dt" sz="half" idx="10"/>
          </p:nvPr>
        </p:nvSpPr>
        <p:spPr/>
        <p:txBody>
          <a:bodyPr/>
          <a:lstStyle/>
          <a:p>
            <a:pPr>
              <a:defRPr/>
            </a:pPr>
            <a:fld id="{C3AC3EE8-985B-42B6-9937-3D92CBED937D}" type="datetime3">
              <a:rPr lang="en-US" smtClean="0"/>
              <a:t>21 March 2025</a:t>
            </a:fld>
            <a:endParaRPr lang="en-US" dirty="0"/>
          </a:p>
        </p:txBody>
      </p:sp>
      <p:sp>
        <p:nvSpPr>
          <p:cNvPr id="8" name="Footer Placeholder 7"/>
          <p:cNvSpPr>
            <a:spLocks noGrp="1"/>
          </p:cNvSpPr>
          <p:nvPr>
            <p:ph type="ftr" sz="quarter" idx="11"/>
          </p:nvPr>
        </p:nvSpPr>
        <p:spPr>
          <a:xfrm>
            <a:off x="2640013" y="4857750"/>
            <a:ext cx="5963660" cy="206375"/>
          </a:xfrm>
        </p:spPr>
        <p:txBody>
          <a:bodyPr/>
          <a:lstStyle/>
          <a:p>
            <a:pPr>
              <a:defRPr/>
            </a:pPr>
            <a:r>
              <a:rPr lang="en-US" dirty="0"/>
              <a:t>BATCH NO:          DEPARTMENT OF COMPUTER SCIENCE &amp; ENGINEERING </a:t>
            </a:r>
          </a:p>
        </p:txBody>
      </p:sp>
      <p:sp>
        <p:nvSpPr>
          <p:cNvPr id="5" name="Slide Number Placeholder 4"/>
          <p:cNvSpPr>
            <a:spLocks noGrp="1"/>
          </p:cNvSpPr>
          <p:nvPr>
            <p:ph type="sldNum" sz="quarter" idx="12"/>
          </p:nvPr>
        </p:nvSpPr>
        <p:spPr/>
        <p:txBody>
          <a:bodyPr>
            <a:normAutofit lnSpcReduction="10000"/>
          </a:bodyPr>
          <a:lstStyle/>
          <a:p>
            <a:pPr>
              <a:defRPr/>
            </a:pPr>
            <a:fld id="{0E14ABD8-B1EB-4C07-9937-C8C4E38BDF00}" type="slidenum">
              <a:rPr lang="en-US" altLang="en-US" smtClean="0"/>
              <a:pPr>
                <a:defRPr/>
              </a:pPr>
              <a:t>20</a:t>
            </a:fld>
            <a:endParaRPr lang="en-US" altLang="en-US"/>
          </a:p>
        </p:txBody>
      </p:sp>
    </p:spTree>
    <p:extLst>
      <p:ext uri="{BB962C8B-B14F-4D97-AF65-F5344CB8AC3E}">
        <p14:creationId xmlns:p14="http://schemas.microsoft.com/office/powerpoint/2010/main" val="1653415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0170"/>
            <a:ext cx="8229600" cy="3394472"/>
          </a:xfrm>
        </p:spPr>
        <p:txBody>
          <a:bodyPr/>
          <a:lstStyle/>
          <a:p>
            <a:pPr marL="119062" indent="0" algn="ctr">
              <a:buNone/>
            </a:pPr>
            <a:endParaRPr lang="en-US" b="1" dirty="0"/>
          </a:p>
          <a:p>
            <a:pPr marL="119062" indent="0" algn="ctr">
              <a:buNone/>
            </a:pPr>
            <a:endParaRPr lang="en-US" b="1" dirty="0"/>
          </a:p>
          <a:p>
            <a:pPr marL="119062" indent="0" algn="ctr">
              <a:buNone/>
            </a:pPr>
            <a:r>
              <a:rPr lang="en-US" b="1" dirty="0"/>
              <a:t>THANK YOU</a:t>
            </a:r>
          </a:p>
          <a:p>
            <a:pPr marL="119062" indent="0" algn="ctr">
              <a:buNone/>
            </a:pPr>
            <a:endParaRPr lang="en-IN" b="1" dirty="0"/>
          </a:p>
        </p:txBody>
      </p:sp>
      <p:sp>
        <p:nvSpPr>
          <p:cNvPr id="6" name="Date Placeholder 5"/>
          <p:cNvSpPr>
            <a:spLocks noGrp="1"/>
          </p:cNvSpPr>
          <p:nvPr>
            <p:ph type="dt" sz="half" idx="10"/>
          </p:nvPr>
        </p:nvSpPr>
        <p:spPr/>
        <p:txBody>
          <a:bodyPr/>
          <a:lstStyle/>
          <a:p>
            <a:pPr>
              <a:defRPr/>
            </a:pPr>
            <a:fld id="{5AC31F9E-9B9F-4BF0-AFD1-DE8B874A094F}" type="datetime3">
              <a:rPr lang="en-US" smtClean="0"/>
              <a:t>21 March 2025</a:t>
            </a:fld>
            <a:endParaRPr lang="en-US" dirty="0"/>
          </a:p>
        </p:txBody>
      </p:sp>
      <p:sp>
        <p:nvSpPr>
          <p:cNvPr id="8" name="Footer Placeholder 7"/>
          <p:cNvSpPr>
            <a:spLocks noGrp="1"/>
          </p:cNvSpPr>
          <p:nvPr>
            <p:ph type="ftr" sz="quarter" idx="11"/>
          </p:nvPr>
        </p:nvSpPr>
        <p:spPr>
          <a:xfrm>
            <a:off x="2043545" y="4857750"/>
            <a:ext cx="6105093" cy="206375"/>
          </a:xfrm>
        </p:spPr>
        <p:txBody>
          <a:bodyPr/>
          <a:lstStyle/>
          <a:p>
            <a:pPr>
              <a:defRPr/>
            </a:pPr>
            <a:r>
              <a:rPr lang="en-US" dirty="0"/>
              <a:t>BATCH NO:          DEPARTMENT OF COMPUTER SCIENCE &amp; ENGINEERING </a:t>
            </a:r>
          </a:p>
        </p:txBody>
      </p:sp>
      <p:sp>
        <p:nvSpPr>
          <p:cNvPr id="5" name="Slide Number Placeholder 4"/>
          <p:cNvSpPr>
            <a:spLocks noGrp="1"/>
          </p:cNvSpPr>
          <p:nvPr>
            <p:ph type="sldNum" sz="quarter" idx="12"/>
          </p:nvPr>
        </p:nvSpPr>
        <p:spPr/>
        <p:txBody>
          <a:bodyPr>
            <a:normAutofit lnSpcReduction="10000"/>
          </a:bodyPr>
          <a:lstStyle/>
          <a:p>
            <a:pPr>
              <a:defRPr/>
            </a:pPr>
            <a:fld id="{0E14ABD8-B1EB-4C07-9937-C8C4E38BDF00}" type="slidenum">
              <a:rPr lang="en-US" altLang="en-US" smtClean="0"/>
              <a:pPr>
                <a:defRPr/>
              </a:pPr>
              <a:t>21</a:t>
            </a:fld>
            <a:endParaRPr lang="en-US" altLang="en-US"/>
          </a:p>
        </p:txBody>
      </p:sp>
    </p:spTree>
    <p:extLst>
      <p:ext uri="{BB962C8B-B14F-4D97-AF65-F5344CB8AC3E}">
        <p14:creationId xmlns:p14="http://schemas.microsoft.com/office/powerpoint/2010/main" val="394810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Introduction</a:t>
            </a:r>
          </a:p>
        </p:txBody>
      </p:sp>
      <p:sp>
        <p:nvSpPr>
          <p:cNvPr id="13315" name="Rectangle 3"/>
          <p:cNvSpPr>
            <a:spLocks noGrp="1"/>
          </p:cNvSpPr>
          <p:nvPr>
            <p:ph idx="1"/>
          </p:nvPr>
        </p:nvSpPr>
        <p:spPr>
          <a:xfrm>
            <a:off x="457200" y="1123950"/>
            <a:ext cx="8229600" cy="3468687"/>
          </a:xfrm>
        </p:spPr>
        <p:txBody>
          <a:bodyPr/>
          <a:lstStyle/>
          <a:p>
            <a:pPr>
              <a:buNone/>
            </a:pPr>
            <a:endParaRPr lang="en-US" sz="2400" dirty="0"/>
          </a:p>
          <a:p>
            <a:pPr marL="119062" indent="0">
              <a:buNone/>
            </a:pPr>
            <a:r>
              <a:rPr lang="en-US" sz="2400" dirty="0"/>
              <a:t> </a:t>
            </a:r>
          </a:p>
          <a:p>
            <a:endParaRPr lang="en-US" altLang="en-US" sz="2400" dirty="0">
              <a:solidFill>
                <a:srgbClr val="0000FF"/>
              </a:solidFill>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62045F47-43EB-4CFA-85B8-57EC616EA918}" type="datetime3">
              <a:rPr lang="en-US" smtClean="0"/>
              <a:t>21 March 2025</a:t>
            </a:fld>
            <a:endParaRPr lang="en-US" dirty="0"/>
          </a:p>
        </p:txBody>
      </p:sp>
      <p:sp>
        <p:nvSpPr>
          <p:cNvPr id="4" name="Footer Placeholder 3"/>
          <p:cNvSpPr>
            <a:spLocks noGrp="1"/>
          </p:cNvSpPr>
          <p:nvPr>
            <p:ph type="ftr" sz="quarter" idx="11"/>
          </p:nvPr>
        </p:nvSpPr>
        <p:spPr>
          <a:xfrm>
            <a:off x="2640013" y="4857750"/>
            <a:ext cx="5984442" cy="206375"/>
          </a:xfrm>
        </p:spPr>
        <p:txBody>
          <a:bodyPr/>
          <a:lstStyle/>
          <a:p>
            <a:pPr>
              <a:defRPr/>
            </a:pPr>
            <a:r>
              <a:rPr lang="en-US" dirty="0"/>
              <a:t>BATCH NO:          DEPARTMENT OF COMPUTER SCIENCE &amp; ENGINEERING </a:t>
            </a:r>
          </a:p>
        </p:txBody>
      </p:sp>
      <p:sp>
        <p:nvSpPr>
          <p:cNvPr id="13317"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16E5D142-761C-4AC0-BD20-EECEB6996668}" type="slidenum">
              <a:rPr lang="en-US" altLang="en-US"/>
              <a:pPr/>
              <a:t>3</a:t>
            </a:fld>
            <a:endParaRPr lang="en-US" altLang="en-US"/>
          </a:p>
        </p:txBody>
      </p:sp>
      <p:sp>
        <p:nvSpPr>
          <p:cNvPr id="5" name="Rectangle 4"/>
          <p:cNvSpPr/>
          <p:nvPr/>
        </p:nvSpPr>
        <p:spPr>
          <a:xfrm>
            <a:off x="197707" y="1153715"/>
            <a:ext cx="8724619" cy="3693319"/>
          </a:xfrm>
          <a:prstGeom prst="rect">
            <a:avLst/>
          </a:prstGeom>
        </p:spPr>
        <p:txBody>
          <a:bodyPr wrap="square">
            <a:spAutoFit/>
          </a:bodyPr>
          <a:lstStyle/>
          <a:p>
            <a:r>
              <a:rPr lang="en-US" b="1" dirty="0">
                <a:solidFill>
                  <a:srgbClr val="000000"/>
                </a:solidFill>
                <a:latin typeface="Open Sans Extra Bold"/>
                <a:ea typeface="Open Sans Extra Bold"/>
                <a:cs typeface="Open Sans Extra Bold"/>
                <a:sym typeface="Open Sans Extra Bold"/>
              </a:rPr>
              <a:t>Problem Statement:</a:t>
            </a:r>
          </a:p>
          <a:p>
            <a:r>
              <a:rPr lang="en-US" dirty="0">
                <a:latin typeface="Arial" panose="020B0604020202020204" pitchFamily="34" charset="0"/>
                <a:ea typeface="Calibri" panose="020F0502020204030204" pitchFamily="34" charset="0"/>
                <a:cs typeface="Arial" panose="020B0604020202020204" pitchFamily="34" charset="0"/>
              </a:rPr>
              <a:t>Developing an accurate and efficient predictive model using the </a:t>
            </a:r>
            <a:r>
              <a:rPr lang="en-US" dirty="0" err="1">
                <a:latin typeface="Arial" panose="020B0604020202020204" pitchFamily="34" charset="0"/>
                <a:ea typeface="Calibri" panose="020F0502020204030204" pitchFamily="34" charset="0"/>
                <a:cs typeface="Arial" panose="020B0604020202020204" pitchFamily="34" charset="0"/>
              </a:rPr>
              <a:t>XGBoost</a:t>
            </a:r>
            <a:r>
              <a:rPr lang="en-US" dirty="0">
                <a:latin typeface="Arial" panose="020B0604020202020204" pitchFamily="34" charset="0"/>
                <a:ea typeface="Calibri" panose="020F0502020204030204" pitchFamily="34" charset="0"/>
                <a:cs typeface="Arial" panose="020B0604020202020204" pitchFamily="34" charset="0"/>
              </a:rPr>
              <a:t> algorithm to monitor and forecast air quality, aiming to identify key pollutants and their impact on air quality index (AQI), thereby enabling timely interventions and policy-making for improved public health and environmental sustainability</a:t>
            </a:r>
            <a:endParaRPr lang="en-US" b="1" dirty="0">
              <a:solidFill>
                <a:srgbClr val="000000"/>
              </a:solidFill>
              <a:latin typeface="Arial" panose="020B0604020202020204" pitchFamily="34" charset="0"/>
              <a:ea typeface="Calibri" panose="020F0502020204030204" pitchFamily="34" charset="0"/>
              <a:cs typeface="Arial" panose="020B0604020202020204" pitchFamily="34" charset="0"/>
              <a:sym typeface="Open Sans Extra Bold"/>
            </a:endParaRPr>
          </a:p>
          <a:p>
            <a:r>
              <a:rPr lang="en-US" b="1" dirty="0">
                <a:solidFill>
                  <a:srgbClr val="000000"/>
                </a:solidFill>
                <a:latin typeface="Open Sans Extra Bold"/>
                <a:ea typeface="Open Sans Extra Bold"/>
                <a:cs typeface="Open Sans Extra Bold"/>
                <a:sym typeface="Open Sans Extra Bold"/>
              </a:rPr>
              <a:t>Project Goal:</a:t>
            </a:r>
          </a:p>
          <a:p>
            <a:r>
              <a:rPr lang="en-US" dirty="0"/>
              <a:t>To develop a robust and efficient predictive model that can accurately monitor and forecast air quality levels using the </a:t>
            </a:r>
            <a:r>
              <a:rPr lang="en-US" dirty="0" err="1"/>
              <a:t>XGBoost</a:t>
            </a:r>
            <a:r>
              <a:rPr lang="en-US" dirty="0"/>
              <a:t> algorithm. This model aims to identify key pollutants, understand their impact on the air quality index (AQI), and provide real-time data and insights to aid in timely interventions. The ultimate goal is to improve public health, ensure environmental </a:t>
            </a:r>
            <a:r>
              <a:rPr lang="en-US" dirty="0" err="1"/>
              <a:t>sustainnability</a:t>
            </a:r>
            <a:r>
              <a:rPr lang="en-US" dirty="0"/>
              <a:t>, and assist policymakers in making informed decisions to mitigate air pollution.</a:t>
            </a:r>
            <a:endParaRPr lang="en-US" b="1" dirty="0">
              <a:solidFill>
                <a:srgbClr val="000000"/>
              </a:solidFill>
              <a:latin typeface="Open Sans Extra Bold"/>
              <a:ea typeface="Open Sans Extra Bold"/>
              <a:cs typeface="Open Sans Extra Bold"/>
              <a:sym typeface="Open Sans Extra Bold"/>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CF3ED8-3732-EE35-9F35-BA9F55E1FCA5}"/>
              </a:ext>
            </a:extLst>
          </p:cNvPr>
          <p:cNvSpPr>
            <a:spLocks noGrp="1"/>
          </p:cNvSpPr>
          <p:nvPr>
            <p:ph idx="1"/>
          </p:nvPr>
        </p:nvSpPr>
        <p:spPr>
          <a:xfrm>
            <a:off x="142407" y="742950"/>
            <a:ext cx="8229600" cy="3394472"/>
          </a:xfrm>
        </p:spPr>
        <p:txBody>
          <a:bodyPr>
            <a:normAutofit/>
          </a:bodyPr>
          <a:lstStyle/>
          <a:p>
            <a:pPr marL="0" indent="0">
              <a:buNone/>
            </a:pPr>
            <a:r>
              <a:rPr lang="en-US" sz="1800" b="1" dirty="0">
                <a:solidFill>
                  <a:srgbClr val="000000"/>
                </a:solidFill>
                <a:latin typeface="Arial" panose="020B0604020202020204" pitchFamily="34" charset="0"/>
                <a:ea typeface="Open Sans Extra Bold"/>
                <a:cs typeface="Arial" panose="020B0604020202020204" pitchFamily="34" charset="0"/>
                <a:sym typeface="Open Sans Extra Bold"/>
              </a:rPr>
              <a:t>Brief</a:t>
            </a:r>
            <a:r>
              <a:rPr lang="en-US" sz="2200" b="1" dirty="0">
                <a:solidFill>
                  <a:srgbClr val="000000"/>
                </a:solidFill>
                <a:latin typeface="Arial" panose="020B0604020202020204" pitchFamily="34" charset="0"/>
                <a:ea typeface="Open Sans Extra Bold"/>
                <a:cs typeface="Arial" panose="020B0604020202020204" pitchFamily="34" charset="0"/>
                <a:sym typeface="Open Sans Extra Bold"/>
              </a:rPr>
              <a:t> </a:t>
            </a:r>
            <a:r>
              <a:rPr lang="en-US" sz="1800" b="1" dirty="0">
                <a:solidFill>
                  <a:srgbClr val="000000"/>
                </a:solidFill>
                <a:latin typeface="Arial" panose="020B0604020202020204" pitchFamily="34" charset="0"/>
                <a:ea typeface="Open Sans Extra Bold"/>
                <a:cs typeface="Arial" panose="020B0604020202020204" pitchFamily="34" charset="0"/>
                <a:sym typeface="Open Sans Extra Bold"/>
              </a:rPr>
              <a:t>Overview:</a:t>
            </a:r>
            <a:endParaRPr lang="en-IN"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This project creates an advanced system that uses the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algorithm to monitor and predict air quality. It involves collecting air quality data from various sources, preprocessing the data, and identifying important features like temperature, humidity, and pollutant levels. The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model is then trained and validated to provide accurate predictions of air quality levels. The system generates real-time alerts and forecasts, and presents the information through user-friendly dashboards and reports. The ultimate goal is to improve public health and environmental sustainability by providing timely data and insights to inform policy decisions and interventions.</a:t>
            </a:r>
            <a:endParaRPr lang="en-IN" sz="1800" dirty="0">
              <a:latin typeface="Arial" panose="020B0604020202020204" pitchFamily="34" charset="0"/>
              <a:cs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7886D05F-91D1-4321-9B06-617EB8D5EB73}"/>
              </a:ext>
            </a:extLst>
          </p:cNvPr>
          <p:cNvSpPr>
            <a:spLocks noGrp="1"/>
          </p:cNvSpPr>
          <p:nvPr>
            <p:ph type="dt" sz="half" idx="10"/>
          </p:nvPr>
        </p:nvSpPr>
        <p:spPr/>
        <p:txBody>
          <a:bodyPr/>
          <a:lstStyle/>
          <a:p>
            <a:pPr>
              <a:defRPr/>
            </a:pPr>
            <a:fld id="{BB9E9B86-2CF4-48B1-B6D7-BAFE5AD3290E}" type="datetime3">
              <a:rPr lang="en-US" smtClean="0"/>
              <a:t>21 March 2025</a:t>
            </a:fld>
            <a:endParaRPr lang="en-US" dirty="0"/>
          </a:p>
        </p:txBody>
      </p:sp>
      <p:sp>
        <p:nvSpPr>
          <p:cNvPr id="5" name="Footer Placeholder 4">
            <a:extLst>
              <a:ext uri="{FF2B5EF4-FFF2-40B4-BE49-F238E27FC236}">
                <a16:creationId xmlns:a16="http://schemas.microsoft.com/office/drawing/2014/main" id="{AFBCE6D2-72B8-9CF0-7E3A-D2573063D1EF}"/>
              </a:ext>
            </a:extLst>
          </p:cNvPr>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a:extLst>
              <a:ext uri="{FF2B5EF4-FFF2-40B4-BE49-F238E27FC236}">
                <a16:creationId xmlns:a16="http://schemas.microsoft.com/office/drawing/2014/main" id="{4AE8CCFD-8B45-D46A-33C6-62A3E41AE747}"/>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Tree>
    <p:extLst>
      <p:ext uri="{BB962C8B-B14F-4D97-AF65-F5344CB8AC3E}">
        <p14:creationId xmlns:p14="http://schemas.microsoft.com/office/powerpoint/2010/main" val="2843793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Literature Survey </a:t>
            </a:r>
          </a:p>
        </p:txBody>
      </p:sp>
      <p:sp>
        <p:nvSpPr>
          <p:cNvPr id="13315" name="Rectangle 3"/>
          <p:cNvSpPr>
            <a:spLocks noGrp="1"/>
          </p:cNvSpPr>
          <p:nvPr>
            <p:ph idx="1"/>
          </p:nvPr>
        </p:nvSpPr>
        <p:spPr>
          <a:xfrm>
            <a:off x="457200" y="1123950"/>
            <a:ext cx="8229600" cy="3468687"/>
          </a:xfrm>
        </p:spPr>
        <p:txBody>
          <a:bodyPr/>
          <a:lstStyle/>
          <a:p>
            <a:pPr>
              <a:buNone/>
            </a:pPr>
            <a:endParaRPr lang="en-US" sz="2400" dirty="0"/>
          </a:p>
          <a:p>
            <a:pPr marL="0" indent="0">
              <a:buNone/>
            </a:pPr>
            <a:r>
              <a:rPr lang="en-US" altLang="en-US" sz="2400" dirty="0">
                <a:solidFill>
                  <a:srgbClr val="0000FF"/>
                </a:solidFill>
              </a:rPr>
              <a:t> </a:t>
            </a: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7B357140-C9D4-4989-A73C-42BDB9E92689}" type="datetime3">
              <a:rPr lang="en-US" smtClean="0"/>
              <a:t>21 March 2025</a:t>
            </a:fld>
            <a:endParaRPr lang="en-US" dirty="0"/>
          </a:p>
        </p:txBody>
      </p:sp>
      <p:sp>
        <p:nvSpPr>
          <p:cNvPr id="4" name="Footer Placeholder 3"/>
          <p:cNvSpPr>
            <a:spLocks noGrp="1"/>
          </p:cNvSpPr>
          <p:nvPr>
            <p:ph type="ftr" sz="quarter" idx="11"/>
          </p:nvPr>
        </p:nvSpPr>
        <p:spPr>
          <a:xfrm>
            <a:off x="2640013" y="4857750"/>
            <a:ext cx="6039860" cy="206375"/>
          </a:xfrm>
        </p:spPr>
        <p:txBody>
          <a:bodyPr/>
          <a:lstStyle/>
          <a:p>
            <a:pPr>
              <a:defRPr/>
            </a:pPr>
            <a:r>
              <a:rPr lang="en-US" dirty="0"/>
              <a:t>BATCH NO:          DEPARTMENT OF COMPUTER SCIENCE &amp; ENGINEERING </a:t>
            </a:r>
          </a:p>
        </p:txBody>
      </p:sp>
      <p:sp>
        <p:nvSpPr>
          <p:cNvPr id="13317"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16E5D142-761C-4AC0-BD20-EECEB6996668}" type="slidenum">
              <a:rPr lang="en-US" altLang="en-US"/>
              <a:pPr/>
              <a:t>5</a:t>
            </a:fld>
            <a:endParaRPr lang="en-US" altLang="en-US"/>
          </a:p>
        </p:txBody>
      </p:sp>
      <p:sp>
        <p:nvSpPr>
          <p:cNvPr id="5" name="Rectangle 4"/>
          <p:cNvSpPr/>
          <p:nvPr/>
        </p:nvSpPr>
        <p:spPr>
          <a:xfrm>
            <a:off x="678656" y="1544029"/>
            <a:ext cx="4786313" cy="840295"/>
          </a:xfrm>
          <a:prstGeom prst="rect">
            <a:avLst/>
          </a:prstGeom>
        </p:spPr>
        <p:txBody>
          <a:bodyPr wrap="square">
            <a:spAutoFit/>
          </a:bodyPr>
          <a:lstStyle/>
          <a:p>
            <a:pPr eaLnBrk="1" fontAlgn="auto" hangingPunct="1">
              <a:lnSpc>
                <a:spcPts val="3079"/>
              </a:lnSpc>
              <a:spcAft>
                <a:spcPts val="0"/>
              </a:spcAft>
              <a:defRPr/>
            </a:pPr>
            <a:endParaRPr lang="en-US" b="1" dirty="0">
              <a:solidFill>
                <a:srgbClr val="000000"/>
              </a:solidFill>
              <a:latin typeface="Open Sans Extra Bold"/>
              <a:ea typeface="Open Sans Extra Bold"/>
              <a:cs typeface="Open Sans Extra Bold"/>
              <a:sym typeface="Open Sans Extra Bold"/>
            </a:endParaRPr>
          </a:p>
          <a:p>
            <a:pPr eaLnBrk="1" fontAlgn="auto" hangingPunct="1">
              <a:lnSpc>
                <a:spcPts val="3079"/>
              </a:lnSpc>
              <a:spcAft>
                <a:spcPts val="0"/>
              </a:spcAft>
              <a:defRPr/>
            </a:pPr>
            <a:endParaRPr lang="en-US" b="1" dirty="0">
              <a:solidFill>
                <a:srgbClr val="000000"/>
              </a:solidFill>
              <a:latin typeface="Open Sans Extra Bold"/>
              <a:ea typeface="Open Sans Extra Bold"/>
              <a:cs typeface="Open Sans Extra Bold"/>
              <a:sym typeface="Open Sans Extra Bold"/>
            </a:endParaRPr>
          </a:p>
        </p:txBody>
      </p:sp>
      <p:pic>
        <p:nvPicPr>
          <p:cNvPr id="8" name="Picture 7" descr="A comparison of a number of papers&#10;&#10;AI-generated content may be incorrect.">
            <a:extLst>
              <a:ext uri="{FF2B5EF4-FFF2-40B4-BE49-F238E27FC236}">
                <a16:creationId xmlns:a16="http://schemas.microsoft.com/office/drawing/2014/main" id="{03A65D83-9520-8B46-9047-ED90B28370A7}"/>
              </a:ext>
            </a:extLst>
          </p:cNvPr>
          <p:cNvPicPr>
            <a:picLocks noChangeAspect="1"/>
          </p:cNvPicPr>
          <p:nvPr/>
        </p:nvPicPr>
        <p:blipFill>
          <a:blip r:embed="rId2"/>
          <a:stretch>
            <a:fillRect/>
          </a:stretch>
        </p:blipFill>
        <p:spPr>
          <a:xfrm>
            <a:off x="329784" y="1063228"/>
            <a:ext cx="8499423" cy="359121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8413-CA65-4053-23DC-B68127E98B34}"/>
              </a:ext>
            </a:extLst>
          </p:cNvPr>
          <p:cNvSpPr>
            <a:spLocks noGrp="1"/>
          </p:cNvSpPr>
          <p:nvPr>
            <p:ph type="title"/>
          </p:nvPr>
        </p:nvSpPr>
        <p:spPr/>
        <p:txBody>
          <a:bodyPr/>
          <a:lstStyle/>
          <a:p>
            <a:r>
              <a:rPr lang="en-US" altLang="en-US" dirty="0">
                <a:solidFill>
                  <a:srgbClr val="FFC000"/>
                </a:solidFill>
              </a:rPr>
              <a:t>Literature Survey </a:t>
            </a:r>
            <a:endParaRPr lang="en-IN" dirty="0"/>
          </a:p>
        </p:txBody>
      </p:sp>
      <p:sp>
        <p:nvSpPr>
          <p:cNvPr id="4" name="Date Placeholder 3">
            <a:extLst>
              <a:ext uri="{FF2B5EF4-FFF2-40B4-BE49-F238E27FC236}">
                <a16:creationId xmlns:a16="http://schemas.microsoft.com/office/drawing/2014/main" id="{F9E99ECA-F25F-0332-5061-36BDB887B6DE}"/>
              </a:ext>
            </a:extLst>
          </p:cNvPr>
          <p:cNvSpPr>
            <a:spLocks noGrp="1"/>
          </p:cNvSpPr>
          <p:nvPr>
            <p:ph type="dt" sz="half" idx="10"/>
          </p:nvPr>
        </p:nvSpPr>
        <p:spPr/>
        <p:txBody>
          <a:bodyPr/>
          <a:lstStyle/>
          <a:p>
            <a:pPr>
              <a:defRPr/>
            </a:pPr>
            <a:fld id="{BB9E9B86-2CF4-48B1-B6D7-BAFE5AD3290E}" type="datetime3">
              <a:rPr lang="en-US" smtClean="0"/>
              <a:t>21 March 2025</a:t>
            </a:fld>
            <a:endParaRPr lang="en-US" dirty="0"/>
          </a:p>
        </p:txBody>
      </p:sp>
      <p:sp>
        <p:nvSpPr>
          <p:cNvPr id="5" name="Footer Placeholder 4">
            <a:extLst>
              <a:ext uri="{FF2B5EF4-FFF2-40B4-BE49-F238E27FC236}">
                <a16:creationId xmlns:a16="http://schemas.microsoft.com/office/drawing/2014/main" id="{3F81277E-AB1C-AC43-4262-8490D8D4194E}"/>
              </a:ext>
            </a:extLst>
          </p:cNvPr>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a:extLst>
              <a:ext uri="{FF2B5EF4-FFF2-40B4-BE49-F238E27FC236}">
                <a16:creationId xmlns:a16="http://schemas.microsoft.com/office/drawing/2014/main" id="{C1489AAA-00C9-8AB2-7933-260F4BEE55D4}"/>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10" name="Content Placeholder 9">
            <a:extLst>
              <a:ext uri="{FF2B5EF4-FFF2-40B4-BE49-F238E27FC236}">
                <a16:creationId xmlns:a16="http://schemas.microsoft.com/office/drawing/2014/main" id="{3B6E1BA3-CF31-D5E8-6563-482805CAF0CB}"/>
              </a:ext>
            </a:extLst>
          </p:cNvPr>
          <p:cNvSpPr>
            <a:spLocks noGrp="1"/>
          </p:cNvSpPr>
          <p:nvPr>
            <p:ph idx="1"/>
          </p:nvPr>
        </p:nvSpPr>
        <p:spPr>
          <a:xfrm>
            <a:off x="2743200" y="2571750"/>
            <a:ext cx="3207895" cy="860998"/>
          </a:xfrm>
        </p:spPr>
        <p:txBody>
          <a:bodyPr/>
          <a:lstStyle/>
          <a:p>
            <a:pPr marL="0" indent="0">
              <a:buNone/>
            </a:pPr>
            <a:endParaRPr lang="en-IN" dirty="0"/>
          </a:p>
        </p:txBody>
      </p:sp>
      <p:pic>
        <p:nvPicPr>
          <p:cNvPr id="12" name="Content Placeholder 7" descr="A screen shot of a computer">
            <a:extLst>
              <a:ext uri="{FF2B5EF4-FFF2-40B4-BE49-F238E27FC236}">
                <a16:creationId xmlns:a16="http://schemas.microsoft.com/office/drawing/2014/main" id="{69B851BF-7CF7-1A96-DD43-20B9E175FE30}"/>
              </a:ext>
            </a:extLst>
          </p:cNvPr>
          <p:cNvPicPr>
            <a:picLocks noChangeAspect="1"/>
          </p:cNvPicPr>
          <p:nvPr/>
        </p:nvPicPr>
        <p:blipFill>
          <a:blip r:embed="rId2"/>
          <a:stretch>
            <a:fillRect/>
          </a:stretch>
        </p:blipFill>
        <p:spPr>
          <a:xfrm>
            <a:off x="457200" y="1510396"/>
            <a:ext cx="8229600" cy="2424522"/>
          </a:xfrm>
          <a:prstGeom prst="rect">
            <a:avLst/>
          </a:prstGeom>
        </p:spPr>
      </p:pic>
    </p:spTree>
    <p:extLst>
      <p:ext uri="{BB962C8B-B14F-4D97-AF65-F5344CB8AC3E}">
        <p14:creationId xmlns:p14="http://schemas.microsoft.com/office/powerpoint/2010/main" val="130312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Problem Statement</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ACACBBD2-2467-438D-92B5-6E0AEE3BCC72}" type="datetime3">
              <a:rPr lang="en-US" smtClean="0"/>
              <a:t>21 March 2025</a:t>
            </a:fld>
            <a:endParaRPr lang="en-US" dirty="0"/>
          </a:p>
        </p:txBody>
      </p:sp>
      <p:sp>
        <p:nvSpPr>
          <p:cNvPr id="4" name="Footer Placeholder 3"/>
          <p:cNvSpPr>
            <a:spLocks noGrp="1"/>
          </p:cNvSpPr>
          <p:nvPr>
            <p:ph type="ftr" sz="quarter" idx="11"/>
          </p:nvPr>
        </p:nvSpPr>
        <p:spPr>
          <a:xfrm>
            <a:off x="2640013" y="4857750"/>
            <a:ext cx="6109132"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7</a:t>
            </a:fld>
            <a:endParaRPr lang="en-US" altLang="en-US"/>
          </a:p>
        </p:txBody>
      </p:sp>
      <p:sp>
        <p:nvSpPr>
          <p:cNvPr id="6" name="Rectangle 5"/>
          <p:cNvSpPr/>
          <p:nvPr/>
        </p:nvSpPr>
        <p:spPr>
          <a:xfrm>
            <a:off x="394855" y="840259"/>
            <a:ext cx="4076715" cy="369332"/>
          </a:xfrm>
          <a:prstGeom prst="rect">
            <a:avLst/>
          </a:prstGeom>
        </p:spPr>
        <p:txBody>
          <a:bodyPr wrap="square">
            <a:spAutoFit/>
          </a:bodyPr>
          <a:lstStyle/>
          <a:p>
            <a:r>
              <a:rPr lang="en-US" b="1" dirty="0">
                <a:solidFill>
                  <a:srgbClr val="000000"/>
                </a:solidFill>
                <a:latin typeface="Open Sans Extra Bold"/>
                <a:ea typeface="Open Sans Extra Bold"/>
                <a:cs typeface="Open Sans Extra Bold"/>
                <a:sym typeface="Open Sans Extra Bold"/>
              </a:rPr>
              <a:t>Limitations of Existing Solutions</a:t>
            </a:r>
            <a:endParaRPr lang="en-IN" dirty="0"/>
          </a:p>
        </p:txBody>
      </p:sp>
      <p:sp>
        <p:nvSpPr>
          <p:cNvPr id="5" name="TextBox 4">
            <a:extLst>
              <a:ext uri="{FF2B5EF4-FFF2-40B4-BE49-F238E27FC236}">
                <a16:creationId xmlns:a16="http://schemas.microsoft.com/office/drawing/2014/main" id="{7724992B-A3EB-8EF7-4158-AAAA4BCED718}"/>
              </a:ext>
            </a:extLst>
          </p:cNvPr>
          <p:cNvSpPr txBox="1"/>
          <p:nvPr/>
        </p:nvSpPr>
        <p:spPr>
          <a:xfrm>
            <a:off x="394855" y="1201343"/>
            <a:ext cx="8291945" cy="3832204"/>
          </a:xfrm>
          <a:prstGeom prst="rect">
            <a:avLst/>
          </a:prstGeom>
          <a:noFill/>
        </p:spPr>
        <p:txBody>
          <a:bodyPr wrap="square">
            <a:spAutoFit/>
          </a:bodyPr>
          <a:lstStyle/>
          <a:p>
            <a:pPr marL="0" indent="0">
              <a:buNone/>
            </a:pPr>
            <a:r>
              <a:rPr lang="en-US" altLang="en-US" sz="1800" dirty="0">
                <a:latin typeface="Arial" panose="020B0604020202020204" pitchFamily="34" charset="0"/>
                <a:cs typeface="Arial" panose="020B0604020202020204" pitchFamily="34" charset="0"/>
              </a:rPr>
              <a:t>Current air quality monitoring systems, such as IoT-based sensor networks and machine learning models, face several limitations that hinder their effectiveness in providing accurate and timely air quality data. These limitations include sensor inaccuracies and degradation over time, high deployment and maintenance costs, reliance on internet connectivity, data security concerns, and the inability to capture complex non-linear relationships between air quality parameters. This project, leveraging the </a:t>
            </a:r>
            <a:r>
              <a:rPr lang="en-US" altLang="en-US" sz="1800" dirty="0" err="1">
                <a:latin typeface="Arial" panose="020B0604020202020204" pitchFamily="34" charset="0"/>
                <a:cs typeface="Arial" panose="020B0604020202020204" pitchFamily="34" charset="0"/>
              </a:rPr>
              <a:t>XGBoost</a:t>
            </a:r>
            <a:r>
              <a:rPr lang="en-US" altLang="en-US" sz="1800" dirty="0">
                <a:latin typeface="Arial" panose="020B0604020202020204" pitchFamily="34" charset="0"/>
                <a:cs typeface="Arial" panose="020B0604020202020204" pitchFamily="34" charset="0"/>
              </a:rPr>
              <a:t> algorithm, addresses these limitations by providing enhanced accuracy and reliability, cost-effective deployment, automatic adaptability to changing conditions, comprehensive data analysis, user-friendly visualization and reporting, and scalability and integration. By overcoming these challenges, the project aims to improve public health and environmental sustainability through better-informed decision-making and timely interventions.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sz="3700" dirty="0">
                <a:solidFill>
                  <a:srgbClr val="FFC000"/>
                </a:solidFill>
              </a:rPr>
              <a:t>Proposed Methodology</a:t>
            </a:r>
          </a:p>
        </p:txBody>
      </p:sp>
      <p:sp>
        <p:nvSpPr>
          <p:cNvPr id="17411" name="Rectangle 3"/>
          <p:cNvSpPr>
            <a:spLocks noGrp="1"/>
          </p:cNvSpPr>
          <p:nvPr>
            <p:ph idx="1"/>
          </p:nvPr>
        </p:nvSpPr>
        <p:spPr>
          <a:xfrm>
            <a:off x="192881" y="1331913"/>
            <a:ext cx="8493919" cy="3297237"/>
          </a:xfrm>
        </p:spPr>
        <p:txBody>
          <a:bodyPr/>
          <a:lstStyle/>
          <a:p>
            <a:pPr algn="just"/>
            <a:endParaRPr lang="en-US" sz="2400" dirty="0">
              <a:latin typeface="Times New Roman" pitchFamily="18" charset="0"/>
              <a:cs typeface="Times New Roman" pitchFamily="18" charset="0"/>
            </a:endParaRPr>
          </a:p>
          <a:p>
            <a:pPr marL="119062" indent="0">
              <a:buNone/>
            </a:pPr>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93769019-FB0F-4A75-9CAB-E3ABAFEBEF9F}" type="datetime3">
              <a:rPr lang="en-US" smtClean="0"/>
              <a:t>21 March 2025</a:t>
            </a:fld>
            <a:endParaRPr lang="en-US" dirty="0"/>
          </a:p>
        </p:txBody>
      </p:sp>
      <p:sp>
        <p:nvSpPr>
          <p:cNvPr id="4" name="Footer Placeholder 3"/>
          <p:cNvSpPr>
            <a:spLocks noGrp="1"/>
          </p:cNvSpPr>
          <p:nvPr>
            <p:ph type="ftr" sz="quarter" idx="11"/>
          </p:nvPr>
        </p:nvSpPr>
        <p:spPr>
          <a:xfrm>
            <a:off x="2640013" y="4857750"/>
            <a:ext cx="5949805"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8</a:t>
            </a:fld>
            <a:endParaRPr lang="en-US" altLang="en-US"/>
          </a:p>
        </p:txBody>
      </p:sp>
      <p:sp>
        <p:nvSpPr>
          <p:cNvPr id="5" name="Rectangle 4"/>
          <p:cNvSpPr/>
          <p:nvPr/>
        </p:nvSpPr>
        <p:spPr>
          <a:xfrm>
            <a:off x="308919" y="1153715"/>
            <a:ext cx="8642200" cy="2862322"/>
          </a:xfrm>
          <a:prstGeom prst="rect">
            <a:avLst/>
          </a:prstGeom>
        </p:spPr>
        <p:txBody>
          <a:bodyPr wrap="square">
            <a:spAutoFit/>
          </a:bodyPr>
          <a:lstStyle/>
          <a:p>
            <a:pPr marL="0" indent="0" algn="just">
              <a:buNone/>
            </a:pPr>
            <a:r>
              <a:rPr lang="en-US" sz="1800" dirty="0">
                <a:latin typeface="Arial" panose="020B0604020202020204" pitchFamily="34" charset="0"/>
                <a:cs typeface="Arial" panose="020B0604020202020204" pitchFamily="34" charset="0"/>
              </a:rPr>
              <a:t>The efficiency of an air quality prediction system utilizing the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algorithm</a:t>
            </a:r>
          </a:p>
          <a:p>
            <a:pPr marL="0" indent="0" algn="just">
              <a:buNone/>
            </a:pPr>
            <a:r>
              <a:rPr lang="en-US" sz="1800" dirty="0">
                <a:latin typeface="Arial" panose="020B0604020202020204" pitchFamily="34" charset="0"/>
                <a:cs typeface="Arial" panose="020B0604020202020204" pitchFamily="34" charset="0"/>
              </a:rPr>
              <a:t>is underscored by its ability to process large datasets quickly while delivering </a:t>
            </a:r>
            <a:r>
              <a:rPr lang="en-US" sz="1800" dirty="0" err="1">
                <a:latin typeface="Arial" panose="020B0604020202020204" pitchFamily="34" charset="0"/>
                <a:cs typeface="Arial" panose="020B0604020202020204" pitchFamily="34" charset="0"/>
              </a:rPr>
              <a:t>accu</a:t>
            </a:r>
            <a:r>
              <a:rPr lang="en-US" sz="1800" dirty="0">
                <a:latin typeface="Arial" panose="020B0604020202020204" pitchFamily="34" charset="0"/>
                <a:cs typeface="Arial" panose="020B0604020202020204" pitchFamily="34" charset="0"/>
              </a:rPr>
              <a:t>-</a:t>
            </a:r>
          </a:p>
          <a:p>
            <a:pPr marL="0" indent="0" algn="just">
              <a:buNone/>
            </a:pPr>
            <a:r>
              <a:rPr lang="en-US" sz="1800" dirty="0">
                <a:latin typeface="Arial" panose="020B0604020202020204" pitchFamily="34" charset="0"/>
                <a:cs typeface="Arial" panose="020B0604020202020204" pitchFamily="34" charset="0"/>
              </a:rPr>
              <a:t>rate predictions. </a:t>
            </a:r>
            <a:r>
              <a:rPr lang="en-US" sz="1800" dirty="0" err="1">
                <a:latin typeface="Arial" panose="020B0604020202020204" pitchFamily="34" charset="0"/>
                <a:cs typeface="Arial" panose="020B0604020202020204" pitchFamily="34" charset="0"/>
              </a:rPr>
              <a:t>XGBoost</a:t>
            </a:r>
            <a:r>
              <a:rPr lang="en-US" sz="1800" dirty="0">
                <a:latin typeface="Arial" panose="020B0604020202020204" pitchFamily="34" charset="0"/>
                <a:cs typeface="Arial" panose="020B0604020202020204" pitchFamily="34" charset="0"/>
              </a:rPr>
              <a:t> employs a gradient boosting framework that optimizes</a:t>
            </a:r>
          </a:p>
          <a:p>
            <a:pPr marL="0" indent="0" algn="just">
              <a:buNone/>
            </a:pPr>
            <a:r>
              <a:rPr lang="en-US" sz="1800" dirty="0">
                <a:latin typeface="Arial" panose="020B0604020202020204" pitchFamily="34" charset="0"/>
                <a:cs typeface="Arial" panose="020B0604020202020204" pitchFamily="34" charset="0"/>
              </a:rPr>
              <a:t>performance through parallel processing, which significantly reduces training time</a:t>
            </a:r>
          </a:p>
          <a:p>
            <a:pPr marL="0" indent="0" algn="just">
              <a:buNone/>
            </a:pPr>
            <a:r>
              <a:rPr lang="en-US" sz="1800" dirty="0">
                <a:latin typeface="Arial" panose="020B0604020202020204" pitchFamily="34" charset="0"/>
                <a:cs typeface="Arial" panose="020B0604020202020204" pitchFamily="34" charset="0"/>
              </a:rPr>
              <a:t>compared to traditional algorithms. Its inherent ability to handle missing values</a:t>
            </a:r>
          </a:p>
          <a:p>
            <a:pPr marL="0" indent="0" algn="just">
              <a:buNone/>
            </a:pPr>
            <a:r>
              <a:rPr lang="en-US" sz="1800" dirty="0">
                <a:latin typeface="Arial" panose="020B0604020202020204" pitchFamily="34" charset="0"/>
                <a:cs typeface="Arial" panose="020B0604020202020204" pitchFamily="34" charset="0"/>
              </a:rPr>
              <a:t>and perform automatic feature selection further enhances efficiency by minimizing</a:t>
            </a:r>
          </a:p>
          <a:p>
            <a:pPr marL="0" indent="0" algn="just">
              <a:buNone/>
            </a:pPr>
            <a:r>
              <a:rPr lang="en-US" sz="1800" dirty="0">
                <a:latin typeface="Arial" panose="020B0604020202020204" pitchFamily="34" charset="0"/>
                <a:cs typeface="Arial" panose="020B0604020202020204" pitchFamily="34" charset="0"/>
              </a:rPr>
              <a:t>the need for extensive preprocessing. Additionally, </a:t>
            </a:r>
            <a:r>
              <a:rPr lang="en-US" sz="1800" dirty="0" err="1">
                <a:latin typeface="Arial" panose="020B0604020202020204" pitchFamily="34" charset="0"/>
                <a:cs typeface="Arial" panose="020B0604020202020204" pitchFamily="34" charset="0"/>
              </a:rPr>
              <a:t>XGBoost’s</a:t>
            </a:r>
            <a:r>
              <a:rPr lang="en-US" sz="1800" dirty="0">
                <a:latin typeface="Arial" panose="020B0604020202020204" pitchFamily="34" charset="0"/>
                <a:cs typeface="Arial" panose="020B0604020202020204" pitchFamily="34" charset="0"/>
              </a:rPr>
              <a:t> regularization tech-</a:t>
            </a:r>
          </a:p>
          <a:p>
            <a:pPr marL="0" indent="0" algn="just">
              <a:buNone/>
            </a:pPr>
            <a:r>
              <a:rPr lang="en-US" sz="1800" dirty="0" err="1">
                <a:latin typeface="Arial" panose="020B0604020202020204" pitchFamily="34" charset="0"/>
                <a:cs typeface="Arial" panose="020B0604020202020204" pitchFamily="34" charset="0"/>
              </a:rPr>
              <a:t>niques</a:t>
            </a:r>
            <a:r>
              <a:rPr lang="en-US" sz="1800" dirty="0">
                <a:latin typeface="Arial" panose="020B0604020202020204" pitchFamily="34" charset="0"/>
                <a:cs typeface="Arial" panose="020B0604020202020204" pitchFamily="34" charset="0"/>
              </a:rPr>
              <a:t> help prevent overfitting, ensuring that the model generalizes well to unseen</a:t>
            </a:r>
          </a:p>
          <a:p>
            <a:pPr marL="0" indent="0" algn="just">
              <a:buNone/>
            </a:pPr>
            <a:r>
              <a:rPr lang="en-US" sz="1800" dirty="0">
                <a:latin typeface="Arial" panose="020B0604020202020204" pitchFamily="34" charset="0"/>
                <a:cs typeface="Arial" panose="020B0604020202020204" pitchFamily="34" charset="0"/>
              </a:rPr>
              <a:t>data, thus maintaining high accuracy in predictions. This efficiency is particularly</a:t>
            </a:r>
          </a:p>
          <a:p>
            <a:pPr marL="0" indent="0" algn="just">
              <a:buNone/>
            </a:pPr>
            <a:r>
              <a:rPr lang="en-US" sz="1800" dirty="0">
                <a:latin typeface="Arial" panose="020B0604020202020204" pitchFamily="34" charset="0"/>
                <a:cs typeface="Arial" panose="020B0604020202020204" pitchFamily="34" charset="0"/>
              </a:rPr>
              <a:t>crucial in real-time applications where timely air quality assessments are needed.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Proposed System Architecture</a:t>
            </a:r>
          </a:p>
        </p:txBody>
      </p:sp>
      <p:sp>
        <p:nvSpPr>
          <p:cNvPr id="17411" name="Rectangle 3"/>
          <p:cNvSpPr>
            <a:spLocks noGrp="1"/>
          </p:cNvSpPr>
          <p:nvPr>
            <p:ph idx="1"/>
          </p:nvPr>
        </p:nvSpPr>
        <p:spPr>
          <a:xfrm>
            <a:off x="692727" y="1449677"/>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C27BE6DF-541C-4495-BC6C-4CB756F946FF}" type="datetime3">
              <a:rPr lang="en-US" smtClean="0"/>
              <a:t>21 March 2025</a:t>
            </a:fld>
            <a:endParaRPr lang="en-US" dirty="0"/>
          </a:p>
        </p:txBody>
      </p:sp>
      <p:sp>
        <p:nvSpPr>
          <p:cNvPr id="4" name="Footer Placeholder 3"/>
          <p:cNvSpPr>
            <a:spLocks noGrp="1"/>
          </p:cNvSpPr>
          <p:nvPr>
            <p:ph type="ftr" sz="quarter" idx="11"/>
          </p:nvPr>
        </p:nvSpPr>
        <p:spPr>
          <a:xfrm>
            <a:off x="2640013" y="4857750"/>
            <a:ext cx="5977514"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9</a:t>
            </a:fld>
            <a:endParaRPr lang="en-US" altLang="en-US"/>
          </a:p>
        </p:txBody>
      </p:sp>
      <p:pic>
        <p:nvPicPr>
          <p:cNvPr id="3" name="Picture 2">
            <a:extLst>
              <a:ext uri="{FF2B5EF4-FFF2-40B4-BE49-F238E27FC236}">
                <a16:creationId xmlns:a16="http://schemas.microsoft.com/office/drawing/2014/main" id="{A887AD50-8B92-F771-9017-AA2A1D5D6FE0}"/>
              </a:ext>
            </a:extLst>
          </p:cNvPr>
          <p:cNvPicPr>
            <a:picLocks noChangeAspect="1"/>
          </p:cNvPicPr>
          <p:nvPr/>
        </p:nvPicPr>
        <p:blipFill>
          <a:blip r:embed="rId2"/>
          <a:stretch>
            <a:fillRect/>
          </a:stretch>
        </p:blipFill>
        <p:spPr>
          <a:xfrm>
            <a:off x="678873" y="1235868"/>
            <a:ext cx="7772400" cy="32289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355</TotalTime>
  <Words>1816</Words>
  <Application>Microsoft Office PowerPoint</Application>
  <PresentationFormat>On-screen Show (16:9)</PresentationFormat>
  <Paragraphs>195</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Open Sans Extra Bold</vt:lpstr>
      <vt:lpstr>Poppins Bold</vt:lpstr>
      <vt:lpstr>Times New Roman</vt:lpstr>
      <vt:lpstr>Office Theme</vt:lpstr>
      <vt:lpstr>PowerPoint Presentation</vt:lpstr>
      <vt:lpstr>Intelligent Air Quality Monitoring System with XGBoost Algorithm</vt:lpstr>
      <vt:lpstr>Introduction</vt:lpstr>
      <vt:lpstr>PowerPoint Presentation</vt:lpstr>
      <vt:lpstr>Literature Survey </vt:lpstr>
      <vt:lpstr>Literature Survey </vt:lpstr>
      <vt:lpstr>Problem Statement</vt:lpstr>
      <vt:lpstr>Proposed Methodology</vt:lpstr>
      <vt:lpstr>Proposed System Architecture</vt:lpstr>
      <vt:lpstr>Summary of Module -1  </vt:lpstr>
      <vt:lpstr>Summary of   Module -1  </vt:lpstr>
      <vt:lpstr>Summary of  Modules -2  </vt:lpstr>
      <vt:lpstr>Summary of   Modules -2 </vt:lpstr>
      <vt:lpstr> Implementation Details </vt:lpstr>
      <vt:lpstr>Testing &amp; Validation </vt:lpstr>
      <vt:lpstr>Testing &amp; Validation</vt:lpstr>
      <vt:lpstr>Preliminary Results &amp; Analysis </vt:lpstr>
      <vt:lpstr>Software &amp; Hardware Requirements  Specification </vt:lpstr>
      <vt:lpstr>Conclusion and 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Vamsi Boddu</cp:lastModifiedBy>
  <cp:revision>24</cp:revision>
  <dcterms:modified xsi:type="dcterms:W3CDTF">2025-03-21T10:02:07Z</dcterms:modified>
</cp:coreProperties>
</file>