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2" r:id="rId7"/>
    <p:sldId id="261"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549A-36E5-3C73-64BD-3C7630CD5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F1E4D-4686-4E09-E16F-A547DC9D8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C162C0-EC3A-292E-7568-2B49EEA56FF1}"/>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5" name="Footer Placeholder 4">
            <a:extLst>
              <a:ext uri="{FF2B5EF4-FFF2-40B4-BE49-F238E27FC236}">
                <a16:creationId xmlns:a16="http://schemas.microsoft.com/office/drawing/2014/main" id="{4134942E-C7DF-C54A-99A0-90A34FAE9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2C959-8547-0114-FFB1-F417AABEA357}"/>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417285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F099-E8CD-1B41-2445-AB71890A60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D5D65-A600-8D89-5A01-725ED42C2A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B5876-D1F0-172E-91C3-92A779DC607F}"/>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5" name="Footer Placeholder 4">
            <a:extLst>
              <a:ext uri="{FF2B5EF4-FFF2-40B4-BE49-F238E27FC236}">
                <a16:creationId xmlns:a16="http://schemas.microsoft.com/office/drawing/2014/main" id="{F9ECF4AD-A790-D2E3-0C6D-024A39EE7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33C9F-51D0-0AC5-505A-D5FFABE1D540}"/>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321679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87DEC-53A6-E59F-4A6B-AD04CFA131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7D569F-5BB9-F7FC-738C-EBCF75382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7DD82-0313-9A78-B380-012623AE2F19}"/>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5" name="Footer Placeholder 4">
            <a:extLst>
              <a:ext uri="{FF2B5EF4-FFF2-40B4-BE49-F238E27FC236}">
                <a16:creationId xmlns:a16="http://schemas.microsoft.com/office/drawing/2014/main" id="{487ABB0D-CDAD-5373-2011-2087CB9C0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B3C11-FDDC-79C1-5D98-14FBE28E9D32}"/>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208292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DB7A-56B1-BA81-C834-FCA2B1FB8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2A4E2-EFE1-0FB8-DDDC-D2A6B76A2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42DBD-E9F5-2857-5083-1E6D54390B6C}"/>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5" name="Footer Placeholder 4">
            <a:extLst>
              <a:ext uri="{FF2B5EF4-FFF2-40B4-BE49-F238E27FC236}">
                <a16:creationId xmlns:a16="http://schemas.microsoft.com/office/drawing/2014/main" id="{9190DD86-3249-546F-89A2-F857ABCFF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D3BC5-E8CC-DFAC-03F8-5CB014CA14E3}"/>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54314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06FC-B734-2F9B-267D-B50893D2DA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432E07-7DBE-E757-AB7D-627DF069A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6FFBB-B2FF-A97E-1992-52DAD5D00394}"/>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5" name="Footer Placeholder 4">
            <a:extLst>
              <a:ext uri="{FF2B5EF4-FFF2-40B4-BE49-F238E27FC236}">
                <a16:creationId xmlns:a16="http://schemas.microsoft.com/office/drawing/2014/main" id="{4D678174-EA7A-1C19-A61F-5D5D1FA17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3FD18-FFA3-D861-2E76-9091670BB768}"/>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343046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9AE0-0A12-B3D7-0650-B25CC69D5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45E16-8EC2-2D67-07C9-3E0FC5902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79A5E0-D957-4D4B-640B-5CB8CD3AB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B8B10-142C-28A3-378F-018D8DFA6327}"/>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6" name="Footer Placeholder 5">
            <a:extLst>
              <a:ext uri="{FF2B5EF4-FFF2-40B4-BE49-F238E27FC236}">
                <a16:creationId xmlns:a16="http://schemas.microsoft.com/office/drawing/2014/main" id="{56F5DC0A-C7E2-4A61-B9BF-8F38CA545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D9B6E-9EA1-FFFC-0FCB-5BE12DDDE1D7}"/>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217153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90D7-7E60-44A9-F4A9-B21AFC561C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B94B67-A2C2-1B0F-0858-0BAE4905C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5CD1B-8DD5-4189-7140-59A983576D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16C4A-E862-4162-7EE0-F1BC282B6D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389F46-150B-1CD1-CED4-4E9D146FFC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6A7E7-5E75-7732-3F27-23451F2CE4EF}"/>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8" name="Footer Placeholder 7">
            <a:extLst>
              <a:ext uri="{FF2B5EF4-FFF2-40B4-BE49-F238E27FC236}">
                <a16:creationId xmlns:a16="http://schemas.microsoft.com/office/drawing/2014/main" id="{46E3C64A-A35B-1C7B-3322-7CA4688784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35B43-D16A-5004-7FD3-BFB26F65ADFD}"/>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299017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3086-A8BB-07C7-A6B1-1802CCCC2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0FCFD6-12B6-B0AA-DB6A-6819ACC49822}"/>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4" name="Footer Placeholder 3">
            <a:extLst>
              <a:ext uri="{FF2B5EF4-FFF2-40B4-BE49-F238E27FC236}">
                <a16:creationId xmlns:a16="http://schemas.microsoft.com/office/drawing/2014/main" id="{9E2AFC53-F504-C415-1B55-E9C1EE6FCB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C19DF6-0CA5-5AD9-7461-10E7745D1357}"/>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338176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1DDD7D-FBD0-DA91-DE6B-14FB32607FF4}"/>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3" name="Footer Placeholder 2">
            <a:extLst>
              <a:ext uri="{FF2B5EF4-FFF2-40B4-BE49-F238E27FC236}">
                <a16:creationId xmlns:a16="http://schemas.microsoft.com/office/drawing/2014/main" id="{F4051CD2-56DC-6931-E702-357B6480BA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FB398-6586-FC34-D29E-30DF561A1475}"/>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236359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9F32-4D5F-1D44-4B36-B1D545C60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7AD837-0326-2767-197C-E41092FEF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F2E62-7F81-8BDE-A7B2-C8B19C9B9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9BCA5-69D3-A94A-B79F-540CF6C91CC1}"/>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6" name="Footer Placeholder 5">
            <a:extLst>
              <a:ext uri="{FF2B5EF4-FFF2-40B4-BE49-F238E27FC236}">
                <a16:creationId xmlns:a16="http://schemas.microsoft.com/office/drawing/2014/main" id="{E9BFF258-14C4-0053-42D3-B67C3E6CA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F10FF-2165-8941-BB2A-B64B803EEF04}"/>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55197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9AA8-E577-C59A-22B1-7246F573C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8AC35-EA2B-6803-49B3-A8BF3D08F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C6FE6A-8D4E-C3CA-A181-564F5D594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3E6EC-F051-838B-15AE-71B20A361E73}"/>
              </a:ext>
            </a:extLst>
          </p:cNvPr>
          <p:cNvSpPr>
            <a:spLocks noGrp="1"/>
          </p:cNvSpPr>
          <p:nvPr>
            <p:ph type="dt" sz="half" idx="10"/>
          </p:nvPr>
        </p:nvSpPr>
        <p:spPr/>
        <p:txBody>
          <a:bodyPr/>
          <a:lstStyle/>
          <a:p>
            <a:fld id="{E6D98A35-4AC4-453A-BA38-16247BAFCB6E}" type="datetimeFigureOut">
              <a:rPr lang="en-US" smtClean="0"/>
              <a:t>12/22/2022</a:t>
            </a:fld>
            <a:endParaRPr lang="en-US"/>
          </a:p>
        </p:txBody>
      </p:sp>
      <p:sp>
        <p:nvSpPr>
          <p:cNvPr id="6" name="Footer Placeholder 5">
            <a:extLst>
              <a:ext uri="{FF2B5EF4-FFF2-40B4-BE49-F238E27FC236}">
                <a16:creationId xmlns:a16="http://schemas.microsoft.com/office/drawing/2014/main" id="{1EC3EEFA-98B8-EEB2-9869-0C1DBC0E6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85A1C-0AE9-AA46-1817-E5B412BF8F0F}"/>
              </a:ext>
            </a:extLst>
          </p:cNvPr>
          <p:cNvSpPr>
            <a:spLocks noGrp="1"/>
          </p:cNvSpPr>
          <p:nvPr>
            <p:ph type="sldNum" sz="quarter" idx="12"/>
          </p:nvPr>
        </p:nvSpPr>
        <p:spPr/>
        <p:txBody>
          <a:bodyPr/>
          <a:lstStyle/>
          <a:p>
            <a:fld id="{1E81EB71-F4BE-459C-98AD-67B2E2C84B7C}" type="slidenum">
              <a:rPr lang="en-US" smtClean="0"/>
              <a:t>‹#›</a:t>
            </a:fld>
            <a:endParaRPr lang="en-US"/>
          </a:p>
        </p:txBody>
      </p:sp>
    </p:spTree>
    <p:extLst>
      <p:ext uri="{BB962C8B-B14F-4D97-AF65-F5344CB8AC3E}">
        <p14:creationId xmlns:p14="http://schemas.microsoft.com/office/powerpoint/2010/main" val="120802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B33EC4-A354-E05F-E4CF-8A319D141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EFCC68-3DA8-16CE-5E24-D2BC934B9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F8C88-8AF8-F4DC-73B1-63ECD42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98A35-4AC4-453A-BA38-16247BAFCB6E}" type="datetimeFigureOut">
              <a:rPr lang="en-US" smtClean="0"/>
              <a:t>12/22/2022</a:t>
            </a:fld>
            <a:endParaRPr lang="en-US"/>
          </a:p>
        </p:txBody>
      </p:sp>
      <p:sp>
        <p:nvSpPr>
          <p:cNvPr id="5" name="Footer Placeholder 4">
            <a:extLst>
              <a:ext uri="{FF2B5EF4-FFF2-40B4-BE49-F238E27FC236}">
                <a16:creationId xmlns:a16="http://schemas.microsoft.com/office/drawing/2014/main" id="{F34B8BB1-0205-90A1-67A7-0439A7544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AC0DA4-17AE-F98D-B975-97BA23EAC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1EB71-F4BE-459C-98AD-67B2E2C84B7C}" type="slidenum">
              <a:rPr lang="en-US" smtClean="0"/>
              <a:t>‹#›</a:t>
            </a:fld>
            <a:endParaRPr lang="en-US"/>
          </a:p>
        </p:txBody>
      </p:sp>
    </p:spTree>
    <p:extLst>
      <p:ext uri="{BB962C8B-B14F-4D97-AF65-F5344CB8AC3E}">
        <p14:creationId xmlns:p14="http://schemas.microsoft.com/office/powerpoint/2010/main" val="2721046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ensorflow.org/datasets/catalog/imagenet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7A0D-C392-E643-4151-9B39D92FDE88}"/>
              </a:ext>
            </a:extLst>
          </p:cNvPr>
          <p:cNvSpPr>
            <a:spLocks noGrp="1"/>
          </p:cNvSpPr>
          <p:nvPr>
            <p:ph type="ctrTitle"/>
          </p:nvPr>
        </p:nvSpPr>
        <p:spPr/>
        <p:txBody>
          <a:bodyPr>
            <a:normAutofit/>
          </a:bodyPr>
          <a:lstStyle/>
          <a:p>
            <a:pPr>
              <a:lnSpc>
                <a:spcPct val="150000"/>
              </a:lnSpc>
              <a:spcBef>
                <a:spcPts val="0"/>
              </a:spcBef>
              <a:spcAft>
                <a:spcPts val="800"/>
              </a:spcAft>
            </a:pPr>
            <a:r>
              <a:rPr lang="en-US" sz="3200" dirty="0">
                <a:effectLst/>
                <a:latin typeface="LM Roman 9" panose="00000500000000000000" pitchFamily="50" charset="0"/>
                <a:ea typeface="Calibri" panose="020F0502020204030204" pitchFamily="34" charset="0"/>
                <a:cs typeface="Times New Roman" panose="02020603050405020304" pitchFamily="18" charset="0"/>
              </a:rPr>
              <a:t>CS512: Data Structures and Algorithms</a:t>
            </a:r>
            <a:br>
              <a:rPr lang="en-US" sz="3200" dirty="0">
                <a:effectLst/>
                <a:latin typeface="LM Roman 9" panose="00000500000000000000" pitchFamily="50" charset="0"/>
                <a:ea typeface="Calibri" panose="020F0502020204030204" pitchFamily="34" charset="0"/>
                <a:cs typeface="Times New Roman" panose="02020603050405020304" pitchFamily="18" charset="0"/>
              </a:rPr>
            </a:br>
            <a:r>
              <a:rPr lang="en-US" sz="2000" dirty="0">
                <a:effectLst/>
                <a:latin typeface="LM Roman 9" panose="00000500000000000000" pitchFamily="50" charset="0"/>
                <a:ea typeface="Calibri" panose="020F0502020204030204" pitchFamily="34" charset="0"/>
                <a:cs typeface="Times New Roman" panose="02020603050405020304" pitchFamily="18" charset="0"/>
              </a:rPr>
              <a:t>Final Project </a:t>
            </a:r>
            <a:br>
              <a:rPr lang="en-US" sz="3200" b="1" dirty="0">
                <a:effectLst/>
                <a:latin typeface="LM Roman 9" panose="00000500000000000000" pitchFamily="50" charset="0"/>
                <a:ea typeface="Calibri" panose="020F0502020204030204" pitchFamily="34" charset="0"/>
                <a:cs typeface="Times New Roman" panose="02020603050405020304" pitchFamily="18" charset="0"/>
              </a:rPr>
            </a:br>
            <a:r>
              <a:rPr lang="en-US" sz="3200" b="1" dirty="0">
                <a:effectLst/>
                <a:latin typeface="LM Roman 9" panose="00000500000000000000" pitchFamily="50" charset="0"/>
                <a:ea typeface="Calibri" panose="020F0502020204030204" pitchFamily="34" charset="0"/>
                <a:cs typeface="Times New Roman" panose="02020603050405020304" pitchFamily="18" charset="0"/>
              </a:rPr>
              <a:t>Image Similarity Search</a:t>
            </a:r>
            <a:endParaRPr lang="en-US" sz="8800" dirty="0"/>
          </a:p>
        </p:txBody>
      </p:sp>
      <p:sp>
        <p:nvSpPr>
          <p:cNvPr id="3" name="Subtitle 2">
            <a:extLst>
              <a:ext uri="{FF2B5EF4-FFF2-40B4-BE49-F238E27FC236}">
                <a16:creationId xmlns:a16="http://schemas.microsoft.com/office/drawing/2014/main" id="{E1B45F77-1A5E-5644-4AC2-CB8C45068A26}"/>
              </a:ext>
            </a:extLst>
          </p:cNvPr>
          <p:cNvSpPr>
            <a:spLocks noGrp="1"/>
          </p:cNvSpPr>
          <p:nvPr>
            <p:ph type="subTitle" idx="1"/>
          </p:nvPr>
        </p:nvSpPr>
        <p:spPr>
          <a:xfrm>
            <a:off x="1524000" y="4361163"/>
            <a:ext cx="9144000" cy="1655762"/>
          </a:xfrm>
        </p:spPr>
        <p:txBody>
          <a:bodyPr>
            <a:normAutofit lnSpcReduction="10000"/>
          </a:bodyPr>
          <a:lstStyle/>
          <a:p>
            <a:pPr marL="0" marR="0" algn="ctr">
              <a:lnSpc>
                <a:spcPct val="107000"/>
              </a:lnSpc>
              <a:spcBef>
                <a:spcPts val="0"/>
              </a:spcBef>
              <a:spcAft>
                <a:spcPts val="800"/>
              </a:spcAft>
            </a:pPr>
            <a:r>
              <a:rPr lang="en-US" sz="1800" dirty="0">
                <a:effectLst/>
                <a:latin typeface="LM Roman 9" panose="00000500000000000000" pitchFamily="50" charset="0"/>
                <a:ea typeface="Calibri" panose="020F0502020204030204" pitchFamily="34" charset="0"/>
                <a:cs typeface="Times New Roman" panose="02020603050405020304" pitchFamily="18" charset="0"/>
              </a:rPr>
              <a:t>Team Members: -</a:t>
            </a:r>
          </a:p>
          <a:p>
            <a:pPr marL="0" marR="0" algn="ctr">
              <a:lnSpc>
                <a:spcPct val="107000"/>
              </a:lnSpc>
              <a:spcBef>
                <a:spcPts val="0"/>
              </a:spcBef>
              <a:spcAft>
                <a:spcPts val="800"/>
              </a:spcAft>
            </a:pPr>
            <a:r>
              <a:rPr lang="en-US" sz="1800" dirty="0">
                <a:effectLst/>
                <a:latin typeface="LM Roman 9" panose="00000500000000000000" pitchFamily="50" charset="0"/>
                <a:ea typeface="Calibri" panose="020F0502020204030204" pitchFamily="34" charset="0"/>
                <a:cs typeface="Times New Roman" panose="02020603050405020304" pitchFamily="18" charset="0"/>
              </a:rPr>
              <a:t>Mansi Rajesh Borole (mb2208) 218002227</a:t>
            </a:r>
          </a:p>
          <a:p>
            <a:pPr marL="0" marR="0" algn="ctr">
              <a:lnSpc>
                <a:spcPct val="107000"/>
              </a:lnSpc>
              <a:spcBef>
                <a:spcPts val="0"/>
              </a:spcBef>
              <a:spcAft>
                <a:spcPts val="800"/>
              </a:spcAft>
            </a:pPr>
            <a:r>
              <a:rPr lang="en-US" sz="1800" dirty="0">
                <a:effectLst/>
                <a:latin typeface="LM Roman 9" panose="00000500000000000000" pitchFamily="50" charset="0"/>
                <a:ea typeface="Calibri" panose="020F0502020204030204" pitchFamily="34" charset="0"/>
                <a:cs typeface="Times New Roman" panose="02020603050405020304" pitchFamily="18" charset="0"/>
              </a:rPr>
              <a:t>Naga Vamsi Krishna Bulusu (nb847) 214005263</a:t>
            </a:r>
          </a:p>
          <a:p>
            <a:pPr marL="0" marR="0" algn="ctr">
              <a:lnSpc>
                <a:spcPct val="107000"/>
              </a:lnSpc>
              <a:spcBef>
                <a:spcPts val="0"/>
              </a:spcBef>
              <a:spcAft>
                <a:spcPts val="800"/>
              </a:spcAft>
            </a:pPr>
            <a:r>
              <a:rPr lang="en-US" sz="1800" dirty="0">
                <a:effectLst/>
                <a:latin typeface="LM Roman 9" panose="00000500000000000000" pitchFamily="50" charset="0"/>
                <a:ea typeface="Calibri" panose="020F0502020204030204" pitchFamily="34" charset="0"/>
                <a:cs typeface="Times New Roman" panose="02020603050405020304" pitchFamily="18" charset="0"/>
              </a:rPr>
              <a:t>Anjali Menghwani (am3370) 218007930</a:t>
            </a:r>
          </a:p>
          <a:p>
            <a:endParaRPr lang="en-US" dirty="0"/>
          </a:p>
        </p:txBody>
      </p:sp>
    </p:spTree>
    <p:extLst>
      <p:ext uri="{BB962C8B-B14F-4D97-AF65-F5344CB8AC3E}">
        <p14:creationId xmlns:p14="http://schemas.microsoft.com/office/powerpoint/2010/main" val="375879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9CE9-B195-FF77-B26E-AB337A96E3E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9C5DE33-07AA-8BCB-89EF-DC0EAA2A294E}"/>
              </a:ext>
            </a:extLst>
          </p:cNvPr>
          <p:cNvSpPr>
            <a:spLocks noGrp="1"/>
          </p:cNvSpPr>
          <p:nvPr>
            <p:ph idx="1"/>
          </p:nvPr>
        </p:nvSpPr>
        <p:spPr/>
        <p:txBody>
          <a:bodyPr>
            <a:normAutofit/>
          </a:bodyPr>
          <a:lstStyle/>
          <a:p>
            <a:r>
              <a:rPr lang="en-US" dirty="0"/>
              <a:t>We have implemented an Image Similarity Search.</a:t>
            </a:r>
          </a:p>
          <a:p>
            <a:r>
              <a:rPr lang="en-US" dirty="0"/>
              <a:t>Used a pretrained Convolutional Neural Network (CNN) model to generate features for the training images</a:t>
            </a:r>
          </a:p>
          <a:p>
            <a:r>
              <a:rPr lang="en-US" dirty="0"/>
              <a:t>Then used a KNN classifier to find similar images for a test image</a:t>
            </a:r>
          </a:p>
          <a:p>
            <a:r>
              <a:rPr lang="en-US" dirty="0"/>
              <a:t>We have used the Imagenette dataset from Tensorflow catalogue (</a:t>
            </a:r>
            <a:r>
              <a:rPr lang="en-US" dirty="0">
                <a:hlinkClick r:id="rId2"/>
              </a:rPr>
              <a:t>https://www.tensorflow.org/datasets/catalog/imagenette</a:t>
            </a:r>
            <a:r>
              <a:rPr lang="en-US" dirty="0"/>
              <a:t>)</a:t>
            </a:r>
          </a:p>
          <a:p>
            <a:endParaRPr lang="en-US" dirty="0"/>
          </a:p>
        </p:txBody>
      </p:sp>
    </p:spTree>
    <p:extLst>
      <p:ext uri="{BB962C8B-B14F-4D97-AF65-F5344CB8AC3E}">
        <p14:creationId xmlns:p14="http://schemas.microsoft.com/office/powerpoint/2010/main" val="181137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A903-0A11-4D69-53FC-1C355B5A2CDA}"/>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3D3496AA-0D74-087B-6942-812E43DB2E35}"/>
              </a:ext>
            </a:extLst>
          </p:cNvPr>
          <p:cNvSpPr>
            <a:spLocks noGrp="1"/>
          </p:cNvSpPr>
          <p:nvPr>
            <p:ph idx="1"/>
          </p:nvPr>
        </p:nvSpPr>
        <p:spPr/>
        <p:txBody>
          <a:bodyPr>
            <a:normAutofit/>
          </a:bodyPr>
          <a:lstStyle/>
          <a:p>
            <a:r>
              <a:rPr lang="en-US" dirty="0"/>
              <a:t>Imagenette is a small subset of the ImageNet dataset </a:t>
            </a:r>
          </a:p>
          <a:p>
            <a:r>
              <a:rPr lang="en-US" dirty="0"/>
              <a:t>Imagenette contains a total of 10 classes of images, with each class containing approximately 500 images. </a:t>
            </a:r>
          </a:p>
          <a:p>
            <a:r>
              <a:rPr lang="en-US" dirty="0"/>
              <a:t>The classes in Imagenette : </a:t>
            </a:r>
            <a:r>
              <a:rPr lang="en-US" dirty="0" err="1"/>
              <a:t>Tench</a:t>
            </a:r>
            <a:r>
              <a:rPr lang="en-US" dirty="0"/>
              <a:t> fish, dog, Cassette player, Chain saw, Church, French horn, Garbage truck, Gas pump, Golf ball, Parasol</a:t>
            </a:r>
          </a:p>
          <a:p>
            <a:r>
              <a:rPr lang="en-US" dirty="0"/>
              <a:t>The images are 256x256 pixels in size and are in JPEG format</a:t>
            </a:r>
          </a:p>
          <a:p>
            <a:endParaRPr lang="en-US" dirty="0"/>
          </a:p>
        </p:txBody>
      </p:sp>
    </p:spTree>
    <p:extLst>
      <p:ext uri="{BB962C8B-B14F-4D97-AF65-F5344CB8AC3E}">
        <p14:creationId xmlns:p14="http://schemas.microsoft.com/office/powerpoint/2010/main" val="145251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astai - Training Imagenette">
            <a:extLst>
              <a:ext uri="{FF2B5EF4-FFF2-40B4-BE49-F238E27FC236}">
                <a16:creationId xmlns:a16="http://schemas.microsoft.com/office/drawing/2014/main" id="{F96BFAB6-3601-1967-9B6D-E3FC4CFF60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764" y="417142"/>
            <a:ext cx="5942471" cy="602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44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203E-342F-8E07-32D3-D1527D92150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DB639B16-C4BB-8EDC-2147-AFE0B2A179A0}"/>
              </a:ext>
            </a:extLst>
          </p:cNvPr>
          <p:cNvSpPr>
            <a:spLocks noGrp="1"/>
          </p:cNvSpPr>
          <p:nvPr>
            <p:ph idx="1"/>
          </p:nvPr>
        </p:nvSpPr>
        <p:spPr>
          <a:xfrm>
            <a:off x="838200" y="1825624"/>
            <a:ext cx="10515600" cy="4790835"/>
          </a:xfrm>
        </p:spPr>
        <p:txBody>
          <a:bodyPr/>
          <a:lstStyle/>
          <a:p>
            <a:r>
              <a:rPr lang="en-US" dirty="0"/>
              <a:t>Load Dataset and pre-processing	</a:t>
            </a:r>
          </a:p>
          <a:p>
            <a:pPr lvl="1"/>
            <a:r>
              <a:rPr lang="en-US" dirty="0"/>
              <a:t>Load the Imagenette dataset from </a:t>
            </a:r>
            <a:r>
              <a:rPr lang="en-US" sz="2000" dirty="0" err="1">
                <a:latin typeface="Courier New" panose="02070309020205020404" pitchFamily="49" charset="0"/>
                <a:cs typeface="Courier New" panose="02070309020205020404" pitchFamily="49" charset="0"/>
              </a:rPr>
              <a:t>tensorflow_datasets</a:t>
            </a:r>
            <a:r>
              <a:rPr lang="en-US" dirty="0"/>
              <a:t>. </a:t>
            </a:r>
          </a:p>
          <a:p>
            <a:pPr lvl="1"/>
            <a:r>
              <a:rPr lang="en-US" dirty="0"/>
              <a:t>Resizing the images into desired size (Height and Width) and normalize the pixel values to be between 0 and 1 in the </a:t>
            </a:r>
            <a:r>
              <a:rPr lang="en-US" sz="2000" dirty="0" err="1">
                <a:latin typeface="Courier New" panose="02070309020205020404" pitchFamily="49" charset="0"/>
                <a:cs typeface="Courier New" panose="02070309020205020404" pitchFamily="49" charset="0"/>
              </a:rPr>
              <a:t>preprocess_image</a:t>
            </a:r>
            <a:r>
              <a:rPr lang="en-US" sz="2000" dirty="0">
                <a:latin typeface="Courier New" panose="02070309020205020404" pitchFamily="49" charset="0"/>
                <a:cs typeface="Courier New" panose="02070309020205020404" pitchFamily="49" charset="0"/>
              </a:rPr>
              <a:t> </a:t>
            </a:r>
            <a:r>
              <a:rPr lang="en-US" dirty="0"/>
              <a:t>function.</a:t>
            </a:r>
          </a:p>
          <a:p>
            <a:pPr lvl="1"/>
            <a:r>
              <a:rPr lang="en-US" dirty="0"/>
              <a:t>Then we create batches of the training dataset in the </a:t>
            </a:r>
            <a:r>
              <a:rPr lang="en-US" sz="2000" dirty="0" err="1">
                <a:latin typeface="Courier New" panose="02070309020205020404" pitchFamily="49" charset="0"/>
                <a:cs typeface="Courier New" panose="02070309020205020404" pitchFamily="49" charset="0"/>
              </a:rPr>
              <a:t>get_image_batches</a:t>
            </a:r>
            <a:r>
              <a:rPr lang="en-US" sz="2000" dirty="0">
                <a:latin typeface="Courier New" panose="02070309020205020404" pitchFamily="49" charset="0"/>
                <a:cs typeface="Courier New" panose="02070309020205020404" pitchFamily="49" charset="0"/>
              </a:rPr>
              <a:t> </a:t>
            </a:r>
            <a:r>
              <a:rPr lang="en-US" dirty="0"/>
              <a:t>function.</a:t>
            </a:r>
          </a:p>
          <a:p>
            <a:r>
              <a:rPr lang="en-US" dirty="0"/>
              <a:t>Feature extraction for training images using CNN</a:t>
            </a:r>
          </a:p>
          <a:p>
            <a:pPr lvl="1"/>
            <a:r>
              <a:rPr lang="en-US" dirty="0"/>
              <a:t>The convolutions are performed by sliding the kernel over the image and computing the dot product of the entries in the kernel and the image at each position. The resulting feature map is then used further KNN</a:t>
            </a:r>
            <a:endParaRPr lang="en-US" sz="1800" dirty="0">
              <a:effectLst/>
              <a:ea typeface="Times New Roman" panose="02020603050405020304" pitchFamily="18" charset="0"/>
              <a:cs typeface="Times New Roman" panose="02020603050405020304" pitchFamily="18" charset="0"/>
            </a:endParaRPr>
          </a:p>
          <a:p>
            <a:pPr lvl="1"/>
            <a:r>
              <a:rPr lang="en-US" dirty="0"/>
              <a:t>InceptionResNetV2</a:t>
            </a:r>
          </a:p>
        </p:txBody>
      </p:sp>
    </p:spTree>
    <p:extLst>
      <p:ext uri="{BB962C8B-B14F-4D97-AF65-F5344CB8AC3E}">
        <p14:creationId xmlns:p14="http://schemas.microsoft.com/office/powerpoint/2010/main" val="311938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203E-342F-8E07-32D3-D1527D92150F}"/>
              </a:ext>
            </a:extLst>
          </p:cNvPr>
          <p:cNvSpPr>
            <a:spLocks noGrp="1"/>
          </p:cNvSpPr>
          <p:nvPr>
            <p:ph type="title"/>
          </p:nvPr>
        </p:nvSpPr>
        <p:spPr/>
        <p:txBody>
          <a:bodyPr/>
          <a:lstStyle/>
          <a:p>
            <a:r>
              <a:rPr lang="en-US" dirty="0"/>
              <a:t>Implementation </a:t>
            </a:r>
            <a:r>
              <a:rPr lang="en-US" i="1" dirty="0"/>
              <a:t>(.. </a:t>
            </a:r>
            <a:r>
              <a:rPr lang="en-US" i="1" dirty="0" err="1"/>
              <a:t>Contd</a:t>
            </a:r>
            <a:r>
              <a:rPr lang="en-US" i="1" dirty="0"/>
              <a:t>)</a:t>
            </a:r>
          </a:p>
        </p:txBody>
      </p:sp>
      <p:sp>
        <p:nvSpPr>
          <p:cNvPr id="3" name="Content Placeholder 2">
            <a:extLst>
              <a:ext uri="{FF2B5EF4-FFF2-40B4-BE49-F238E27FC236}">
                <a16:creationId xmlns:a16="http://schemas.microsoft.com/office/drawing/2014/main" id="{DB639B16-C4BB-8EDC-2147-AFE0B2A179A0}"/>
              </a:ext>
            </a:extLst>
          </p:cNvPr>
          <p:cNvSpPr>
            <a:spLocks noGrp="1"/>
          </p:cNvSpPr>
          <p:nvPr>
            <p:ph idx="1"/>
          </p:nvPr>
        </p:nvSpPr>
        <p:spPr/>
        <p:txBody>
          <a:bodyPr>
            <a:normAutofit/>
          </a:bodyPr>
          <a:lstStyle/>
          <a:p>
            <a:r>
              <a:rPr lang="en-US" dirty="0"/>
              <a:t>Using KNN model to Fit the features into clusters</a:t>
            </a:r>
          </a:p>
          <a:p>
            <a:pPr lvl="1"/>
            <a:r>
              <a:rPr lang="en-US" dirty="0"/>
              <a:t>Once the feature vectors have been extracted, the distance between feature vectors can be calculated using cosine similarity and form a cluster.</a:t>
            </a:r>
          </a:p>
          <a:p>
            <a:pPr lvl="1"/>
            <a:endParaRPr lang="en-US" dirty="0"/>
          </a:p>
          <a:p>
            <a:pPr lvl="1"/>
            <a:endParaRPr lang="en-US" dirty="0"/>
          </a:p>
          <a:p>
            <a:pPr lvl="1"/>
            <a:endParaRPr lang="en-US" dirty="0"/>
          </a:p>
          <a:p>
            <a:r>
              <a:rPr lang="en-US" dirty="0"/>
              <a:t>Testing: Finding similar images given test input</a:t>
            </a:r>
          </a:p>
          <a:p>
            <a:pPr lvl="1"/>
            <a:r>
              <a:rPr lang="en-US" dirty="0"/>
              <a:t>We generate a small batch of images from the testing dataset and then pick a few random input images from it. </a:t>
            </a:r>
          </a:p>
          <a:p>
            <a:pPr lvl="1"/>
            <a:r>
              <a:rPr lang="en-US" dirty="0"/>
              <a:t>Extract features of the test image and </a:t>
            </a:r>
            <a:r>
              <a:rPr lang="en-US"/>
              <a:t>feed to </a:t>
            </a:r>
            <a:r>
              <a:rPr lang="en-US" dirty="0"/>
              <a:t>the KNN model and find the top k-similar images.</a:t>
            </a:r>
          </a:p>
          <a:p>
            <a:endParaRPr lang="en-US" dirty="0"/>
          </a:p>
        </p:txBody>
      </p:sp>
      <p:pic>
        <p:nvPicPr>
          <p:cNvPr id="5122" name="Picture 2" descr="Cosine similarity: How does it measure the similarity, Maths behind and  usage in Python | by Varun | Towards Data Science">
            <a:extLst>
              <a:ext uri="{FF2B5EF4-FFF2-40B4-BE49-F238E27FC236}">
                <a16:creationId xmlns:a16="http://schemas.microsoft.com/office/drawing/2014/main" id="{A5ABBAF1-30D9-A43F-3ABB-6FBBF8A00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927" y="3076282"/>
            <a:ext cx="2844800" cy="101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17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8325-2113-7E20-5E77-B6427E1C3204}"/>
              </a:ext>
            </a:extLst>
          </p:cNvPr>
          <p:cNvSpPr>
            <a:spLocks noGrp="1"/>
          </p:cNvSpPr>
          <p:nvPr>
            <p:ph type="title"/>
          </p:nvPr>
        </p:nvSpPr>
        <p:spPr/>
        <p:txBody>
          <a:bodyPr/>
          <a:lstStyle/>
          <a:p>
            <a:r>
              <a:rPr lang="en-US" dirty="0"/>
              <a:t>Pseudocode for the Implementation</a:t>
            </a:r>
          </a:p>
        </p:txBody>
      </p:sp>
      <p:pic>
        <p:nvPicPr>
          <p:cNvPr id="11" name="Picture 10">
            <a:extLst>
              <a:ext uri="{FF2B5EF4-FFF2-40B4-BE49-F238E27FC236}">
                <a16:creationId xmlns:a16="http://schemas.microsoft.com/office/drawing/2014/main" id="{83FED25D-A62E-99D1-8958-8684F12ED220}"/>
              </a:ext>
            </a:extLst>
          </p:cNvPr>
          <p:cNvPicPr>
            <a:picLocks noChangeAspect="1"/>
          </p:cNvPicPr>
          <p:nvPr/>
        </p:nvPicPr>
        <p:blipFill>
          <a:blip r:embed="rId2"/>
          <a:stretch>
            <a:fillRect/>
          </a:stretch>
        </p:blipFill>
        <p:spPr>
          <a:xfrm>
            <a:off x="2911827" y="1472589"/>
            <a:ext cx="6368345" cy="5112937"/>
          </a:xfrm>
          <a:prstGeom prst="rect">
            <a:avLst/>
          </a:prstGeom>
        </p:spPr>
      </p:pic>
    </p:spTree>
    <p:extLst>
      <p:ext uri="{BB962C8B-B14F-4D97-AF65-F5344CB8AC3E}">
        <p14:creationId xmlns:p14="http://schemas.microsoft.com/office/powerpoint/2010/main" val="24119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2C29-CBB4-8E71-9296-8F6BDD5BF81A}"/>
              </a:ext>
            </a:extLst>
          </p:cNvPr>
          <p:cNvSpPr>
            <a:spLocks noGrp="1"/>
          </p:cNvSpPr>
          <p:nvPr>
            <p:ph type="title"/>
          </p:nvPr>
        </p:nvSpPr>
        <p:spPr/>
        <p:txBody>
          <a:bodyPr/>
          <a:lstStyle/>
          <a:p>
            <a:r>
              <a:rPr lang="en-US" dirty="0"/>
              <a:t>Outputs</a:t>
            </a:r>
          </a:p>
        </p:txBody>
      </p:sp>
      <p:pic>
        <p:nvPicPr>
          <p:cNvPr id="6154" name="Picture 6" descr="A picture containing text, person, television, fish&#10;&#10;Description automatically generated">
            <a:extLst>
              <a:ext uri="{FF2B5EF4-FFF2-40B4-BE49-F238E27FC236}">
                <a16:creationId xmlns:a16="http://schemas.microsoft.com/office/drawing/2014/main" id="{E2AA5FCF-6745-9095-1249-C603E5B58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437" y="1240055"/>
            <a:ext cx="7366220" cy="1406744"/>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7" descr="A picture containing text, road, truck, outdoor&#10;&#10;Description automatically generated">
            <a:extLst>
              <a:ext uri="{FF2B5EF4-FFF2-40B4-BE49-F238E27FC236}">
                <a16:creationId xmlns:a16="http://schemas.microsoft.com/office/drawing/2014/main" id="{92E90A76-09D4-7567-150A-467A60C3B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436" y="2933413"/>
            <a:ext cx="7366221" cy="140674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A picture containing text, indoor, stereo, control panel&#10;&#10;Description automatically generated">
            <a:extLst>
              <a:ext uri="{FF2B5EF4-FFF2-40B4-BE49-F238E27FC236}">
                <a16:creationId xmlns:a16="http://schemas.microsoft.com/office/drawing/2014/main" id="{36587E3A-15A7-A78F-BF57-3C9426051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0436" y="4626770"/>
            <a:ext cx="7366194" cy="14067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
            <a:extLst>
              <a:ext uri="{FF2B5EF4-FFF2-40B4-BE49-F238E27FC236}">
                <a16:creationId xmlns:a16="http://schemas.microsoft.com/office/drawing/2014/main" id="{6148C4EA-0E51-5D63-DDDB-F6F67E42B82F}"/>
              </a:ext>
            </a:extLst>
          </p:cNvPr>
          <p:cNvSpPr>
            <a:spLocks noChangeArrowheads="1"/>
          </p:cNvSpPr>
          <p:nvPr/>
        </p:nvSpPr>
        <p:spPr bwMode="auto">
          <a:xfrm>
            <a:off x="1726503" y="1788932"/>
            <a:ext cx="10565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Test case 1: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75D64EC6-388A-49F8-A3DA-490A3D65CAB2}"/>
              </a:ext>
            </a:extLst>
          </p:cNvPr>
          <p:cNvSpPr>
            <a:spLocks noChangeArrowheads="1"/>
          </p:cNvSpPr>
          <p:nvPr/>
        </p:nvSpPr>
        <p:spPr bwMode="auto">
          <a:xfrm>
            <a:off x="1726503" y="3566069"/>
            <a:ext cx="1016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Test case 2:</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3">
            <a:extLst>
              <a:ext uri="{FF2B5EF4-FFF2-40B4-BE49-F238E27FC236}">
                <a16:creationId xmlns:a16="http://schemas.microsoft.com/office/drawing/2014/main" id="{21514039-278A-AA31-7C74-2CFAF3C778B1}"/>
              </a:ext>
            </a:extLst>
          </p:cNvPr>
          <p:cNvSpPr>
            <a:spLocks noChangeArrowheads="1"/>
          </p:cNvSpPr>
          <p:nvPr/>
        </p:nvSpPr>
        <p:spPr bwMode="auto">
          <a:xfrm>
            <a:off x="1726503" y="5182004"/>
            <a:ext cx="10629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Test case 3:</a:t>
            </a:r>
            <a:r>
              <a:rPr kumimoji="0" lang="en-US" altLang="en-US" sz="16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p:txBody>
      </p:sp>
      <p:sp>
        <p:nvSpPr>
          <p:cNvPr id="11" name="Rectangle 14">
            <a:extLst>
              <a:ext uri="{FF2B5EF4-FFF2-40B4-BE49-F238E27FC236}">
                <a16:creationId xmlns:a16="http://schemas.microsoft.com/office/drawing/2014/main" id="{8A710535-1A3E-B368-C904-3E7C6844DA51}"/>
              </a:ext>
            </a:extLst>
          </p:cNvPr>
          <p:cNvSpPr>
            <a:spLocks noChangeArrowheads="1"/>
          </p:cNvSpPr>
          <p:nvPr/>
        </p:nvSpPr>
        <p:spPr bwMode="auto">
          <a:xfrm>
            <a:off x="932873" y="57816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LM Roman 9" panose="00000500000000000000" pitchFamily="50"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126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BA774-FF5D-27E1-1249-45283598CD91}"/>
              </a:ext>
            </a:extLst>
          </p:cNvPr>
          <p:cNvSpPr>
            <a:spLocks noGrp="1"/>
          </p:cNvSpPr>
          <p:nvPr>
            <p:ph idx="1"/>
          </p:nvPr>
        </p:nvSpPr>
        <p:spPr/>
        <p:txBody>
          <a:bodyPr>
            <a:normAutofit/>
          </a:bodyPr>
          <a:lstStyle/>
          <a:p>
            <a:pPr marL="0" indent="0" algn="ctr">
              <a:buNone/>
            </a:pPr>
            <a:r>
              <a:rPr lang="en-US" sz="7200" dirty="0"/>
              <a:t>Thank you!</a:t>
            </a:r>
          </a:p>
        </p:txBody>
      </p:sp>
    </p:spTree>
    <p:extLst>
      <p:ext uri="{BB962C8B-B14F-4D97-AF65-F5344CB8AC3E}">
        <p14:creationId xmlns:p14="http://schemas.microsoft.com/office/powerpoint/2010/main" val="3908962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388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LM Roman 9</vt:lpstr>
      <vt:lpstr>Office Theme</vt:lpstr>
      <vt:lpstr>CS512: Data Structures and Algorithms Final Project  Image Similarity Search</vt:lpstr>
      <vt:lpstr>Project Description</vt:lpstr>
      <vt:lpstr>Data Description</vt:lpstr>
      <vt:lpstr>PowerPoint Presentation</vt:lpstr>
      <vt:lpstr>Implementation</vt:lpstr>
      <vt:lpstr>Implementation (.. Contd)</vt:lpstr>
      <vt:lpstr>Pseudocode for the Implementation</vt:lpstr>
      <vt:lpstr>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CS512: Data Structures and Algorithms Final Project  Image Similarity Search</dc:title>
  <dc:creator>Mansi Rajesh Borole</dc:creator>
  <cp:lastModifiedBy>Mansi Rajesh Borole</cp:lastModifiedBy>
  <cp:revision>10</cp:revision>
  <dcterms:created xsi:type="dcterms:W3CDTF">2022-12-23T01:21:52Z</dcterms:created>
  <dcterms:modified xsi:type="dcterms:W3CDTF">2022-12-23T02:40:11Z</dcterms:modified>
</cp:coreProperties>
</file>