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f80bf62d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f80bf62d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f80bf62d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f80bf62d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f80bf62d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f80bf62d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f80bf62d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f80bf62d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f80bf62d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f80bf62d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f80bf62d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f80bf62d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f80bf62d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f80bf62d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800">
                <a:solidFill>
                  <a:srgbClr val="434343"/>
                </a:solidFill>
                <a:latin typeface="Roboto"/>
                <a:ea typeface="Roboto"/>
                <a:cs typeface="Roboto"/>
                <a:sym typeface="Roboto"/>
              </a:rPr>
              <a:t>Matrix factorization is used to build a recommendation system by factorizing the user-item rating matrix into two lower-dimensional matrices: a user factors matrix and an item factors matrix.</a:t>
            </a:r>
            <a:endParaRPr sz="1800">
              <a:solidFill>
                <a:srgbClr val="434343"/>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 sz="1800">
                <a:solidFill>
                  <a:srgbClr val="434343"/>
                </a:solidFill>
                <a:latin typeface="Roboto"/>
                <a:ea typeface="Roboto"/>
                <a:cs typeface="Roboto"/>
                <a:sym typeface="Roboto"/>
              </a:rPr>
              <a:t>The factorization is optimized using the technique gradient descent to minimize the difference between the predicted and actual ratings.</a:t>
            </a:r>
            <a:endParaRPr sz="1800">
              <a:solidFill>
                <a:srgbClr val="434343"/>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 sz="1800">
                <a:solidFill>
                  <a:srgbClr val="434343"/>
                </a:solidFill>
                <a:latin typeface="Roboto"/>
                <a:ea typeface="Roboto"/>
                <a:cs typeface="Roboto"/>
                <a:sym typeface="Roboto"/>
              </a:rPr>
              <a:t>The learned user and item factors capture the underlying preferences or characteristics of the users, respectively, and are used to predict ratings for new users.</a:t>
            </a:r>
            <a:endParaRPr sz="1800">
              <a:solidFill>
                <a:srgbClr val="434343"/>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 sz="1800">
                <a:solidFill>
                  <a:srgbClr val="434343"/>
                </a:solidFill>
                <a:latin typeface="Roboto"/>
                <a:ea typeface="Roboto"/>
                <a:cs typeface="Roboto"/>
                <a:sym typeface="Roboto"/>
              </a:rPr>
              <a:t>To predict a rating for a user-item pair, we simply take the dot product of the corresponding user and item factors.</a:t>
            </a:r>
            <a:endParaRPr sz="1800">
              <a:solidFill>
                <a:srgbClr val="434343"/>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 sz="1800">
                <a:solidFill>
                  <a:srgbClr val="434343"/>
                </a:solidFill>
                <a:latin typeface="Roboto"/>
                <a:ea typeface="Roboto"/>
                <a:cs typeface="Roboto"/>
                <a:sym typeface="Roboto"/>
              </a:rPr>
              <a:t>The predicted rating is then used to rank the items and recommend the top-rated ones to the user.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f80bf62d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f80bf62d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f80bf62d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f80bf62d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a9042ef7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a9042ef7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f80bf62d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f80bf62d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f80bf62d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f80bf62d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towardsdatascience.com/movie-recommendation-system-based-on-movielens-ef0df580cd0e" TargetMode="External"/><Relationship Id="rId4" Type="http://schemas.openxmlformats.org/officeDocument/2006/relationships/hyperlink" Target="https://www.scaler.com/topics/machine-learning/recommender-system-using-movielens/" TargetMode="External"/><Relationship Id="rId5" Type="http://schemas.openxmlformats.org/officeDocument/2006/relationships/hyperlink" Target="https://en.wikipedia.org/wiki/Recommender_system" TargetMode="External"/><Relationship Id="rId6" Type="http://schemas.openxmlformats.org/officeDocument/2006/relationships/hyperlink" Target="https://towardsdatascience.com/introduction-to-recommender-systems-6c66cf15ada" TargetMode="External"/><Relationship Id="rId7" Type="http://schemas.openxmlformats.org/officeDocument/2006/relationships/hyperlink" Target="https://towardsdatascience.com/recommendation-system-matrix-factorization-d61978660b4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Recommendation Systems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MovieLens</a:t>
            </a:r>
            <a:endParaRPr/>
          </a:p>
        </p:txBody>
      </p:sp>
      <p:sp>
        <p:nvSpPr>
          <p:cNvPr id="87" name="Google Shape;87;p13"/>
          <p:cNvSpPr txBox="1"/>
          <p:nvPr/>
        </p:nvSpPr>
        <p:spPr>
          <a:xfrm>
            <a:off x="6153875" y="3883050"/>
            <a:ext cx="266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Team 10</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Darshee Machhar (dm1639)</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Pankti Nanavati (pn266)</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Vamsi Krishna Bulusu (nb847)</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952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Fairness and Unbiases of Recommender Systems</a:t>
            </a:r>
            <a:endParaRPr/>
          </a:p>
        </p:txBody>
      </p:sp>
      <p:sp>
        <p:nvSpPr>
          <p:cNvPr id="145" name="Google Shape;145;p22"/>
          <p:cNvSpPr txBox="1"/>
          <p:nvPr>
            <p:ph idx="1" type="body"/>
          </p:nvPr>
        </p:nvSpPr>
        <p:spPr>
          <a:xfrm>
            <a:off x="134875" y="748050"/>
            <a:ext cx="8947200" cy="3927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4300"/>
              <a:t>Bias is a pervasive issue in recommendation systems that can lead to unfair or discriminatory recommendations. Biases can arise due to various factors such as historical data, user preferences, and algorithmic design. </a:t>
            </a:r>
            <a:endParaRPr sz="4300"/>
          </a:p>
          <a:p>
            <a:pPr indent="-337820" lvl="0" marL="457200" rtl="0" algn="l">
              <a:spcBef>
                <a:spcPts val="1200"/>
              </a:spcBef>
              <a:spcAft>
                <a:spcPts val="0"/>
              </a:spcAft>
              <a:buSzPct val="100000"/>
              <a:buAutoNum type="arabicPeriod"/>
            </a:pPr>
            <a:r>
              <a:rPr b="1" lang="en" sz="4300"/>
              <a:t>Data pre-processing</a:t>
            </a:r>
            <a:r>
              <a:rPr lang="en" sz="4300"/>
              <a:t>: This is done by removing outliers, normalizing the data, and balancing the distribution of user-item interactions.</a:t>
            </a:r>
            <a:endParaRPr sz="4300"/>
          </a:p>
          <a:p>
            <a:pPr indent="-337820" lvl="0" marL="457200" rtl="0" algn="l">
              <a:spcBef>
                <a:spcPts val="0"/>
              </a:spcBef>
              <a:spcAft>
                <a:spcPts val="0"/>
              </a:spcAft>
              <a:buSzPct val="100000"/>
              <a:buAutoNum type="arabicPeriod"/>
            </a:pPr>
            <a:r>
              <a:rPr b="1" lang="en" sz="4300"/>
              <a:t>Regularization</a:t>
            </a:r>
            <a:r>
              <a:rPr lang="en" sz="4300"/>
              <a:t>: Regularization methods such as L1 and L2 regularization helped prevent the algorithm from focusing too much on individual users or items and instead promoted a more balanced and diverse set of recommendations.</a:t>
            </a:r>
            <a:endParaRPr sz="4300"/>
          </a:p>
          <a:p>
            <a:pPr indent="-337820" lvl="0" marL="457200" rtl="0" algn="l">
              <a:spcBef>
                <a:spcPts val="0"/>
              </a:spcBef>
              <a:spcAft>
                <a:spcPts val="0"/>
              </a:spcAft>
              <a:buSzPct val="100000"/>
              <a:buAutoNum type="arabicPeriod"/>
            </a:pPr>
            <a:r>
              <a:rPr b="1" lang="en" sz="4300"/>
              <a:t>Reduce over-generalization</a:t>
            </a:r>
            <a:r>
              <a:rPr lang="en" sz="4300"/>
              <a:t>: Biases are introduced into the recommendation algorithm to capture specific characteristics or preferences of the users and items. By incorporating these biases, the algorithm better captures the nuances of the data and makes more accurate recommendations.</a:t>
            </a:r>
            <a:endParaRPr sz="43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 type="body"/>
          </p:nvPr>
        </p:nvSpPr>
        <p:spPr>
          <a:xfrm>
            <a:off x="311700" y="1229875"/>
            <a:ext cx="8520600" cy="2740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In conclusion, collaborative filtering using matrix factorization approach has been shown to effectively handle sparse and high-dimensional data, and can provide accurate recommendations even for new or unseen items.</a:t>
            </a:r>
            <a:endParaRPr/>
          </a:p>
          <a:p>
            <a:pPr indent="0" lvl="0" marL="457200" rtl="0" algn="l">
              <a:spcBef>
                <a:spcPts val="1200"/>
              </a:spcBef>
              <a:spcAft>
                <a:spcPts val="0"/>
              </a:spcAft>
              <a:buNone/>
            </a:pPr>
            <a:r>
              <a:t/>
            </a:r>
            <a:endParaRPr/>
          </a:p>
          <a:p>
            <a:pPr indent="-334327" lvl="0" marL="457200" rtl="0" algn="just">
              <a:spcBef>
                <a:spcPts val="1200"/>
              </a:spcBef>
              <a:spcAft>
                <a:spcPts val="0"/>
              </a:spcAft>
              <a:buSzPct val="100000"/>
              <a:buChar char="●"/>
            </a:pPr>
            <a:r>
              <a:rPr lang="en"/>
              <a:t>One area for future work is to explore more advanced models that can incorporate additional features such as temporal dynamics or user demographics, which could further improve the accuracy of recommendations. </a:t>
            </a:r>
            <a:endParaRPr/>
          </a:p>
          <a:p>
            <a:pPr indent="0" lvl="0" marL="0" rtl="0" algn="l">
              <a:spcBef>
                <a:spcPts val="1200"/>
              </a:spcBef>
              <a:spcAft>
                <a:spcPts val="1200"/>
              </a:spcAft>
              <a:buNone/>
            </a:pPr>
            <a:r>
              <a:t/>
            </a:r>
            <a:endParaRPr/>
          </a:p>
        </p:txBody>
      </p:sp>
      <p:sp>
        <p:nvSpPr>
          <p:cNvPr id="151" name="Google Shape;151;p23"/>
          <p:cNvSpPr txBox="1"/>
          <p:nvPr>
            <p:ph type="title"/>
          </p:nvPr>
        </p:nvSpPr>
        <p:spPr>
          <a:xfrm>
            <a:off x="311700" y="4824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&amp; Future Work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7" name="Google Shape;157;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uFill>
                  <a:noFill/>
                </a:uFill>
                <a:hlinkClick r:id="rId3"/>
              </a:rPr>
              <a:t>https://towardsdatascience.com/movie-recommendation-system-based-on-movielens-ef0df580cd0e</a:t>
            </a:r>
            <a:endParaRPr/>
          </a:p>
          <a:p>
            <a:pPr indent="-342900" lvl="0" marL="457200" rtl="0" algn="l">
              <a:spcBef>
                <a:spcPts val="0"/>
              </a:spcBef>
              <a:spcAft>
                <a:spcPts val="0"/>
              </a:spcAft>
              <a:buSzPts val="1800"/>
              <a:buChar char="●"/>
            </a:pPr>
            <a:r>
              <a:rPr lang="en">
                <a:uFill>
                  <a:noFill/>
                </a:uFill>
                <a:hlinkClick r:id="rId4"/>
              </a:rPr>
              <a:t>https://www.scaler.com/topics/machine-learning/recommender-system-using-movielens/</a:t>
            </a:r>
            <a:endParaRPr/>
          </a:p>
          <a:p>
            <a:pPr indent="-342900" lvl="0" marL="457200" rtl="0" algn="l">
              <a:spcBef>
                <a:spcPts val="0"/>
              </a:spcBef>
              <a:spcAft>
                <a:spcPts val="0"/>
              </a:spcAft>
              <a:buSzPts val="1800"/>
              <a:buChar char="●"/>
            </a:pPr>
            <a:r>
              <a:rPr lang="en">
                <a:uFill>
                  <a:noFill/>
                </a:uFill>
                <a:hlinkClick r:id="rId5"/>
              </a:rPr>
              <a:t>https://en.wikipedia.org/wiki/Recommender_system</a:t>
            </a:r>
            <a:endParaRPr/>
          </a:p>
          <a:p>
            <a:pPr indent="-342900" lvl="0" marL="457200" rtl="0" algn="l">
              <a:spcBef>
                <a:spcPts val="0"/>
              </a:spcBef>
              <a:spcAft>
                <a:spcPts val="0"/>
              </a:spcAft>
              <a:buSzPts val="1800"/>
              <a:buChar char="●"/>
            </a:pPr>
            <a:r>
              <a:rPr lang="en">
                <a:uFill>
                  <a:noFill/>
                </a:uFill>
                <a:hlinkClick r:id="rId6"/>
              </a:rPr>
              <a:t>https://towardsdatascience.com/introduction-to-recommender-systems-6c66cf15ada</a:t>
            </a:r>
            <a:endParaRPr/>
          </a:p>
          <a:p>
            <a:pPr indent="-342900" lvl="0" marL="457200" rtl="0" algn="l">
              <a:spcBef>
                <a:spcPts val="0"/>
              </a:spcBef>
              <a:spcAft>
                <a:spcPts val="0"/>
              </a:spcAft>
              <a:buSzPts val="1800"/>
              <a:buChar char="●"/>
            </a:pPr>
            <a:r>
              <a:rPr lang="en">
                <a:uFill>
                  <a:noFill/>
                </a:uFill>
                <a:hlinkClick r:id="rId7"/>
              </a:rPr>
              <a:t>https://towardsdatascience.com/recommendation-system-matrix-factorization-d61978660b4b</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00375" y="19639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311700" y="902250"/>
            <a:ext cx="8520600" cy="33390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Clr>
                <a:srgbClr val="000000"/>
              </a:buClr>
              <a:buSzPts val="1100"/>
              <a:buFont typeface="Arial"/>
              <a:buChar char="●"/>
            </a:pPr>
            <a:r>
              <a:rPr lang="en"/>
              <a:t>Recommendation systems are an essential part of many industries, including e-commerce, social media, and entertainment.</a:t>
            </a:r>
            <a:endParaRPr/>
          </a:p>
          <a:p>
            <a:pPr indent="-298450" lvl="0" marL="457200" rtl="0" algn="l">
              <a:spcBef>
                <a:spcPts val="0"/>
              </a:spcBef>
              <a:spcAft>
                <a:spcPts val="0"/>
              </a:spcAft>
              <a:buClr>
                <a:srgbClr val="000000"/>
              </a:buClr>
              <a:buSzPts val="1100"/>
              <a:buFont typeface="Arial"/>
              <a:buChar char="●"/>
            </a:pPr>
            <a:r>
              <a:rPr lang="en"/>
              <a:t>They help users discover new products, services, or content that they're likely to enjoy, improving their experience and engagement.</a:t>
            </a:r>
            <a:endParaRPr/>
          </a:p>
          <a:p>
            <a:pPr indent="-298450" lvl="0" marL="457200" rtl="0" algn="l">
              <a:spcBef>
                <a:spcPts val="0"/>
              </a:spcBef>
              <a:spcAft>
                <a:spcPts val="0"/>
              </a:spcAft>
              <a:buClr>
                <a:srgbClr val="000000"/>
              </a:buClr>
              <a:buSzPts val="1100"/>
              <a:buFont typeface="Arial"/>
              <a:buChar char="●"/>
            </a:pPr>
            <a:r>
              <a:rPr lang="en"/>
              <a:t>The Movielens dataset is a popular benchmark dataset for building recommendation systems, consisting of movie ratings from over 6000 users.</a:t>
            </a:r>
            <a:endParaRPr/>
          </a:p>
          <a:p>
            <a:pPr indent="-298450" lvl="0" marL="457200" rtl="0" algn="l">
              <a:spcBef>
                <a:spcPts val="0"/>
              </a:spcBef>
              <a:spcAft>
                <a:spcPts val="0"/>
              </a:spcAft>
              <a:buClr>
                <a:srgbClr val="000000"/>
              </a:buClr>
              <a:buSzPts val="1100"/>
              <a:buFont typeface="Arial"/>
              <a:buChar char="●"/>
            </a:pPr>
            <a:r>
              <a:rPr lang="en"/>
              <a:t>However, building an effective recommendation system is challenging, requiring a balance of accuracy, diversity, and scalability.</a:t>
            </a:r>
            <a:endParaRPr/>
          </a:p>
          <a:p>
            <a:pPr indent="-298450" lvl="0" marL="457200" rtl="0" algn="l">
              <a:spcBef>
                <a:spcPts val="0"/>
              </a:spcBef>
              <a:spcAft>
                <a:spcPts val="0"/>
              </a:spcAft>
              <a:buClr>
                <a:srgbClr val="000000"/>
              </a:buClr>
              <a:buSzPts val="1100"/>
              <a:buFont typeface="Arial"/>
              <a:buChar char="●"/>
            </a:pPr>
            <a:r>
              <a:rPr lang="en"/>
              <a:t>In this presentation, we'll explore how matrix factorization can be used to build a recommendation system for the Movielens dataset, including its performance and limitations.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a:t>
            </a:r>
            <a:r>
              <a:rPr lang="en"/>
              <a:t> Movielens dataset is a popular dataset for building recommendation systems, consisting of movie ratings from over 6000 users.</a:t>
            </a:r>
            <a:endParaRPr/>
          </a:p>
          <a:p>
            <a:pPr indent="-342900" lvl="0" marL="457200" rtl="0" algn="l">
              <a:spcBef>
                <a:spcPts val="0"/>
              </a:spcBef>
              <a:spcAft>
                <a:spcPts val="0"/>
              </a:spcAft>
              <a:buSzPts val="1800"/>
              <a:buChar char="●"/>
            </a:pPr>
            <a:r>
              <a:rPr lang="en"/>
              <a:t>We have used smaller dataset of 6 MB size.</a:t>
            </a:r>
            <a:endParaRPr/>
          </a:p>
          <a:p>
            <a:pPr indent="-342900" lvl="0" marL="457200" rtl="0" algn="l">
              <a:spcBef>
                <a:spcPts val="0"/>
              </a:spcBef>
              <a:spcAft>
                <a:spcPts val="0"/>
              </a:spcAft>
              <a:buSzPts val="1800"/>
              <a:buChar char="●"/>
            </a:pPr>
            <a:r>
              <a:rPr lang="en"/>
              <a:t>It contains over 1 Million movie ratings, with each rating ranging from 1 to 5 stars.</a:t>
            </a:r>
            <a:endParaRPr/>
          </a:p>
          <a:p>
            <a:pPr indent="-342900" lvl="0" marL="457200" rtl="0" algn="l">
              <a:spcBef>
                <a:spcPts val="0"/>
              </a:spcBef>
              <a:spcAft>
                <a:spcPts val="0"/>
              </a:spcAft>
              <a:buSzPts val="1800"/>
              <a:buChar char="●"/>
            </a:pPr>
            <a:r>
              <a:rPr lang="en"/>
              <a:t>The dataset also includes movie metadata, such as genre, year, and title.</a:t>
            </a:r>
            <a:endParaRPr/>
          </a:p>
          <a:p>
            <a:pPr indent="-342900" lvl="0" marL="457200" rtl="0" algn="l">
              <a:spcBef>
                <a:spcPts val="0"/>
              </a:spcBef>
              <a:spcAft>
                <a:spcPts val="0"/>
              </a:spcAft>
              <a:buClr>
                <a:srgbClr val="000000"/>
              </a:buClr>
              <a:buSzPts val="1800"/>
              <a:buChar char="●"/>
            </a:pPr>
            <a:r>
              <a:rPr lang="en">
                <a:solidFill>
                  <a:srgbClr val="000000"/>
                </a:solidFill>
              </a:rPr>
              <a:t>Split the dataset into 60% training and 40% testing based on the User ID.</a:t>
            </a:r>
            <a:endParaRPr>
              <a:solidFill>
                <a:srgbClr val="000000"/>
              </a:solidFill>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Collaborative Filtering</a:t>
            </a:r>
            <a:endParaRPr/>
          </a:p>
        </p:txBody>
      </p:sp>
      <p:sp>
        <p:nvSpPr>
          <p:cNvPr id="105" name="Google Shape;105;p16"/>
          <p:cNvSpPr txBox="1"/>
          <p:nvPr>
            <p:ph idx="1" type="body"/>
          </p:nvPr>
        </p:nvSpPr>
        <p:spPr>
          <a:xfrm>
            <a:off x="311700" y="902250"/>
            <a:ext cx="8520600" cy="3339000"/>
          </a:xfrm>
          <a:prstGeom prst="rect">
            <a:avLst/>
          </a:prstGeom>
        </p:spPr>
        <p:txBody>
          <a:bodyPr anchorCtr="0" anchor="t" bIns="91425" lIns="91425" spcFirstLastPara="1" rIns="91425" wrap="square" tIns="91425">
            <a:normAutofit fontScale="85000" lnSpcReduction="10000"/>
          </a:bodyPr>
          <a:lstStyle/>
          <a:p>
            <a:pPr indent="-287972" lvl="0" marL="457200" rtl="0" algn="l">
              <a:spcBef>
                <a:spcPts val="0"/>
              </a:spcBef>
              <a:spcAft>
                <a:spcPts val="0"/>
              </a:spcAft>
              <a:buClr>
                <a:srgbClr val="000000"/>
              </a:buClr>
              <a:buSzPct val="61111"/>
              <a:buFont typeface="Arial"/>
              <a:buChar char="●"/>
            </a:pPr>
            <a:r>
              <a:rPr lang="en"/>
              <a:t>Collaborative filtering is a popular technique in recommendation systems that leverages the ratings of similar users or items to make personalized recommendations.</a:t>
            </a:r>
            <a:endParaRPr/>
          </a:p>
          <a:p>
            <a:pPr indent="-287972" lvl="0" marL="457200" rtl="0" algn="l">
              <a:spcBef>
                <a:spcPts val="0"/>
              </a:spcBef>
              <a:spcAft>
                <a:spcPts val="0"/>
              </a:spcAft>
              <a:buClr>
                <a:srgbClr val="000000"/>
              </a:buClr>
              <a:buSzPct val="61111"/>
              <a:buFont typeface="Arial"/>
              <a:buChar char="●"/>
            </a:pPr>
            <a:r>
              <a:rPr lang="en"/>
              <a:t>The basic idea is to find users or items that have similar preferences to the target user, and recommend items that they have rated highly but the target user hasn't seen yet.</a:t>
            </a:r>
            <a:endParaRPr/>
          </a:p>
          <a:p>
            <a:pPr indent="-287972" lvl="0" marL="457200" rtl="0" algn="l">
              <a:spcBef>
                <a:spcPts val="0"/>
              </a:spcBef>
              <a:spcAft>
                <a:spcPts val="0"/>
              </a:spcAft>
              <a:buClr>
                <a:srgbClr val="000000"/>
              </a:buClr>
              <a:buSzPct val="61111"/>
              <a:buFont typeface="Arial"/>
              <a:buChar char="●"/>
            </a:pPr>
            <a:r>
              <a:rPr lang="en"/>
              <a:t>User-based collaborative filtering computes the similarity between users based on their rating history, and recommends items that similar users have rated highly.</a:t>
            </a:r>
            <a:endParaRPr/>
          </a:p>
          <a:p>
            <a:pPr indent="-287972" lvl="0" marL="457200" rtl="0" algn="l">
              <a:spcBef>
                <a:spcPts val="0"/>
              </a:spcBef>
              <a:spcAft>
                <a:spcPts val="0"/>
              </a:spcAft>
              <a:buClr>
                <a:srgbClr val="000000"/>
              </a:buClr>
              <a:buSzPct val="61111"/>
              <a:buFont typeface="Arial"/>
              <a:buChar char="●"/>
            </a:pPr>
            <a:r>
              <a:rPr lang="en"/>
              <a:t>Item-based collaborative filtering computes the similarity between items based on the ratings they have received from users, and recommends similar items to the ones the target user has rated highly.</a:t>
            </a:r>
            <a:endParaRPr/>
          </a:p>
          <a:p>
            <a:pPr indent="-287972" lvl="0" marL="457200" rtl="0" algn="l">
              <a:spcBef>
                <a:spcPts val="0"/>
              </a:spcBef>
              <a:spcAft>
                <a:spcPts val="0"/>
              </a:spcAft>
              <a:buClr>
                <a:srgbClr val="000000"/>
              </a:buClr>
              <a:buSzPct val="61111"/>
              <a:buFont typeface="Arial"/>
              <a:buChar char="●"/>
            </a:pPr>
            <a:r>
              <a:rPr lang="en"/>
              <a:t>Collaborative filtering is a powerful technique for recommendation systems, as it can handle cold-start problems, where there is no prior information about the user or item, and can capture user-item interactions that are not captured by explicit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Matrix Factorization Overview</a:t>
            </a:r>
            <a:endParaRPr/>
          </a:p>
        </p:txBody>
      </p:sp>
      <p:sp>
        <p:nvSpPr>
          <p:cNvPr id="111" name="Google Shape;111;p17"/>
          <p:cNvSpPr txBox="1"/>
          <p:nvPr>
            <p:ph idx="1" type="body"/>
          </p:nvPr>
        </p:nvSpPr>
        <p:spPr>
          <a:xfrm>
            <a:off x="311700" y="902250"/>
            <a:ext cx="8520600" cy="3339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n"/>
              <a:t>Matrix factorization is a technique used in recommendation systems to reduce the dimensionality of the user-item rating matrix.</a:t>
            </a:r>
            <a:endParaRPr/>
          </a:p>
          <a:p>
            <a:pPr indent="-298450" lvl="0" marL="457200" rtl="0" algn="l">
              <a:spcBef>
                <a:spcPts val="0"/>
              </a:spcBef>
              <a:spcAft>
                <a:spcPts val="0"/>
              </a:spcAft>
              <a:buClr>
                <a:srgbClr val="000000"/>
              </a:buClr>
              <a:buSzPts val="1100"/>
              <a:buFont typeface="Arial"/>
              <a:buChar char="●"/>
            </a:pPr>
            <a:r>
              <a:rPr lang="en"/>
              <a:t>The basic idea is to represent each user and item as a set of latent factors, or features, that capture their preferences or characteristics.</a:t>
            </a:r>
            <a:endParaRPr/>
          </a:p>
          <a:p>
            <a:pPr indent="0" lvl="0" marL="0" rtl="0" algn="l">
              <a:spcBef>
                <a:spcPts val="120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588363" y="2282500"/>
            <a:ext cx="7967273" cy="2377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chart</a:t>
            </a:r>
            <a:endParaRPr/>
          </a:p>
        </p:txBody>
      </p:sp>
      <p:pic>
        <p:nvPicPr>
          <p:cNvPr id="118" name="Google Shape;118;p18"/>
          <p:cNvPicPr preferRelativeResize="0"/>
          <p:nvPr/>
        </p:nvPicPr>
        <p:blipFill>
          <a:blip r:embed="rId3">
            <a:alphaModFix/>
          </a:blip>
          <a:stretch>
            <a:fillRect/>
          </a:stretch>
        </p:blipFill>
        <p:spPr>
          <a:xfrm>
            <a:off x="105750" y="925127"/>
            <a:ext cx="7002849" cy="312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nvSpPr>
        <p:spPr>
          <a:xfrm>
            <a:off x="457200" y="466814"/>
            <a:ext cx="8229600" cy="60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2700">
                <a:solidFill>
                  <a:schemeClr val="dk1"/>
                </a:solidFill>
                <a:latin typeface="Roboto"/>
                <a:ea typeface="Roboto"/>
                <a:cs typeface="Roboto"/>
                <a:sym typeface="Roboto"/>
              </a:rPr>
              <a:t>Objective Function</a:t>
            </a:r>
            <a:endParaRPr b="1" sz="2700" u="sng"/>
          </a:p>
        </p:txBody>
      </p:sp>
      <p:sp>
        <p:nvSpPr>
          <p:cNvPr id="124" name="Google Shape;124;p19"/>
          <p:cNvSpPr txBox="1"/>
          <p:nvPr/>
        </p:nvSpPr>
        <p:spPr>
          <a:xfrm>
            <a:off x="216850" y="1682450"/>
            <a:ext cx="8229600" cy="2365200"/>
          </a:xfrm>
          <a:prstGeom prst="rect">
            <a:avLst/>
          </a:prstGeom>
          <a:noFill/>
          <a:ln>
            <a:noFill/>
          </a:ln>
        </p:spPr>
        <p:txBody>
          <a:bodyPr anchorCtr="0" anchor="t" bIns="45700" lIns="91425" spcFirstLastPara="1" rIns="91425" wrap="square" tIns="45700">
            <a:noAutofit/>
          </a:bodyPr>
          <a:lstStyle/>
          <a:p>
            <a:pPr indent="-333375" lvl="0" marL="457200" rtl="0" algn="l">
              <a:spcBef>
                <a:spcPts val="360"/>
              </a:spcBef>
              <a:spcAft>
                <a:spcPts val="0"/>
              </a:spcAft>
              <a:buClr>
                <a:srgbClr val="000000"/>
              </a:buClr>
              <a:buSzPts val="1650"/>
              <a:buChar char="●"/>
            </a:pPr>
            <a:r>
              <a:rPr lang="en" sz="1650">
                <a:solidFill>
                  <a:srgbClr val="000000"/>
                </a:solidFill>
              </a:rPr>
              <a:t>The model consists of user and movie embedding layers, bias terms for users and movies, and a global bias term. The forward function computes the dot product of the user and movie embeddings, adds the biases and the global bias, and returns the output.</a:t>
            </a:r>
            <a:endParaRPr sz="1650">
              <a:solidFill>
                <a:srgbClr val="000000"/>
              </a:solidFill>
            </a:endParaRPr>
          </a:p>
          <a:p>
            <a:pPr indent="-333375" lvl="0" marL="457200" rtl="0" algn="l">
              <a:spcBef>
                <a:spcPts val="0"/>
              </a:spcBef>
              <a:spcAft>
                <a:spcPts val="0"/>
              </a:spcAft>
              <a:buClr>
                <a:srgbClr val="000000"/>
              </a:buClr>
              <a:buSzPts val="1650"/>
              <a:buChar char="●"/>
            </a:pPr>
            <a:r>
              <a:rPr lang="en" sz="1650">
                <a:solidFill>
                  <a:srgbClr val="000000"/>
                </a:solidFill>
              </a:rPr>
              <a:t>The training loop performs backpropagation and updates the model's weights using an optimizer. </a:t>
            </a:r>
            <a:endParaRPr sz="1650">
              <a:solidFill>
                <a:srgbClr val="000000"/>
              </a:solidFill>
            </a:endParaRPr>
          </a:p>
          <a:p>
            <a:pPr indent="-333375" lvl="0" marL="457200" rtl="0" algn="l">
              <a:spcBef>
                <a:spcPts val="0"/>
              </a:spcBef>
              <a:spcAft>
                <a:spcPts val="0"/>
              </a:spcAft>
              <a:buClr>
                <a:srgbClr val="000000"/>
              </a:buClr>
              <a:buSzPts val="1650"/>
              <a:buChar char="●"/>
            </a:pPr>
            <a:r>
              <a:rPr lang="en" sz="1650">
                <a:solidFill>
                  <a:srgbClr val="000000"/>
                </a:solidFill>
              </a:rPr>
              <a:t>The Matrix Factorization model learns to predict the ratings of unseen user-movie pairs by factoring a user-movie rating matrix into two lower-dimensional matrices.</a:t>
            </a:r>
            <a:endParaRPr sz="1650">
              <a:solidFill>
                <a:srgbClr val="000000"/>
              </a:solidFill>
            </a:endParaRPr>
          </a:p>
          <a:p>
            <a:pPr indent="0" lvl="0" marL="0" rtl="0" algn="l">
              <a:spcBef>
                <a:spcPts val="360"/>
              </a:spcBef>
              <a:spcAft>
                <a:spcPts val="0"/>
              </a:spcAft>
              <a:buNone/>
            </a:pPr>
            <a:r>
              <a:t/>
            </a:r>
            <a:endParaRPr sz="1650">
              <a:solidFill>
                <a:srgbClr val="000000"/>
              </a:solidFill>
            </a:endParaRPr>
          </a:p>
        </p:txBody>
      </p:sp>
      <p:pic>
        <p:nvPicPr>
          <p:cNvPr id="125" name="Google Shape;125;p19"/>
          <p:cNvPicPr preferRelativeResize="0"/>
          <p:nvPr/>
        </p:nvPicPr>
        <p:blipFill>
          <a:blip r:embed="rId3">
            <a:alphaModFix/>
          </a:blip>
          <a:stretch>
            <a:fillRect/>
          </a:stretch>
        </p:blipFill>
        <p:spPr>
          <a:xfrm>
            <a:off x="216850" y="980625"/>
            <a:ext cx="6950925" cy="79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pic>
        <p:nvPicPr>
          <p:cNvPr id="131" name="Google Shape;131;p20"/>
          <p:cNvPicPr preferRelativeResize="0"/>
          <p:nvPr/>
        </p:nvPicPr>
        <p:blipFill>
          <a:blip r:embed="rId3">
            <a:alphaModFix/>
          </a:blip>
          <a:stretch>
            <a:fillRect/>
          </a:stretch>
        </p:blipFill>
        <p:spPr>
          <a:xfrm>
            <a:off x="0" y="961925"/>
            <a:ext cx="3230300" cy="3392700"/>
          </a:xfrm>
          <a:prstGeom prst="rect">
            <a:avLst/>
          </a:prstGeom>
          <a:noFill/>
          <a:ln>
            <a:noFill/>
          </a:ln>
        </p:spPr>
      </p:pic>
      <p:pic>
        <p:nvPicPr>
          <p:cNvPr id="132" name="Google Shape;132;p20"/>
          <p:cNvPicPr preferRelativeResize="0"/>
          <p:nvPr/>
        </p:nvPicPr>
        <p:blipFill>
          <a:blip r:embed="rId4">
            <a:alphaModFix/>
          </a:blip>
          <a:stretch>
            <a:fillRect/>
          </a:stretch>
        </p:blipFill>
        <p:spPr>
          <a:xfrm>
            <a:off x="3230300" y="1692075"/>
            <a:ext cx="3009025" cy="1638375"/>
          </a:xfrm>
          <a:prstGeom prst="rect">
            <a:avLst/>
          </a:prstGeom>
          <a:noFill/>
          <a:ln>
            <a:noFill/>
          </a:ln>
        </p:spPr>
      </p:pic>
      <p:pic>
        <p:nvPicPr>
          <p:cNvPr id="133" name="Google Shape;133;p20"/>
          <p:cNvPicPr preferRelativeResize="0"/>
          <p:nvPr/>
        </p:nvPicPr>
        <p:blipFill>
          <a:blip r:embed="rId5">
            <a:alphaModFix/>
          </a:blip>
          <a:stretch>
            <a:fillRect/>
          </a:stretch>
        </p:blipFill>
        <p:spPr>
          <a:xfrm>
            <a:off x="6314650" y="1628400"/>
            <a:ext cx="2577390" cy="170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39" name="Google Shape;139;p21"/>
          <p:cNvPicPr preferRelativeResize="0"/>
          <p:nvPr/>
        </p:nvPicPr>
        <p:blipFill rotWithShape="1">
          <a:blip r:embed="rId3">
            <a:alphaModFix/>
          </a:blip>
          <a:srcRect b="0" l="0" r="0" t="1980"/>
          <a:stretch/>
        </p:blipFill>
        <p:spPr>
          <a:xfrm>
            <a:off x="417450" y="1080450"/>
            <a:ext cx="5956649" cy="360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