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58" r:id="rId4"/>
    <p:sldId id="261" r:id="rId5"/>
    <p:sldId id="259" r:id="rId6"/>
    <p:sldId id="262" r:id="rId7"/>
    <p:sldId id="263" r:id="rId8"/>
    <p:sldId id="264" r:id="rId9"/>
    <p:sldId id="266" r:id="rId10"/>
    <p:sldId id="265" r:id="rId11"/>
    <p:sldId id="268" r:id="rId12"/>
    <p:sldId id="270" r:id="rId13"/>
    <p:sldId id="271" r:id="rId14"/>
    <p:sldId id="272"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3CA5-D0AF-EA7A-7028-ECADDD74AB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8771D-4064-B2B0-F6F7-A9D0F6EBB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1D4534-37A4-99A2-CF23-345CAD35EC8C}"/>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5" name="Footer Placeholder 4">
            <a:extLst>
              <a:ext uri="{FF2B5EF4-FFF2-40B4-BE49-F238E27FC236}">
                <a16:creationId xmlns:a16="http://schemas.microsoft.com/office/drawing/2014/main" id="{122D8747-F7F9-2FBC-888B-0577D3D9E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A7A93-2622-8E6F-3192-E9AFCDDC8F05}"/>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104017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FBAD-D187-AF00-117F-6C820F71A7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AA40A-7D06-FDD0-6758-E01A593A8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D9C9E-55DB-CEE4-1E5C-C5ECBAFFA787}"/>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5" name="Footer Placeholder 4">
            <a:extLst>
              <a:ext uri="{FF2B5EF4-FFF2-40B4-BE49-F238E27FC236}">
                <a16:creationId xmlns:a16="http://schemas.microsoft.com/office/drawing/2014/main" id="{3C746D0B-E520-1F45-3AF1-56C4C3D52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E0249-DDE4-E610-909A-965832139109}"/>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267866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63EB4-BA8C-E742-B69A-35742A8046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127C9E-817A-4DDE-0D9C-D5F7ADD3D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A527F-84FB-F8CC-3242-BB995ADBC329}"/>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5" name="Footer Placeholder 4">
            <a:extLst>
              <a:ext uri="{FF2B5EF4-FFF2-40B4-BE49-F238E27FC236}">
                <a16:creationId xmlns:a16="http://schemas.microsoft.com/office/drawing/2014/main" id="{1929883D-3366-8085-0570-6E845DAE8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DEE7F6-D567-7BC4-1BA5-788583FCBAC1}"/>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57478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5F2D-E8D7-9687-CED0-0AE91D9216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5C45BE-BD6B-E794-A0F8-7E1ED1E99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69B65-D38B-5B38-9CDD-95ADAB4577F6}"/>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5" name="Footer Placeholder 4">
            <a:extLst>
              <a:ext uri="{FF2B5EF4-FFF2-40B4-BE49-F238E27FC236}">
                <a16:creationId xmlns:a16="http://schemas.microsoft.com/office/drawing/2014/main" id="{08E86915-0F8E-FD34-50AA-062C1DBB0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FCBDB-2823-9877-B5D8-05DE40058C6A}"/>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401917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FBEB-8B0B-AC67-8B01-81E899EF7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504E5-BFE1-AFB7-C6E8-25CDBEC79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01254-321A-2F26-8A27-032B88B361E5}"/>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5" name="Footer Placeholder 4">
            <a:extLst>
              <a:ext uri="{FF2B5EF4-FFF2-40B4-BE49-F238E27FC236}">
                <a16:creationId xmlns:a16="http://schemas.microsoft.com/office/drawing/2014/main" id="{BC4A0C74-515F-D29B-A718-0F2CC222C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90B8A-ABAC-7149-4E1D-5CDD50FE2029}"/>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267666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899C-36E6-64EB-0384-BF1ECDD458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203CF5-293F-FA98-6E55-324B87C0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F34532-C0CD-62FB-36D9-C19CACA7F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8F2224-3E7A-0A6A-C155-15476439EFE6}"/>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6" name="Footer Placeholder 5">
            <a:extLst>
              <a:ext uri="{FF2B5EF4-FFF2-40B4-BE49-F238E27FC236}">
                <a16:creationId xmlns:a16="http://schemas.microsoft.com/office/drawing/2014/main" id="{DFE37F2C-80B4-2AB0-D899-9A0F73B68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E77FD-ECB0-9623-48F1-E1556C22641E}"/>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48903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1FE1-B952-6A51-FFD9-FECB996B60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7E29BC-B0B2-E4F5-BD8C-22BB56DB8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BE687-ECFE-1404-3952-7ECF58111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7E0F86-8176-8056-508E-76E031F44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09981F-9B66-A529-1DD4-5B873E780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FFCC7D-7AE9-2CC3-3167-DC6E5F085C75}"/>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8" name="Footer Placeholder 7">
            <a:extLst>
              <a:ext uri="{FF2B5EF4-FFF2-40B4-BE49-F238E27FC236}">
                <a16:creationId xmlns:a16="http://schemas.microsoft.com/office/drawing/2014/main" id="{9B0C87AE-5263-617F-D5B0-E8B2ADA4B5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E30D74-08BC-FF0F-DB10-B590C5D24943}"/>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211087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89C0-AA6B-B371-3434-3DCCAABCB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07D83B-E75D-30A1-838A-2F3886A49EBA}"/>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4" name="Footer Placeholder 3">
            <a:extLst>
              <a:ext uri="{FF2B5EF4-FFF2-40B4-BE49-F238E27FC236}">
                <a16:creationId xmlns:a16="http://schemas.microsoft.com/office/drawing/2014/main" id="{E887A892-D886-4DEA-EED1-C4BB53E881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B51364-A46A-2AD0-4373-04974E36A806}"/>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102453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F084E-D38A-0494-A5FD-118C295A69B1}"/>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3" name="Footer Placeholder 2">
            <a:extLst>
              <a:ext uri="{FF2B5EF4-FFF2-40B4-BE49-F238E27FC236}">
                <a16:creationId xmlns:a16="http://schemas.microsoft.com/office/drawing/2014/main" id="{FEE55FCC-E0F4-B04A-0FA3-B74B7D49B4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60DD04-8316-4B72-6DCE-23FC1CE9864C}"/>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224460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E758-B933-C9E8-3C41-DDAEF02D8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FF0FB1-8BCC-7BEB-6A24-B4EC237F4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49CF3-1632-5B93-65CB-E30C166C1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85DC1-DB5C-4E81-1551-B94E176D0963}"/>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6" name="Footer Placeholder 5">
            <a:extLst>
              <a:ext uri="{FF2B5EF4-FFF2-40B4-BE49-F238E27FC236}">
                <a16:creationId xmlns:a16="http://schemas.microsoft.com/office/drawing/2014/main" id="{ADFFEA3C-2147-7B5B-5065-331352F86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749F2-D9BC-1DCE-D483-425173E3AFAE}"/>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427635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DB55-BE10-C085-97BA-BD34EA24C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3422BE-94C9-A5E2-2467-11FFDBED5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B89AFD-3B10-2186-BF0C-1C5A44C64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DCE6D-BFE4-6C19-6482-FD8C69CCF89B}"/>
              </a:ext>
            </a:extLst>
          </p:cNvPr>
          <p:cNvSpPr>
            <a:spLocks noGrp="1"/>
          </p:cNvSpPr>
          <p:nvPr>
            <p:ph type="dt" sz="half" idx="10"/>
          </p:nvPr>
        </p:nvSpPr>
        <p:spPr/>
        <p:txBody>
          <a:bodyPr/>
          <a:lstStyle/>
          <a:p>
            <a:fld id="{5D8F50F4-6E9B-4546-8246-6F889E1B4918}" type="datetimeFigureOut">
              <a:rPr lang="en-IN" smtClean="0"/>
              <a:t>19-06-2023</a:t>
            </a:fld>
            <a:endParaRPr lang="en-IN"/>
          </a:p>
        </p:txBody>
      </p:sp>
      <p:sp>
        <p:nvSpPr>
          <p:cNvPr id="6" name="Footer Placeholder 5">
            <a:extLst>
              <a:ext uri="{FF2B5EF4-FFF2-40B4-BE49-F238E27FC236}">
                <a16:creationId xmlns:a16="http://schemas.microsoft.com/office/drawing/2014/main" id="{90E54521-0825-D582-6DE5-CE12DC0DA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12755-94C5-8FE9-16AB-B78307B75772}"/>
              </a:ext>
            </a:extLst>
          </p:cNvPr>
          <p:cNvSpPr>
            <a:spLocks noGrp="1"/>
          </p:cNvSpPr>
          <p:nvPr>
            <p:ph type="sldNum" sz="quarter" idx="12"/>
          </p:nvPr>
        </p:nvSpPr>
        <p:spPr/>
        <p:txBody>
          <a:bodyPr/>
          <a:lstStyle/>
          <a:p>
            <a:fld id="{4FA90413-F9FE-4BBC-BF14-C301BB70D5DD}" type="slidenum">
              <a:rPr lang="en-IN" smtClean="0"/>
              <a:t>‹#›</a:t>
            </a:fld>
            <a:endParaRPr lang="en-IN"/>
          </a:p>
        </p:txBody>
      </p:sp>
    </p:spTree>
    <p:extLst>
      <p:ext uri="{BB962C8B-B14F-4D97-AF65-F5344CB8AC3E}">
        <p14:creationId xmlns:p14="http://schemas.microsoft.com/office/powerpoint/2010/main" val="307222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8F80F-7C01-A791-FFC0-7F3518D49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A4EF85-105D-56DC-63AB-D190D016F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D17F2-0809-9793-63DC-9332C7B62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F50F4-6E9B-4546-8246-6F889E1B4918}" type="datetimeFigureOut">
              <a:rPr lang="en-IN" smtClean="0"/>
              <a:t>19-06-2023</a:t>
            </a:fld>
            <a:endParaRPr lang="en-IN"/>
          </a:p>
        </p:txBody>
      </p:sp>
      <p:sp>
        <p:nvSpPr>
          <p:cNvPr id="5" name="Footer Placeholder 4">
            <a:extLst>
              <a:ext uri="{FF2B5EF4-FFF2-40B4-BE49-F238E27FC236}">
                <a16:creationId xmlns:a16="http://schemas.microsoft.com/office/drawing/2014/main" id="{3A1ED068-56EC-4E72-4026-1EC164C56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EFC942-1703-A50A-28D3-018C4D9B6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90413-F9FE-4BBC-BF14-C301BB70D5DD}" type="slidenum">
              <a:rPr lang="en-IN" smtClean="0"/>
              <a:t>‹#›</a:t>
            </a:fld>
            <a:endParaRPr lang="en-IN"/>
          </a:p>
        </p:txBody>
      </p:sp>
    </p:spTree>
    <p:extLst>
      <p:ext uri="{BB962C8B-B14F-4D97-AF65-F5344CB8AC3E}">
        <p14:creationId xmlns:p14="http://schemas.microsoft.com/office/powerpoint/2010/main" val="111346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4E3945-9D9B-253D-7A15-5035FD034AE9}"/>
              </a:ext>
            </a:extLst>
          </p:cNvPr>
          <p:cNvPicPr>
            <a:picLocks noChangeAspect="1"/>
          </p:cNvPicPr>
          <p:nvPr/>
        </p:nvPicPr>
        <p:blipFill rotWithShape="1">
          <a:blip r:embed="rId2"/>
          <a:srcRect l="59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4BD7C3-7A46-5BF2-2BDB-CE18B327BFDA}"/>
              </a:ext>
            </a:extLst>
          </p:cNvPr>
          <p:cNvSpPr>
            <a:spLocks noGrp="1"/>
          </p:cNvSpPr>
          <p:nvPr>
            <p:ph type="ctrTitle"/>
          </p:nvPr>
        </p:nvSpPr>
        <p:spPr>
          <a:xfrm>
            <a:off x="838200" y="365125"/>
            <a:ext cx="6192520" cy="1899912"/>
          </a:xfrm>
        </p:spPr>
        <p:txBody>
          <a:bodyPr vert="horz" lIns="91440" tIns="45720" rIns="91440" bIns="45720" rtlCol="0" anchor="ctr">
            <a:normAutofit/>
          </a:bodyPr>
          <a:lstStyle/>
          <a:p>
            <a:r>
              <a:rPr lang="en-US" sz="4000" b="1" dirty="0"/>
              <a:t>LL1 Parsing Implementation using Python </a:t>
            </a:r>
            <a:endParaRPr lang="en-US" sz="4000" dirty="0"/>
          </a:p>
        </p:txBody>
      </p:sp>
      <p:sp>
        <p:nvSpPr>
          <p:cNvPr id="3" name="Subtitle 2">
            <a:extLst>
              <a:ext uri="{FF2B5EF4-FFF2-40B4-BE49-F238E27FC236}">
                <a16:creationId xmlns:a16="http://schemas.microsoft.com/office/drawing/2014/main" id="{76D72CC7-83AA-D391-C547-90F47B36491B}"/>
              </a:ext>
            </a:extLst>
          </p:cNvPr>
          <p:cNvSpPr>
            <a:spLocks noGrp="1"/>
          </p:cNvSpPr>
          <p:nvPr>
            <p:ph type="subTitle" idx="1"/>
          </p:nvPr>
        </p:nvSpPr>
        <p:spPr>
          <a:xfrm>
            <a:off x="838200" y="2434201"/>
            <a:ext cx="6070600" cy="994799"/>
          </a:xfrm>
        </p:spPr>
        <p:txBody>
          <a:bodyPr vert="horz" lIns="91440" tIns="45720" rIns="91440" bIns="45720" rtlCol="0">
            <a:normAutofit/>
          </a:bodyPr>
          <a:lstStyle/>
          <a:p>
            <a:pPr>
              <a:spcBef>
                <a:spcPts val="1000"/>
              </a:spcBef>
              <a:spcAft>
                <a:spcPts val="0"/>
              </a:spcAft>
            </a:pPr>
            <a:r>
              <a:rPr lang="en-US" dirty="0">
                <a:effectLst/>
              </a:rPr>
              <a:t>19AIE313  -  Introduction to Modern Compiler Design</a:t>
            </a:r>
          </a:p>
          <a:p>
            <a:pPr marL="0" indent="-228600" algn="l">
              <a:spcBef>
                <a:spcPts val="1000"/>
              </a:spcBef>
              <a:spcAft>
                <a:spcPts val="0"/>
              </a:spcAft>
              <a:buFont typeface="Arial" panose="020B0604020202020204" pitchFamily="34" charset="0"/>
              <a:buChar char="•"/>
            </a:pPr>
            <a:endParaRPr lang="en-US" sz="2000" dirty="0">
              <a:effectLst/>
            </a:endParaRPr>
          </a:p>
          <a:p>
            <a:pPr algn="l"/>
            <a:endParaRPr lang="en-US" sz="2000" dirty="0"/>
          </a:p>
        </p:txBody>
      </p:sp>
      <p:sp>
        <p:nvSpPr>
          <p:cNvPr id="4" name="Rectangle 3">
            <a:extLst>
              <a:ext uri="{FF2B5EF4-FFF2-40B4-BE49-F238E27FC236}">
                <a16:creationId xmlns:a16="http://schemas.microsoft.com/office/drawing/2014/main" id="{2D2F5A6E-A190-966C-6A58-9B2C2E213330}"/>
              </a:ext>
            </a:extLst>
          </p:cNvPr>
          <p:cNvSpPr/>
          <p:nvPr/>
        </p:nvSpPr>
        <p:spPr>
          <a:xfrm>
            <a:off x="975360" y="3952240"/>
            <a:ext cx="4958080" cy="2082800"/>
          </a:xfrm>
          <a:prstGeom prst="rect">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l">
              <a:spcBef>
                <a:spcPts val="1000"/>
              </a:spcBef>
              <a:spcAft>
                <a:spcPts val="0"/>
              </a:spcAft>
            </a:pPr>
            <a:r>
              <a:rPr lang="en-US" sz="1800">
                <a:effectLst/>
              </a:rPr>
              <a:t>Aditya Rajesh Sakri             BL.EN.U4AIE20001</a:t>
            </a:r>
          </a:p>
          <a:p>
            <a:pPr algn="l">
              <a:spcBef>
                <a:spcPts val="1000"/>
              </a:spcBef>
              <a:spcAft>
                <a:spcPts val="0"/>
              </a:spcAft>
            </a:pPr>
            <a:r>
              <a:rPr lang="en-US" sz="1800">
                <a:effectLst/>
              </a:rPr>
              <a:t>Vaka Satwik Reddy              BL.EN.U4AIE20070</a:t>
            </a:r>
            <a:br>
              <a:rPr lang="en-US" sz="1800">
                <a:effectLst/>
              </a:rPr>
            </a:br>
            <a:r>
              <a:rPr lang="en-US" sz="1800">
                <a:effectLst/>
              </a:rPr>
              <a:t>Vamsi Krishna Vunnam       BL.EN.U4AIE20075</a:t>
            </a:r>
            <a:endParaRPr lang="en-US" sz="1800" dirty="0">
              <a:effectLst/>
            </a:endParaRPr>
          </a:p>
        </p:txBody>
      </p:sp>
    </p:spTree>
    <p:extLst>
      <p:ext uri="{BB962C8B-B14F-4D97-AF65-F5344CB8AC3E}">
        <p14:creationId xmlns:p14="http://schemas.microsoft.com/office/powerpoint/2010/main" val="342661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AFB452-C080-3473-7E33-C28F0C679CAC}"/>
              </a:ext>
            </a:extLst>
          </p:cNvPr>
          <p:cNvSpPr>
            <a:spLocks noGrp="1"/>
          </p:cNvSpPr>
          <p:nvPr>
            <p:ph type="title"/>
          </p:nvPr>
        </p:nvSpPr>
        <p:spPr>
          <a:xfrm>
            <a:off x="1137034" y="609597"/>
            <a:ext cx="9392421" cy="1330841"/>
          </a:xfrm>
        </p:spPr>
        <p:txBody>
          <a:bodyPr>
            <a:normAutofit/>
          </a:bodyPr>
          <a:lstStyle/>
          <a:p>
            <a:r>
              <a:rPr lang="en-US" b="1"/>
              <a:t>Implementation</a:t>
            </a:r>
            <a:endParaRPr lang="en-IN" b="1"/>
          </a:p>
        </p:txBody>
      </p:sp>
      <p:sp>
        <p:nvSpPr>
          <p:cNvPr id="3" name="Content Placeholder 2">
            <a:extLst>
              <a:ext uri="{FF2B5EF4-FFF2-40B4-BE49-F238E27FC236}">
                <a16:creationId xmlns:a16="http://schemas.microsoft.com/office/drawing/2014/main" id="{DD14886A-FF45-0D50-2D63-C5571A5CCD2A}"/>
              </a:ext>
            </a:extLst>
          </p:cNvPr>
          <p:cNvSpPr>
            <a:spLocks noGrp="1"/>
          </p:cNvSpPr>
          <p:nvPr>
            <p:ph idx="1"/>
          </p:nvPr>
        </p:nvSpPr>
        <p:spPr>
          <a:xfrm>
            <a:off x="1137034" y="2226052"/>
            <a:ext cx="8917873" cy="4307655"/>
          </a:xfrm>
        </p:spPr>
        <p:txBody>
          <a:bodyPr>
            <a:normAutofit/>
          </a:bodyPr>
          <a:lstStyle/>
          <a:p>
            <a:pPr marL="0" indent="0">
              <a:buNone/>
            </a:pPr>
            <a:r>
              <a:rPr lang="en-US" sz="1900" b="1" dirty="0"/>
              <a:t>Step4 : - Parsing Table Generation</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Form a table whose </a:t>
            </a:r>
          </a:p>
          <a:p>
            <a:r>
              <a:rPr lang="en-US" sz="2000" b="0" i="0" dirty="0">
                <a:solidFill>
                  <a:srgbClr val="000000"/>
                </a:solidFill>
                <a:effectLst/>
                <a:latin typeface="Times New Roman" panose="02020603050405020304" pitchFamily="18" charset="0"/>
                <a:cs typeface="Times New Roman" panose="02020603050405020304" pitchFamily="18" charset="0"/>
              </a:rPr>
              <a:t> row1 contain all terminal from grammar set including $ and excluding . </a:t>
            </a:r>
          </a:p>
          <a:p>
            <a:r>
              <a:rPr lang="en-US" sz="2000" b="0" i="0" dirty="0">
                <a:solidFill>
                  <a:srgbClr val="000000"/>
                </a:solidFill>
                <a:effectLst/>
                <a:latin typeface="Times New Roman" panose="02020603050405020304" pitchFamily="18" charset="0"/>
                <a:cs typeface="Times New Roman" panose="02020603050405020304" pitchFamily="18" charset="0"/>
              </a:rPr>
              <a:t>column1 contains all non-terminals from grammar set. </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For non-terminal  n1 (n1-&gt;A) , </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if A is </a:t>
            </a:r>
          </a:p>
          <a:p>
            <a:r>
              <a:rPr lang="en-US" sz="2000" b="0" i="0" dirty="0">
                <a:solidFill>
                  <a:srgbClr val="000000"/>
                </a:solidFill>
                <a:effectLst/>
                <a:latin typeface="Times New Roman" panose="02020603050405020304" pitchFamily="18" charset="0"/>
                <a:cs typeface="Times New Roman" panose="02020603050405020304" pitchFamily="18" charset="0"/>
              </a:rPr>
              <a:t>terminal then put that production in row(terminal),column(n1). </a:t>
            </a:r>
          </a:p>
          <a:p>
            <a:r>
              <a:rPr lang="en-US" sz="2000" b="0" i="0" dirty="0">
                <a:solidFill>
                  <a:srgbClr val="000000"/>
                </a:solidFill>
                <a:effectLst/>
                <a:latin typeface="Times New Roman" panose="02020603050405020304" pitchFamily="18" charset="0"/>
                <a:cs typeface="Times New Roman" panose="02020603050405020304" pitchFamily="18" charset="0"/>
              </a:rPr>
              <a:t>non-terminal then check first(n1) &amp; put production rule in that symbol.</a:t>
            </a:r>
          </a:p>
          <a:p>
            <a:r>
              <a:rPr lang="en-US" sz="2000" b="0" i="0" dirty="0">
                <a:solidFill>
                  <a:srgbClr val="000000"/>
                </a:solidFill>
                <a:effectLst/>
                <a:latin typeface="Times New Roman" panose="02020603050405020304" pitchFamily="18" charset="0"/>
                <a:cs typeface="Times New Roman" panose="02020603050405020304" pitchFamily="18" charset="0"/>
              </a:rPr>
              <a:t>then check follow(n1) &amp; put into that symbol. </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If in any cell ,we get two production then that grammar set will not be parsed by LL(1) grammar</a:t>
            </a:r>
            <a:endParaRPr lang="en-US" sz="2000" b="1" dirty="0">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B05695DF-DEB6-DD65-0177-CF62C6D8DC8C}"/>
              </a:ext>
            </a:extLst>
          </p:cNvPr>
          <p:cNvPicPr>
            <a:picLocks noChangeAspect="1"/>
          </p:cNvPicPr>
          <p:nvPr/>
        </p:nvPicPr>
        <p:blipFill>
          <a:blip r:embed="rId2"/>
          <a:stretch>
            <a:fillRect/>
          </a:stretch>
        </p:blipFill>
        <p:spPr>
          <a:xfrm>
            <a:off x="5595970" y="1031311"/>
            <a:ext cx="6383439" cy="1818254"/>
          </a:xfrm>
          <a:prstGeom prst="rect">
            <a:avLst/>
          </a:prstGeom>
        </p:spPr>
      </p:pic>
    </p:spTree>
    <p:extLst>
      <p:ext uri="{BB962C8B-B14F-4D97-AF65-F5344CB8AC3E}">
        <p14:creationId xmlns:p14="http://schemas.microsoft.com/office/powerpoint/2010/main" val="13665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AFB452-C080-3473-7E33-C28F0C679CAC}"/>
              </a:ext>
            </a:extLst>
          </p:cNvPr>
          <p:cNvSpPr>
            <a:spLocks noGrp="1"/>
          </p:cNvSpPr>
          <p:nvPr>
            <p:ph type="title"/>
          </p:nvPr>
        </p:nvSpPr>
        <p:spPr>
          <a:xfrm>
            <a:off x="1137034" y="609597"/>
            <a:ext cx="9392421" cy="1330841"/>
          </a:xfrm>
        </p:spPr>
        <p:txBody>
          <a:bodyPr>
            <a:normAutofit/>
          </a:bodyPr>
          <a:lstStyle/>
          <a:p>
            <a:r>
              <a:rPr lang="en-US" b="1"/>
              <a:t>Implementation</a:t>
            </a:r>
            <a:endParaRPr lang="en-IN" b="1"/>
          </a:p>
        </p:txBody>
      </p:sp>
      <p:sp>
        <p:nvSpPr>
          <p:cNvPr id="3" name="Content Placeholder 2">
            <a:extLst>
              <a:ext uri="{FF2B5EF4-FFF2-40B4-BE49-F238E27FC236}">
                <a16:creationId xmlns:a16="http://schemas.microsoft.com/office/drawing/2014/main" id="{DD14886A-FF45-0D50-2D63-C5571A5CCD2A}"/>
              </a:ext>
            </a:extLst>
          </p:cNvPr>
          <p:cNvSpPr>
            <a:spLocks noGrp="1"/>
          </p:cNvSpPr>
          <p:nvPr>
            <p:ph idx="1"/>
          </p:nvPr>
        </p:nvSpPr>
        <p:spPr>
          <a:xfrm>
            <a:off x="1137034" y="2198362"/>
            <a:ext cx="4958966" cy="3917773"/>
          </a:xfrm>
        </p:spPr>
        <p:txBody>
          <a:bodyPr>
            <a:normAutofit/>
          </a:bodyPr>
          <a:lstStyle/>
          <a:p>
            <a:pPr marL="0" indent="0">
              <a:buNone/>
            </a:pPr>
            <a:r>
              <a:rPr lang="en-US" sz="2000" b="1"/>
              <a:t>Step6:- String Parsing </a:t>
            </a:r>
          </a:p>
          <a:p>
            <a:r>
              <a:rPr lang="en-US" sz="2000" b="1"/>
              <a:t> </a:t>
            </a:r>
            <a:r>
              <a:rPr lang="en-US" sz="2000" dirty="0">
                <a:latin typeface="Times New Roman" panose="02020603050405020304" pitchFamily="18" charset="0"/>
                <a:cs typeface="Times New Roman" panose="02020603050405020304" pitchFamily="18" charset="0"/>
              </a:rPr>
              <a:t>Parse given string from left to right.</a:t>
            </a:r>
          </a:p>
          <a:p>
            <a:r>
              <a:rPr lang="en-US" sz="2000" dirty="0">
                <a:latin typeface="Times New Roman" panose="02020603050405020304" pitchFamily="18" charset="0"/>
                <a:cs typeface="Times New Roman" panose="02020603050405020304" pitchFamily="18" charset="0"/>
              </a:rPr>
              <a:t>Start from $ and starting symbol. </a:t>
            </a:r>
          </a:p>
          <a:p>
            <a:r>
              <a:rPr lang="en-US" sz="2000" dirty="0">
                <a:latin typeface="Times New Roman" panose="02020603050405020304" pitchFamily="18" charset="0"/>
                <a:cs typeface="Times New Roman" panose="02020603050405020304" pitchFamily="18" charset="0"/>
              </a:rPr>
              <a:t>Replace symbol with it’s production, from which we can form the given input string. </a:t>
            </a:r>
          </a:p>
          <a:p>
            <a:r>
              <a:rPr lang="en-US" sz="2000" dirty="0">
                <a:latin typeface="Times New Roman" panose="02020603050405020304" pitchFamily="18" charset="0"/>
                <a:cs typeface="Times New Roman" panose="02020603050405020304" pitchFamily="18" charset="0"/>
              </a:rPr>
              <a:t>Also write the action which we performed in stack. </a:t>
            </a:r>
          </a:p>
          <a:p>
            <a:r>
              <a:rPr lang="en-US" sz="2000" dirty="0">
                <a:latin typeface="Times New Roman" panose="02020603050405020304" pitchFamily="18" charset="0"/>
                <a:cs typeface="Times New Roman" panose="02020603050405020304" pitchFamily="18" charset="0"/>
              </a:rPr>
              <a:t>Continue till we are left with $ in stack and input.</a:t>
            </a:r>
          </a:p>
        </p:txBody>
      </p:sp>
      <p:pic>
        <p:nvPicPr>
          <p:cNvPr id="5" name="Picture 4">
            <a:extLst>
              <a:ext uri="{FF2B5EF4-FFF2-40B4-BE49-F238E27FC236}">
                <a16:creationId xmlns:a16="http://schemas.microsoft.com/office/drawing/2014/main" id="{75BD2C59-1E9D-5718-0C7A-E2A70020A28D}"/>
              </a:ext>
            </a:extLst>
          </p:cNvPr>
          <p:cNvPicPr>
            <a:picLocks noChangeAspect="1"/>
          </p:cNvPicPr>
          <p:nvPr/>
        </p:nvPicPr>
        <p:blipFill>
          <a:blip r:embed="rId2"/>
          <a:stretch>
            <a:fillRect/>
          </a:stretch>
        </p:blipFill>
        <p:spPr>
          <a:xfrm>
            <a:off x="6719367" y="2805889"/>
            <a:ext cx="4788505" cy="2513965"/>
          </a:xfrm>
          <a:prstGeom prst="rect">
            <a:avLst/>
          </a:prstGeom>
        </p:spPr>
      </p:pic>
      <p:sp>
        <p:nvSpPr>
          <p:cNvPr id="37" name="Freeform: Shape 3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1514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0543141-B1B6-0598-2E6E-E8F25526B4E9}"/>
              </a:ext>
            </a:extLst>
          </p:cNvPr>
          <p:cNvPicPr>
            <a:picLocks noGrp="1" noChangeAspect="1"/>
          </p:cNvPicPr>
          <p:nvPr>
            <p:ph idx="1"/>
          </p:nvPr>
        </p:nvPicPr>
        <p:blipFill>
          <a:blip r:embed="rId2"/>
          <a:stretch>
            <a:fillRect/>
          </a:stretch>
        </p:blipFill>
        <p:spPr>
          <a:xfrm>
            <a:off x="632143" y="1387366"/>
            <a:ext cx="2657475" cy="2074863"/>
          </a:xfrm>
        </p:spPr>
      </p:pic>
      <p:pic>
        <p:nvPicPr>
          <p:cNvPr id="11" name="Picture 10">
            <a:extLst>
              <a:ext uri="{FF2B5EF4-FFF2-40B4-BE49-F238E27FC236}">
                <a16:creationId xmlns:a16="http://schemas.microsoft.com/office/drawing/2014/main" id="{EF468139-F502-E5B9-A381-B20EB2A20B9B}"/>
              </a:ext>
            </a:extLst>
          </p:cNvPr>
          <p:cNvPicPr>
            <a:picLocks noChangeAspect="1"/>
          </p:cNvPicPr>
          <p:nvPr/>
        </p:nvPicPr>
        <p:blipFill>
          <a:blip r:embed="rId3"/>
          <a:stretch>
            <a:fillRect/>
          </a:stretch>
        </p:blipFill>
        <p:spPr>
          <a:xfrm>
            <a:off x="3921760" y="1600835"/>
            <a:ext cx="3507737" cy="1861394"/>
          </a:xfrm>
          <a:prstGeom prst="rect">
            <a:avLst/>
          </a:prstGeom>
        </p:spPr>
      </p:pic>
      <p:pic>
        <p:nvPicPr>
          <p:cNvPr id="21" name="Picture 20">
            <a:extLst>
              <a:ext uri="{FF2B5EF4-FFF2-40B4-BE49-F238E27FC236}">
                <a16:creationId xmlns:a16="http://schemas.microsoft.com/office/drawing/2014/main" id="{2EF80553-98C7-867C-AE75-125CA6A90FD7}"/>
              </a:ext>
            </a:extLst>
          </p:cNvPr>
          <p:cNvPicPr>
            <a:picLocks noChangeAspect="1"/>
          </p:cNvPicPr>
          <p:nvPr/>
        </p:nvPicPr>
        <p:blipFill>
          <a:blip r:embed="rId4"/>
          <a:stretch>
            <a:fillRect/>
          </a:stretch>
        </p:blipFill>
        <p:spPr>
          <a:xfrm>
            <a:off x="4642644" y="4271149"/>
            <a:ext cx="2781300" cy="2074863"/>
          </a:xfrm>
          <a:prstGeom prst="rect">
            <a:avLst/>
          </a:prstGeom>
        </p:spPr>
      </p:pic>
      <p:pic>
        <p:nvPicPr>
          <p:cNvPr id="13" name="Picture 12">
            <a:extLst>
              <a:ext uri="{FF2B5EF4-FFF2-40B4-BE49-F238E27FC236}">
                <a16:creationId xmlns:a16="http://schemas.microsoft.com/office/drawing/2014/main" id="{BED48D8B-3680-D8FC-CA4C-4433395FB5FC}"/>
              </a:ext>
            </a:extLst>
          </p:cNvPr>
          <p:cNvPicPr>
            <a:picLocks noChangeAspect="1"/>
          </p:cNvPicPr>
          <p:nvPr/>
        </p:nvPicPr>
        <p:blipFill>
          <a:blip r:embed="rId5"/>
          <a:stretch>
            <a:fillRect/>
          </a:stretch>
        </p:blipFill>
        <p:spPr>
          <a:xfrm>
            <a:off x="8016239" y="1496865"/>
            <a:ext cx="3437699" cy="1965364"/>
          </a:xfrm>
          <a:prstGeom prst="rect">
            <a:avLst/>
          </a:prstGeom>
        </p:spPr>
      </p:pic>
      <p:pic>
        <p:nvPicPr>
          <p:cNvPr id="19" name="Picture 18">
            <a:extLst>
              <a:ext uri="{FF2B5EF4-FFF2-40B4-BE49-F238E27FC236}">
                <a16:creationId xmlns:a16="http://schemas.microsoft.com/office/drawing/2014/main" id="{FE06C42B-F54D-B0C4-B861-C51FD81CCB0E}"/>
              </a:ext>
            </a:extLst>
          </p:cNvPr>
          <p:cNvPicPr>
            <a:picLocks noChangeAspect="1"/>
          </p:cNvPicPr>
          <p:nvPr/>
        </p:nvPicPr>
        <p:blipFill>
          <a:blip r:embed="rId6"/>
          <a:stretch>
            <a:fillRect/>
          </a:stretch>
        </p:blipFill>
        <p:spPr>
          <a:xfrm>
            <a:off x="417513" y="4023836"/>
            <a:ext cx="3660775" cy="2309813"/>
          </a:xfrm>
          <a:prstGeom prst="rect">
            <a:avLst/>
          </a:prstGeom>
        </p:spPr>
      </p:pic>
      <p:pic>
        <p:nvPicPr>
          <p:cNvPr id="17" name="Picture 16">
            <a:extLst>
              <a:ext uri="{FF2B5EF4-FFF2-40B4-BE49-F238E27FC236}">
                <a16:creationId xmlns:a16="http://schemas.microsoft.com/office/drawing/2014/main" id="{14D16042-8A39-C6C2-2748-AE475E4200B1}"/>
              </a:ext>
            </a:extLst>
          </p:cNvPr>
          <p:cNvPicPr>
            <a:picLocks noChangeAspect="1"/>
          </p:cNvPicPr>
          <p:nvPr/>
        </p:nvPicPr>
        <p:blipFill>
          <a:blip r:embed="rId7"/>
          <a:stretch>
            <a:fillRect/>
          </a:stretch>
        </p:blipFill>
        <p:spPr>
          <a:xfrm>
            <a:off x="9185275" y="3983038"/>
            <a:ext cx="1649413" cy="1092200"/>
          </a:xfrm>
          <a:prstGeom prst="rect">
            <a:avLst/>
          </a:prstGeom>
        </p:spPr>
      </p:pic>
      <p:pic>
        <p:nvPicPr>
          <p:cNvPr id="15" name="Picture 14">
            <a:extLst>
              <a:ext uri="{FF2B5EF4-FFF2-40B4-BE49-F238E27FC236}">
                <a16:creationId xmlns:a16="http://schemas.microsoft.com/office/drawing/2014/main" id="{9CCCF419-5E81-991F-5FF6-05765A1A2337}"/>
              </a:ext>
            </a:extLst>
          </p:cNvPr>
          <p:cNvPicPr>
            <a:picLocks noChangeAspect="1"/>
          </p:cNvPicPr>
          <p:nvPr/>
        </p:nvPicPr>
        <p:blipFill>
          <a:blip r:embed="rId8"/>
          <a:stretch>
            <a:fillRect/>
          </a:stretch>
        </p:blipFill>
        <p:spPr>
          <a:xfrm>
            <a:off x="9185275" y="5140325"/>
            <a:ext cx="1649413" cy="1152525"/>
          </a:xfrm>
          <a:prstGeom prst="rect">
            <a:avLst/>
          </a:prstGeom>
        </p:spPr>
      </p:pic>
      <p:sp>
        <p:nvSpPr>
          <p:cNvPr id="2" name="Title 1">
            <a:extLst>
              <a:ext uri="{FF2B5EF4-FFF2-40B4-BE49-F238E27FC236}">
                <a16:creationId xmlns:a16="http://schemas.microsoft.com/office/drawing/2014/main" id="{099EB1C8-EEB5-DCF0-7852-55FD48C97D0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b="1" kern="1200" dirty="0">
                <a:solidFill>
                  <a:schemeClr val="tx1"/>
                </a:solidFill>
                <a:latin typeface="+mj-lt"/>
                <a:ea typeface="+mj-ea"/>
                <a:cs typeface="+mj-cs"/>
              </a:rPr>
              <a:t>Results   (Test case -1)</a:t>
            </a:r>
          </a:p>
        </p:txBody>
      </p:sp>
    </p:spTree>
    <p:extLst>
      <p:ext uri="{BB962C8B-B14F-4D97-AF65-F5344CB8AC3E}">
        <p14:creationId xmlns:p14="http://schemas.microsoft.com/office/powerpoint/2010/main" val="230265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EB1C8-EEB5-DCF0-7852-55FD48C97D04}"/>
              </a:ext>
            </a:extLst>
          </p:cNvPr>
          <p:cNvSpPr>
            <a:spLocks noGrp="1"/>
          </p:cNvSpPr>
          <p:nvPr>
            <p:ph type="title"/>
          </p:nvPr>
        </p:nvSpPr>
        <p:spPr>
          <a:xfrm>
            <a:off x="838200" y="557190"/>
            <a:ext cx="10185400" cy="1118752"/>
          </a:xfrm>
        </p:spPr>
        <p:txBody>
          <a:bodyPr vert="horz" lIns="91440" tIns="45720" rIns="91440" bIns="45720" rtlCol="0" anchor="ctr">
            <a:normAutofit/>
          </a:bodyPr>
          <a:lstStyle/>
          <a:p>
            <a:r>
              <a:rPr lang="en-US" b="1" kern="1200" dirty="0">
                <a:solidFill>
                  <a:schemeClr val="tx1"/>
                </a:solidFill>
                <a:latin typeface="+mj-lt"/>
                <a:ea typeface="+mj-ea"/>
                <a:cs typeface="+mj-cs"/>
              </a:rPr>
              <a:t>Results   (Test case -2)</a:t>
            </a:r>
          </a:p>
        </p:txBody>
      </p:sp>
      <p:pic>
        <p:nvPicPr>
          <p:cNvPr id="6" name="Picture 5">
            <a:extLst>
              <a:ext uri="{FF2B5EF4-FFF2-40B4-BE49-F238E27FC236}">
                <a16:creationId xmlns:a16="http://schemas.microsoft.com/office/drawing/2014/main" id="{275A2F1D-C2FB-BC25-DD86-7CC9A9247B51}"/>
              </a:ext>
            </a:extLst>
          </p:cNvPr>
          <p:cNvPicPr>
            <a:picLocks noChangeAspect="1"/>
          </p:cNvPicPr>
          <p:nvPr/>
        </p:nvPicPr>
        <p:blipFill>
          <a:blip r:embed="rId2"/>
          <a:stretch>
            <a:fillRect/>
          </a:stretch>
        </p:blipFill>
        <p:spPr>
          <a:xfrm>
            <a:off x="6706659" y="77589"/>
            <a:ext cx="3524461" cy="2615982"/>
          </a:xfrm>
          <a:prstGeom prst="rect">
            <a:avLst/>
          </a:prstGeom>
        </p:spPr>
      </p:pic>
      <p:pic>
        <p:nvPicPr>
          <p:cNvPr id="12" name="Picture 11">
            <a:extLst>
              <a:ext uri="{FF2B5EF4-FFF2-40B4-BE49-F238E27FC236}">
                <a16:creationId xmlns:a16="http://schemas.microsoft.com/office/drawing/2014/main" id="{E074F24B-8F6E-34C7-DBA0-79D45065AFA1}"/>
              </a:ext>
            </a:extLst>
          </p:cNvPr>
          <p:cNvPicPr>
            <a:picLocks noChangeAspect="1"/>
          </p:cNvPicPr>
          <p:nvPr/>
        </p:nvPicPr>
        <p:blipFill>
          <a:blip r:embed="rId3"/>
          <a:stretch>
            <a:fillRect/>
          </a:stretch>
        </p:blipFill>
        <p:spPr>
          <a:xfrm>
            <a:off x="6433584" y="2993013"/>
            <a:ext cx="4234416" cy="3080537"/>
          </a:xfrm>
          <a:prstGeom prst="rect">
            <a:avLst/>
          </a:prstGeom>
        </p:spPr>
      </p:pic>
      <p:pic>
        <p:nvPicPr>
          <p:cNvPr id="8" name="Picture 7">
            <a:extLst>
              <a:ext uri="{FF2B5EF4-FFF2-40B4-BE49-F238E27FC236}">
                <a16:creationId xmlns:a16="http://schemas.microsoft.com/office/drawing/2014/main" id="{070D79B3-4B13-B688-D764-86C74E08DD92}"/>
              </a:ext>
            </a:extLst>
          </p:cNvPr>
          <p:cNvPicPr>
            <a:picLocks noChangeAspect="1"/>
          </p:cNvPicPr>
          <p:nvPr/>
        </p:nvPicPr>
        <p:blipFill>
          <a:blip r:embed="rId4"/>
          <a:stretch>
            <a:fillRect/>
          </a:stretch>
        </p:blipFill>
        <p:spPr>
          <a:xfrm>
            <a:off x="340930" y="2993013"/>
            <a:ext cx="4985864" cy="3290669"/>
          </a:xfrm>
          <a:prstGeom prst="rect">
            <a:avLst/>
          </a:prstGeom>
        </p:spPr>
      </p:pic>
    </p:spTree>
    <p:extLst>
      <p:ext uri="{BB962C8B-B14F-4D97-AF65-F5344CB8AC3E}">
        <p14:creationId xmlns:p14="http://schemas.microsoft.com/office/powerpoint/2010/main" val="113269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EB1C8-EEB5-DCF0-7852-55FD48C97D04}"/>
              </a:ext>
            </a:extLst>
          </p:cNvPr>
          <p:cNvSpPr>
            <a:spLocks noGrp="1"/>
          </p:cNvSpPr>
          <p:nvPr>
            <p:ph type="title"/>
          </p:nvPr>
        </p:nvSpPr>
        <p:spPr>
          <a:xfrm>
            <a:off x="838200" y="557189"/>
            <a:ext cx="10134600" cy="1139531"/>
          </a:xfrm>
        </p:spPr>
        <p:txBody>
          <a:bodyPr vert="horz" lIns="91440" tIns="45720" rIns="91440" bIns="45720" rtlCol="0" anchor="ctr">
            <a:normAutofit/>
          </a:bodyPr>
          <a:lstStyle/>
          <a:p>
            <a:r>
              <a:rPr lang="en-US" b="1" kern="1200" dirty="0">
                <a:solidFill>
                  <a:schemeClr val="tx1"/>
                </a:solidFill>
                <a:latin typeface="+mj-lt"/>
                <a:ea typeface="+mj-ea"/>
                <a:cs typeface="+mj-cs"/>
              </a:rPr>
              <a:t>Results   (Test case -3)</a:t>
            </a:r>
          </a:p>
        </p:txBody>
      </p:sp>
      <p:pic>
        <p:nvPicPr>
          <p:cNvPr id="4" name="Picture 3">
            <a:extLst>
              <a:ext uri="{FF2B5EF4-FFF2-40B4-BE49-F238E27FC236}">
                <a16:creationId xmlns:a16="http://schemas.microsoft.com/office/drawing/2014/main" id="{0DA1D7E8-22CD-6A33-B34E-EAD1068A4F47}"/>
              </a:ext>
            </a:extLst>
          </p:cNvPr>
          <p:cNvPicPr>
            <a:picLocks noChangeAspect="1"/>
          </p:cNvPicPr>
          <p:nvPr/>
        </p:nvPicPr>
        <p:blipFill>
          <a:blip r:embed="rId2"/>
          <a:stretch>
            <a:fillRect/>
          </a:stretch>
        </p:blipFill>
        <p:spPr>
          <a:xfrm>
            <a:off x="7275619" y="179419"/>
            <a:ext cx="3697181" cy="2541812"/>
          </a:xfrm>
          <a:prstGeom prst="rect">
            <a:avLst/>
          </a:prstGeom>
        </p:spPr>
      </p:pic>
      <p:pic>
        <p:nvPicPr>
          <p:cNvPr id="7" name="Picture 6">
            <a:extLst>
              <a:ext uri="{FF2B5EF4-FFF2-40B4-BE49-F238E27FC236}">
                <a16:creationId xmlns:a16="http://schemas.microsoft.com/office/drawing/2014/main" id="{F6D243D1-73F8-33F3-70B7-843111B80C56}"/>
              </a:ext>
            </a:extLst>
          </p:cNvPr>
          <p:cNvPicPr>
            <a:picLocks noChangeAspect="1"/>
          </p:cNvPicPr>
          <p:nvPr/>
        </p:nvPicPr>
        <p:blipFill>
          <a:blip r:embed="rId3"/>
          <a:stretch>
            <a:fillRect/>
          </a:stretch>
        </p:blipFill>
        <p:spPr>
          <a:xfrm>
            <a:off x="586586" y="2721231"/>
            <a:ext cx="5509414" cy="3636212"/>
          </a:xfrm>
          <a:prstGeom prst="rect">
            <a:avLst/>
          </a:prstGeom>
        </p:spPr>
      </p:pic>
      <p:pic>
        <p:nvPicPr>
          <p:cNvPr id="10" name="Picture 9">
            <a:extLst>
              <a:ext uri="{FF2B5EF4-FFF2-40B4-BE49-F238E27FC236}">
                <a16:creationId xmlns:a16="http://schemas.microsoft.com/office/drawing/2014/main" id="{4B37BB57-742F-FCA9-B831-A74817B53DAA}"/>
              </a:ext>
            </a:extLst>
          </p:cNvPr>
          <p:cNvPicPr>
            <a:picLocks noChangeAspect="1"/>
          </p:cNvPicPr>
          <p:nvPr/>
        </p:nvPicPr>
        <p:blipFill>
          <a:blip r:embed="rId4"/>
          <a:stretch>
            <a:fillRect/>
          </a:stretch>
        </p:blipFill>
        <p:spPr>
          <a:xfrm>
            <a:off x="5998924" y="2677240"/>
            <a:ext cx="5780021" cy="3540262"/>
          </a:xfrm>
          <a:prstGeom prst="rect">
            <a:avLst/>
          </a:prstGeom>
        </p:spPr>
      </p:pic>
    </p:spTree>
    <p:extLst>
      <p:ext uri="{BB962C8B-B14F-4D97-AF65-F5344CB8AC3E}">
        <p14:creationId xmlns:p14="http://schemas.microsoft.com/office/powerpoint/2010/main" val="165987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EB1C8-EEB5-DCF0-7852-55FD48C97D04}"/>
              </a:ext>
            </a:extLst>
          </p:cNvPr>
          <p:cNvSpPr>
            <a:spLocks noGrp="1"/>
          </p:cNvSpPr>
          <p:nvPr>
            <p:ph type="title"/>
          </p:nvPr>
        </p:nvSpPr>
        <p:spPr>
          <a:xfrm>
            <a:off x="838200" y="557189"/>
            <a:ext cx="10134600" cy="1139531"/>
          </a:xfrm>
        </p:spPr>
        <p:txBody>
          <a:bodyPr vert="horz" lIns="91440" tIns="45720" rIns="91440" bIns="45720" rtlCol="0" anchor="ctr">
            <a:normAutofit/>
          </a:bodyPr>
          <a:lstStyle/>
          <a:p>
            <a:r>
              <a:rPr lang="en-US" b="1" kern="1200" dirty="0">
                <a:solidFill>
                  <a:schemeClr val="tx1"/>
                </a:solidFill>
                <a:latin typeface="+mj-lt"/>
                <a:ea typeface="+mj-ea"/>
                <a:cs typeface="+mj-cs"/>
              </a:rPr>
              <a:t>Results   (Test case -4)   Not LL1 </a:t>
            </a:r>
          </a:p>
        </p:txBody>
      </p:sp>
      <p:pic>
        <p:nvPicPr>
          <p:cNvPr id="5" name="Picture 4">
            <a:extLst>
              <a:ext uri="{FF2B5EF4-FFF2-40B4-BE49-F238E27FC236}">
                <a16:creationId xmlns:a16="http://schemas.microsoft.com/office/drawing/2014/main" id="{74CC2C78-8789-BECB-940E-FB5A77159DD3}"/>
              </a:ext>
            </a:extLst>
          </p:cNvPr>
          <p:cNvPicPr>
            <a:picLocks noChangeAspect="1"/>
          </p:cNvPicPr>
          <p:nvPr/>
        </p:nvPicPr>
        <p:blipFill>
          <a:blip r:embed="rId2"/>
          <a:stretch>
            <a:fillRect/>
          </a:stretch>
        </p:blipFill>
        <p:spPr>
          <a:xfrm>
            <a:off x="802460" y="2253909"/>
            <a:ext cx="2982001" cy="1923871"/>
          </a:xfrm>
          <a:prstGeom prst="rect">
            <a:avLst/>
          </a:prstGeom>
        </p:spPr>
      </p:pic>
      <p:pic>
        <p:nvPicPr>
          <p:cNvPr id="8" name="Picture 7">
            <a:extLst>
              <a:ext uri="{FF2B5EF4-FFF2-40B4-BE49-F238E27FC236}">
                <a16:creationId xmlns:a16="http://schemas.microsoft.com/office/drawing/2014/main" id="{66B32FBF-4FBE-6DB1-9672-6F17F961581F}"/>
              </a:ext>
            </a:extLst>
          </p:cNvPr>
          <p:cNvPicPr>
            <a:picLocks noChangeAspect="1"/>
          </p:cNvPicPr>
          <p:nvPr/>
        </p:nvPicPr>
        <p:blipFill>
          <a:blip r:embed="rId3"/>
          <a:stretch>
            <a:fillRect/>
          </a:stretch>
        </p:blipFill>
        <p:spPr>
          <a:xfrm>
            <a:off x="4586922" y="2253909"/>
            <a:ext cx="7000875" cy="3714750"/>
          </a:xfrm>
          <a:prstGeom prst="rect">
            <a:avLst/>
          </a:prstGeom>
        </p:spPr>
      </p:pic>
    </p:spTree>
    <p:extLst>
      <p:ext uri="{BB962C8B-B14F-4D97-AF65-F5344CB8AC3E}">
        <p14:creationId xmlns:p14="http://schemas.microsoft.com/office/powerpoint/2010/main" val="174507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EB1C8-EEB5-DCF0-7852-55FD48C97D04}"/>
              </a:ext>
            </a:extLst>
          </p:cNvPr>
          <p:cNvSpPr>
            <a:spLocks noGrp="1"/>
          </p:cNvSpPr>
          <p:nvPr>
            <p:ph type="title"/>
          </p:nvPr>
        </p:nvSpPr>
        <p:spPr>
          <a:xfrm>
            <a:off x="838200" y="557189"/>
            <a:ext cx="10134600" cy="1139531"/>
          </a:xfrm>
        </p:spPr>
        <p:txBody>
          <a:bodyPr vert="horz" lIns="91440" tIns="45720" rIns="91440" bIns="45720" rtlCol="0" anchor="ctr">
            <a:normAutofit/>
          </a:bodyPr>
          <a:lstStyle/>
          <a:p>
            <a:r>
              <a:rPr lang="en-US" b="1" kern="1200" dirty="0">
                <a:solidFill>
                  <a:schemeClr val="tx1"/>
                </a:solidFill>
                <a:latin typeface="+mj-lt"/>
                <a:ea typeface="+mj-ea"/>
                <a:cs typeface="+mj-cs"/>
              </a:rPr>
              <a:t>Results   (Test case -5)   Not LL1 </a:t>
            </a:r>
          </a:p>
        </p:txBody>
      </p:sp>
      <p:pic>
        <p:nvPicPr>
          <p:cNvPr id="4" name="Picture 3">
            <a:extLst>
              <a:ext uri="{FF2B5EF4-FFF2-40B4-BE49-F238E27FC236}">
                <a16:creationId xmlns:a16="http://schemas.microsoft.com/office/drawing/2014/main" id="{08D48010-8CC0-A88F-DBDA-94EF2282F205}"/>
              </a:ext>
            </a:extLst>
          </p:cNvPr>
          <p:cNvPicPr>
            <a:picLocks noChangeAspect="1"/>
          </p:cNvPicPr>
          <p:nvPr/>
        </p:nvPicPr>
        <p:blipFill>
          <a:blip r:embed="rId2"/>
          <a:stretch>
            <a:fillRect/>
          </a:stretch>
        </p:blipFill>
        <p:spPr>
          <a:xfrm>
            <a:off x="838200" y="2253909"/>
            <a:ext cx="2316940" cy="1566251"/>
          </a:xfrm>
          <a:prstGeom prst="rect">
            <a:avLst/>
          </a:prstGeom>
        </p:spPr>
      </p:pic>
      <p:pic>
        <p:nvPicPr>
          <p:cNvPr id="7" name="Picture 6">
            <a:extLst>
              <a:ext uri="{FF2B5EF4-FFF2-40B4-BE49-F238E27FC236}">
                <a16:creationId xmlns:a16="http://schemas.microsoft.com/office/drawing/2014/main" id="{AE095C95-78A5-8979-812C-472B3D34A7EA}"/>
              </a:ext>
            </a:extLst>
          </p:cNvPr>
          <p:cNvPicPr>
            <a:picLocks noChangeAspect="1"/>
          </p:cNvPicPr>
          <p:nvPr/>
        </p:nvPicPr>
        <p:blipFill>
          <a:blip r:embed="rId3"/>
          <a:stretch>
            <a:fillRect/>
          </a:stretch>
        </p:blipFill>
        <p:spPr>
          <a:xfrm>
            <a:off x="3755707" y="2431708"/>
            <a:ext cx="7058025" cy="3590925"/>
          </a:xfrm>
          <a:prstGeom prst="rect">
            <a:avLst/>
          </a:prstGeom>
        </p:spPr>
      </p:pic>
    </p:spTree>
    <p:extLst>
      <p:ext uri="{BB962C8B-B14F-4D97-AF65-F5344CB8AC3E}">
        <p14:creationId xmlns:p14="http://schemas.microsoft.com/office/powerpoint/2010/main" val="309057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F4B76C-ED8A-73AA-ADFA-87F892DA9B33}"/>
              </a:ext>
            </a:extLst>
          </p:cNvPr>
          <p:cNvSpPr>
            <a:spLocks noGrp="1"/>
          </p:cNvSpPr>
          <p:nvPr>
            <p:ph type="title"/>
          </p:nvPr>
        </p:nvSpPr>
        <p:spPr>
          <a:xfrm>
            <a:off x="1137036" y="548640"/>
            <a:ext cx="9916632" cy="1188720"/>
          </a:xfrm>
        </p:spPr>
        <p:txBody>
          <a:bodyPr>
            <a:normAutofit/>
          </a:bodyPr>
          <a:lstStyle/>
          <a:p>
            <a:r>
              <a:rPr lang="en-US" b="1" dirty="0">
                <a:solidFill>
                  <a:schemeClr val="tx1">
                    <a:lumMod val="85000"/>
                    <a:lumOff val="15000"/>
                  </a:schemeClr>
                </a:solidFill>
              </a:rPr>
              <a:t>Conclusion</a:t>
            </a:r>
            <a:endParaRPr lang="en-IN"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7B46B47F-A403-7E16-78B0-85672351EE23}"/>
              </a:ext>
            </a:extLst>
          </p:cNvPr>
          <p:cNvSpPr>
            <a:spLocks noGrp="1"/>
          </p:cNvSpPr>
          <p:nvPr>
            <p:ph idx="1"/>
          </p:nvPr>
        </p:nvSpPr>
        <p:spPr>
          <a:xfrm>
            <a:off x="1957987" y="2431767"/>
            <a:ext cx="8276026" cy="3685156"/>
          </a:xfrm>
        </p:spPr>
        <p:txBody>
          <a:bodyPr anchor="ctr">
            <a:normAutofit/>
          </a:bodyPr>
          <a:lstStyle/>
          <a:p>
            <a:r>
              <a:rPr lang="en-IN" sz="2000">
                <a:solidFill>
                  <a:schemeClr val="tx1">
                    <a:lumMod val="85000"/>
                    <a:lumOff val="15000"/>
                  </a:schemeClr>
                </a:solidFill>
                <a:effectLst/>
                <a:latin typeface="Times New Roman" panose="02020603050405020304" pitchFamily="18" charset="0"/>
                <a:ea typeface="Calibri" panose="020F0502020204030204" pitchFamily="34" charset="0"/>
              </a:rPr>
              <a:t>In conclusion, implementing an LL(1) parser using Python allows for efficient and accurate parsing of programming language syntax. </a:t>
            </a:r>
          </a:p>
          <a:p>
            <a:r>
              <a:rPr lang="en-IN" sz="2000">
                <a:solidFill>
                  <a:schemeClr val="tx1">
                    <a:lumMod val="85000"/>
                    <a:lumOff val="15000"/>
                  </a:schemeClr>
                </a:solidFill>
                <a:effectLst/>
                <a:latin typeface="Times New Roman" panose="02020603050405020304" pitchFamily="18" charset="0"/>
                <a:ea typeface="Calibri" panose="020F0502020204030204" pitchFamily="34" charset="0"/>
              </a:rPr>
              <a:t>The LL(1) parsing technique, based on predictive parsing, offers advantages such as simplicity, speed, and error detection. By following key steps such as grammar augmentation, left recursion removal, left factoring, and constructing the parsing table, we can successfully parse input strings. </a:t>
            </a:r>
          </a:p>
          <a:p>
            <a:r>
              <a:rPr lang="en-IN" sz="2000">
                <a:solidFill>
                  <a:schemeClr val="tx1">
                    <a:lumMod val="85000"/>
                    <a:lumOff val="15000"/>
                  </a:schemeClr>
                </a:solidFill>
                <a:effectLst/>
                <a:latin typeface="Times New Roman" panose="02020603050405020304" pitchFamily="18" charset="0"/>
                <a:ea typeface="Calibri" panose="020F0502020204030204" pitchFamily="34" charset="0"/>
              </a:rPr>
              <a:t>The implementation showcased here demonstrates the process of validating and parsing strings using a stack and buffer approach.</a:t>
            </a:r>
          </a:p>
          <a:p>
            <a:r>
              <a:rPr lang="en-IN" sz="2000">
                <a:solidFill>
                  <a:schemeClr val="tx1">
                    <a:lumMod val="85000"/>
                    <a:lumOff val="15000"/>
                  </a:schemeClr>
                </a:solidFill>
                <a:effectLst/>
                <a:latin typeface="Times New Roman" panose="02020603050405020304" pitchFamily="18" charset="0"/>
                <a:ea typeface="Calibri" panose="020F0502020204030204" pitchFamily="34" charset="0"/>
              </a:rPr>
              <a:t> The LL(1) parser implementation in Python provides a solid foundation for building robust compilers and language processors.</a:t>
            </a:r>
            <a:endParaRPr lang="en-IN" sz="2000">
              <a:solidFill>
                <a:schemeClr val="tx1">
                  <a:lumMod val="85000"/>
                  <a:lumOff val="15000"/>
                </a:schemeClr>
              </a:solidFill>
            </a:endParaRPr>
          </a:p>
        </p:txBody>
      </p:sp>
    </p:spTree>
    <p:extLst>
      <p:ext uri="{BB962C8B-B14F-4D97-AF65-F5344CB8AC3E}">
        <p14:creationId xmlns:p14="http://schemas.microsoft.com/office/powerpoint/2010/main" val="266888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2B720-6F5B-72F7-9F5A-FF4BAA261346}"/>
              </a:ext>
            </a:extLst>
          </p:cNvPr>
          <p:cNvSpPr>
            <a:spLocks noGrp="1"/>
          </p:cNvSpPr>
          <p:nvPr>
            <p:ph type="title"/>
          </p:nvPr>
        </p:nvSpPr>
        <p:spPr>
          <a:xfrm>
            <a:off x="686834" y="1153572"/>
            <a:ext cx="3200400" cy="4461163"/>
          </a:xfrm>
        </p:spPr>
        <p:txBody>
          <a:bodyPr>
            <a:normAutofit/>
          </a:bodyPr>
          <a:lstStyle/>
          <a:p>
            <a:r>
              <a:rPr lang="en-US" b="1">
                <a:solidFill>
                  <a:srgbClr val="FFFFFF"/>
                </a:solidFill>
              </a:rPr>
              <a:t>Problem Statement </a:t>
            </a:r>
            <a:endParaRPr lang="en-IN"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A219CF-F68D-2848-800A-D0ECF5FEE249}"/>
              </a:ext>
            </a:extLst>
          </p:cNvPr>
          <p:cNvSpPr>
            <a:spLocks noGrp="1"/>
          </p:cNvSpPr>
          <p:nvPr>
            <p:ph idx="1"/>
          </p:nvPr>
        </p:nvSpPr>
        <p:spPr>
          <a:xfrm>
            <a:off x="4447308" y="591344"/>
            <a:ext cx="6906491" cy="5585619"/>
          </a:xfrm>
        </p:spPr>
        <p:txBody>
          <a:bodyPr anchor="ctr">
            <a:normAutofit/>
          </a:bodyPr>
          <a:lstStyle/>
          <a:p>
            <a:r>
              <a:rPr lang="en-US" sz="2400" dirty="0"/>
              <a:t>Develop an LL(1) parser program that can analyze and validate the syntax of a given programming language code. The parser should utilize the LL(1) parsing technique, which involves predictive parsing by predicting and matching the next token in the input stream with the expected token. The program should be able to handle a variety of programming language constructs, such as control statements, expressions, declarations, and function definitions.</a:t>
            </a:r>
            <a:endParaRPr lang="en-IN" sz="2400" dirty="0"/>
          </a:p>
        </p:txBody>
      </p:sp>
    </p:spTree>
    <p:extLst>
      <p:ext uri="{BB962C8B-B14F-4D97-AF65-F5344CB8AC3E}">
        <p14:creationId xmlns:p14="http://schemas.microsoft.com/office/powerpoint/2010/main" val="194933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2B720-6F5B-72F7-9F5A-FF4BAA261346}"/>
              </a:ext>
            </a:extLst>
          </p:cNvPr>
          <p:cNvSpPr>
            <a:spLocks noGrp="1"/>
          </p:cNvSpPr>
          <p:nvPr>
            <p:ph type="title"/>
          </p:nvPr>
        </p:nvSpPr>
        <p:spPr>
          <a:xfrm>
            <a:off x="2019300" y="538956"/>
            <a:ext cx="8985250" cy="1118394"/>
          </a:xfrm>
        </p:spPr>
        <p:txBody>
          <a:bodyPr anchor="t">
            <a:normAutofit/>
          </a:bodyPr>
          <a:lstStyle/>
          <a:p>
            <a:r>
              <a:rPr lang="en-IN" sz="4000" b="1" dirty="0">
                <a:latin typeface="+mn-lt"/>
                <a:cs typeface="Times New Roman" panose="02020603050405020304" pitchFamily="18" charset="0"/>
              </a:rPr>
              <a:t>Introduction - PARSING</a:t>
            </a:r>
            <a:endParaRPr lang="en-IN" sz="4000" b="1" dirty="0">
              <a:latin typeface="+mn-lt"/>
            </a:endParaRPr>
          </a:p>
        </p:txBody>
      </p:sp>
      <p:pic>
        <p:nvPicPr>
          <p:cNvPr id="7" name="Graphic 6" descr="Web Design">
            <a:extLst>
              <a:ext uri="{FF2B5EF4-FFF2-40B4-BE49-F238E27FC236}">
                <a16:creationId xmlns:a16="http://schemas.microsoft.com/office/drawing/2014/main" id="{4EA61367-C9F6-F627-B759-4CFAFD46BD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4DA219CF-F68D-2848-800A-D0ECF5FEE249}"/>
              </a:ext>
            </a:extLst>
          </p:cNvPr>
          <p:cNvSpPr>
            <a:spLocks noGrp="1"/>
          </p:cNvSpPr>
          <p:nvPr>
            <p:ph idx="1"/>
          </p:nvPr>
        </p:nvSpPr>
        <p:spPr>
          <a:xfrm>
            <a:off x="1009650" y="1657351"/>
            <a:ext cx="9994900" cy="4445000"/>
          </a:xfrm>
        </p:spPr>
        <p:txBody>
          <a:bodyPr>
            <a:normAutofit/>
          </a:bodyPr>
          <a:lstStyle/>
          <a:p>
            <a:r>
              <a:rPr lang="en-IN" sz="2000" dirty="0">
                <a:latin typeface="Times New Roman" panose="02020603050405020304" pitchFamily="18" charset="0"/>
                <a:cs typeface="Times New Roman" panose="02020603050405020304" pitchFamily="18" charset="0"/>
              </a:rPr>
              <a:t>The process of deriving the string from the given grammar is known as parsing (derivation). </a:t>
            </a:r>
          </a:p>
          <a:p>
            <a:r>
              <a:rPr lang="en-US" sz="2000" dirty="0">
                <a:latin typeface="Times New Roman" panose="02020603050405020304" pitchFamily="18" charset="0"/>
                <a:cs typeface="Times New Roman" panose="02020603050405020304" pitchFamily="18" charset="0"/>
              </a:rPr>
              <a:t> It is commonly used in programming language processing, compiler construction, and natural language processing. </a:t>
            </a:r>
          </a:p>
          <a:p>
            <a:r>
              <a:rPr lang="en-IN" sz="2000" dirty="0">
                <a:latin typeface="Times New Roman" panose="02020603050405020304" pitchFamily="18" charset="0"/>
                <a:cs typeface="Times New Roman" panose="02020603050405020304" pitchFamily="18" charset="0"/>
              </a:rPr>
              <a:t>Depending upon how parsing is done we have two types of parser :</a:t>
            </a:r>
          </a:p>
          <a:p>
            <a:pPr marL="264980" indent="-253583">
              <a:spcBef>
                <a:spcPts val="538"/>
              </a:spcBef>
              <a:buClr>
                <a:srgbClr val="073E74"/>
              </a:buClr>
              <a:buSzPct val="95000"/>
              <a:buAutoNum type="arabicPeriod"/>
              <a:tabLst>
                <a:tab pos="264980" algn="l"/>
              </a:tabLst>
            </a:pPr>
            <a:r>
              <a:rPr lang="en-IN" sz="2000" spc="-4" dirty="0">
                <a:latin typeface="Times New Roman" panose="02020603050405020304" pitchFamily="18" charset="0"/>
                <a:cs typeface="Times New Roman" panose="02020603050405020304" pitchFamily="18" charset="0"/>
              </a:rPr>
              <a:t>Top-down parsing</a:t>
            </a:r>
            <a:endParaRPr lang="en-IN" sz="2000" dirty="0">
              <a:latin typeface="Times New Roman" panose="02020603050405020304" pitchFamily="18" charset="0"/>
              <a:cs typeface="Times New Roman" panose="02020603050405020304" pitchFamily="18" charset="0"/>
            </a:endParaRPr>
          </a:p>
          <a:p>
            <a:pPr marL="722180" lvl="1" indent="-253583">
              <a:spcBef>
                <a:spcPts val="574"/>
              </a:spcBef>
              <a:buClr>
                <a:srgbClr val="073E74"/>
              </a:buClr>
              <a:buSzPct val="95000"/>
              <a:buAutoNum type="arabicPeriod"/>
              <a:tabLst>
                <a:tab pos="264980" algn="l"/>
              </a:tabLst>
            </a:pPr>
            <a:r>
              <a:rPr lang="en-IN" sz="2000" spc="27" dirty="0">
                <a:latin typeface="Times New Roman" panose="02020603050405020304" pitchFamily="18" charset="0"/>
                <a:cs typeface="Times New Roman" panose="02020603050405020304" pitchFamily="18" charset="0"/>
              </a:rPr>
              <a:t>Recursive Descent Parser</a:t>
            </a:r>
          </a:p>
          <a:p>
            <a:pPr marL="722180" lvl="1" indent="-253583">
              <a:spcBef>
                <a:spcPts val="574"/>
              </a:spcBef>
              <a:buClr>
                <a:srgbClr val="073E74"/>
              </a:buClr>
              <a:buSzPct val="95000"/>
              <a:buAutoNum type="arabicPeriod"/>
              <a:tabLst>
                <a:tab pos="264980" algn="l"/>
              </a:tabLst>
            </a:pPr>
            <a:r>
              <a:rPr lang="en-IN" sz="2000" spc="27" dirty="0">
                <a:latin typeface="Times New Roman" panose="02020603050405020304" pitchFamily="18" charset="0"/>
                <a:cs typeface="Times New Roman" panose="02020603050405020304" pitchFamily="18" charset="0"/>
              </a:rPr>
              <a:t>Predictive parsers or LL(1) Parser</a:t>
            </a:r>
          </a:p>
          <a:p>
            <a:pPr marL="264980" indent="-253583">
              <a:spcBef>
                <a:spcPts val="574"/>
              </a:spcBef>
              <a:buClr>
                <a:srgbClr val="073E74"/>
              </a:buClr>
              <a:buSzPct val="95000"/>
              <a:buAutoNum type="arabicPeriod"/>
              <a:tabLst>
                <a:tab pos="264980" algn="l"/>
              </a:tabLst>
            </a:pPr>
            <a:r>
              <a:rPr lang="en-IN" sz="2000" spc="27" dirty="0">
                <a:latin typeface="Times New Roman" panose="02020603050405020304" pitchFamily="18" charset="0"/>
                <a:cs typeface="Times New Roman" panose="02020603050405020304" pitchFamily="18" charset="0"/>
              </a:rPr>
              <a:t>Bottom-up</a:t>
            </a:r>
            <a:r>
              <a:rPr lang="en-IN" sz="2000" spc="-4" dirty="0">
                <a:latin typeface="Times New Roman" panose="02020603050405020304" pitchFamily="18" charset="0"/>
                <a:cs typeface="Times New Roman" panose="02020603050405020304" pitchFamily="18" charset="0"/>
              </a:rPr>
              <a:t> parsing</a:t>
            </a:r>
          </a:p>
          <a:p>
            <a:pPr marL="722180" lvl="1" indent="-253583">
              <a:spcBef>
                <a:spcPts val="574"/>
              </a:spcBef>
              <a:buClr>
                <a:srgbClr val="073E74"/>
              </a:buClr>
              <a:buSzPct val="95000"/>
              <a:buAutoNum type="arabicPeriod"/>
              <a:tabLst>
                <a:tab pos="264980" algn="l"/>
              </a:tabLst>
            </a:pPr>
            <a:r>
              <a:rPr lang="en-IN" sz="2000" spc="-4" dirty="0">
                <a:latin typeface="Times New Roman" panose="02020603050405020304" pitchFamily="18" charset="0"/>
                <a:cs typeface="Times New Roman" panose="02020603050405020304" pitchFamily="18" charset="0"/>
              </a:rPr>
              <a:t>LR(0) Parser</a:t>
            </a:r>
          </a:p>
          <a:p>
            <a:pPr marL="722180" lvl="1" indent="-253583">
              <a:spcBef>
                <a:spcPts val="574"/>
              </a:spcBef>
              <a:buClr>
                <a:srgbClr val="073E74"/>
              </a:buClr>
              <a:buSzPct val="95000"/>
              <a:buAutoNum type="arabicPeriod"/>
              <a:tabLst>
                <a:tab pos="264980" algn="l"/>
              </a:tabLst>
            </a:pPr>
            <a:r>
              <a:rPr lang="en-IN" sz="2000" spc="-4" dirty="0">
                <a:latin typeface="Times New Roman" panose="02020603050405020304" pitchFamily="18" charset="0"/>
                <a:cs typeface="Times New Roman" panose="02020603050405020304" pitchFamily="18" charset="0"/>
              </a:rPr>
              <a:t>SLR Parser</a:t>
            </a:r>
          </a:p>
          <a:p>
            <a:pPr marL="722180" lvl="1" indent="-253583">
              <a:spcBef>
                <a:spcPts val="574"/>
              </a:spcBef>
              <a:buClr>
                <a:srgbClr val="073E74"/>
              </a:buClr>
              <a:buSzPct val="95000"/>
              <a:buAutoNum type="arabicPeriod"/>
              <a:tabLst>
                <a:tab pos="264980" algn="l"/>
              </a:tabLst>
            </a:pPr>
            <a:r>
              <a:rPr lang="en-IN" sz="2000" spc="-4" dirty="0">
                <a:latin typeface="Times New Roman" panose="02020603050405020304" pitchFamily="18" charset="0"/>
                <a:cs typeface="Times New Roman" panose="02020603050405020304" pitchFamily="18" charset="0"/>
              </a:rPr>
              <a:t>Canonical LR(1) Parser or LR(1) Parser</a:t>
            </a:r>
          </a:p>
          <a:p>
            <a:pPr marL="722180" lvl="1" indent="-253583">
              <a:spcBef>
                <a:spcPts val="574"/>
              </a:spcBef>
              <a:buClr>
                <a:srgbClr val="073E74"/>
              </a:buClr>
              <a:buSzPct val="95000"/>
              <a:buAutoNum type="arabicPeriod"/>
              <a:tabLst>
                <a:tab pos="264980" algn="l"/>
              </a:tabLst>
            </a:pPr>
            <a:r>
              <a:rPr lang="en-IN" sz="2000" spc="-4" dirty="0">
                <a:latin typeface="Times New Roman" panose="02020603050405020304" pitchFamily="18" charset="0"/>
                <a:cs typeface="Times New Roman" panose="02020603050405020304" pitchFamily="18" charset="0"/>
              </a:rPr>
              <a:t> LALR(1) Parser</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94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2B720-6F5B-72F7-9F5A-FF4BAA261346}"/>
              </a:ext>
            </a:extLst>
          </p:cNvPr>
          <p:cNvSpPr>
            <a:spLocks noGrp="1"/>
          </p:cNvSpPr>
          <p:nvPr>
            <p:ph type="title"/>
          </p:nvPr>
        </p:nvSpPr>
        <p:spPr>
          <a:xfrm>
            <a:off x="2019300" y="538956"/>
            <a:ext cx="8985250" cy="1118394"/>
          </a:xfrm>
        </p:spPr>
        <p:txBody>
          <a:bodyPr anchor="t">
            <a:normAutofit/>
          </a:bodyPr>
          <a:lstStyle/>
          <a:p>
            <a:r>
              <a:rPr lang="en-US" b="1" dirty="0">
                <a:latin typeface="+mn-lt"/>
              </a:rPr>
              <a:t>Introduction</a:t>
            </a:r>
            <a:endParaRPr lang="en-IN" sz="4000" b="1" dirty="0">
              <a:latin typeface="+mn-lt"/>
            </a:endParaRPr>
          </a:p>
        </p:txBody>
      </p:sp>
      <p:pic>
        <p:nvPicPr>
          <p:cNvPr id="7" name="Graphic 6" descr="Web Design">
            <a:extLst>
              <a:ext uri="{FF2B5EF4-FFF2-40B4-BE49-F238E27FC236}">
                <a16:creationId xmlns:a16="http://schemas.microsoft.com/office/drawing/2014/main" id="{4EA61367-C9F6-F627-B759-4CFAFD46BD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4DA219CF-F68D-2848-800A-D0ECF5FEE249}"/>
              </a:ext>
            </a:extLst>
          </p:cNvPr>
          <p:cNvSpPr>
            <a:spLocks noGrp="1"/>
          </p:cNvSpPr>
          <p:nvPr>
            <p:ph idx="1"/>
          </p:nvPr>
        </p:nvSpPr>
        <p:spPr>
          <a:xfrm>
            <a:off x="1009650" y="1847849"/>
            <a:ext cx="9994900" cy="4254501"/>
          </a:xfrm>
        </p:spPr>
        <p:txBody>
          <a:bodyPr>
            <a:normAutofit/>
          </a:bodyPr>
          <a:lstStyle/>
          <a:p>
            <a:r>
              <a:rPr lang="en-US" sz="2000">
                <a:latin typeface="Times New Roman" panose="02020603050405020304" pitchFamily="18" charset="0"/>
                <a:cs typeface="Times New Roman" panose="02020603050405020304" pitchFamily="18" charset="0"/>
              </a:rPr>
              <a:t>A LL(1) parser is a type of top-down parser commonly used in compiler construction and syntax analysis. It is based on the LL(1) parsing algorithm, where "LL" stands for "Left-to-right, Leftmost derivation," and the number "1" indicates that the parser uses a lookahead of one token.</a:t>
            </a:r>
          </a:p>
          <a:p>
            <a:r>
              <a:rPr lang="en-US" sz="2000">
                <a:latin typeface="Times New Roman" panose="02020603050405020304" pitchFamily="18" charset="0"/>
                <a:cs typeface="Times New Roman" panose="02020603050405020304" pitchFamily="18" charset="0"/>
              </a:rPr>
              <a:t>The LL(1) parsing algorithm operates by building a parse tree from an input string by applying a set of production rules defined by a grammar. </a:t>
            </a:r>
          </a:p>
          <a:p>
            <a:r>
              <a:rPr lang="en-US" sz="2000">
                <a:latin typeface="Times New Roman" panose="02020603050405020304" pitchFamily="18" charset="0"/>
                <a:cs typeface="Times New Roman" panose="02020603050405020304" pitchFamily="18" charset="0"/>
              </a:rPr>
              <a:t>It starts from the root symbol of the grammar and repeatedly expands non-terminals to match the input tokens. The lookahead token is used to determine which production rule to apply at each step. </a:t>
            </a:r>
          </a:p>
          <a:p>
            <a:r>
              <a:rPr lang="en-US" sz="2000">
                <a:latin typeface="Times New Roman" panose="02020603050405020304" pitchFamily="18" charset="0"/>
                <a:cs typeface="Times New Roman" panose="02020603050405020304" pitchFamily="18" charset="0"/>
              </a:rPr>
              <a:t>To be LL(1) parsable, a grammar must be unambiguous and satisfy the LL(1) grammar properties. </a:t>
            </a:r>
          </a:p>
          <a:p>
            <a:r>
              <a:rPr lang="en-US" sz="2000">
                <a:latin typeface="Times New Roman" panose="02020603050405020304" pitchFamily="18" charset="0"/>
                <a:cs typeface="Times New Roman" panose="02020603050405020304" pitchFamily="18" charset="0"/>
              </a:rPr>
              <a:t>They are widely used in compiler construction, programming language analysis, and other areas where efficient and accurate parsing is required.</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87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2B720-6F5B-72F7-9F5A-FF4BAA261346}"/>
              </a:ext>
            </a:extLst>
          </p:cNvPr>
          <p:cNvSpPr>
            <a:spLocks noGrp="1"/>
          </p:cNvSpPr>
          <p:nvPr>
            <p:ph type="title"/>
          </p:nvPr>
        </p:nvSpPr>
        <p:spPr>
          <a:xfrm>
            <a:off x="556532" y="643466"/>
            <a:ext cx="11210925" cy="931333"/>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Methodology</a:t>
            </a:r>
          </a:p>
        </p:txBody>
      </p:sp>
      <p:pic>
        <p:nvPicPr>
          <p:cNvPr id="4" name="Content Placeholder 3" descr="A picture containing text, screenshot, font, diagram&#10;&#10;Description automatically generated">
            <a:extLst>
              <a:ext uri="{FF2B5EF4-FFF2-40B4-BE49-F238E27FC236}">
                <a16:creationId xmlns:a16="http://schemas.microsoft.com/office/drawing/2014/main" id="{DA3027A8-7451-F19F-FFA6-A486E2B471D1}"/>
              </a:ext>
            </a:extLst>
          </p:cNvPr>
          <p:cNvPicPr>
            <a:picLocks noGrp="1" noChangeAspect="1"/>
          </p:cNvPicPr>
          <p:nvPr>
            <p:ph idx="1"/>
          </p:nvPr>
        </p:nvPicPr>
        <p:blipFill>
          <a:blip r:embed="rId2"/>
          <a:stretch>
            <a:fillRect/>
          </a:stretch>
        </p:blipFill>
        <p:spPr>
          <a:xfrm>
            <a:off x="643467" y="1718575"/>
            <a:ext cx="10905066" cy="4307502"/>
          </a:xfrm>
          <a:prstGeom prst="rect">
            <a:avLst/>
          </a:prstGeom>
        </p:spPr>
      </p:pic>
    </p:spTree>
    <p:extLst>
      <p:ext uri="{BB962C8B-B14F-4D97-AF65-F5344CB8AC3E}">
        <p14:creationId xmlns:p14="http://schemas.microsoft.com/office/powerpoint/2010/main" val="210729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FB452-C080-3473-7E33-C28F0C679CAC}"/>
              </a:ext>
            </a:extLst>
          </p:cNvPr>
          <p:cNvSpPr>
            <a:spLocks noGrp="1"/>
          </p:cNvSpPr>
          <p:nvPr>
            <p:ph type="title"/>
          </p:nvPr>
        </p:nvSpPr>
        <p:spPr>
          <a:xfrm>
            <a:off x="838200" y="365125"/>
            <a:ext cx="10515600" cy="1306443"/>
          </a:xfrm>
        </p:spPr>
        <p:txBody>
          <a:bodyPr>
            <a:normAutofit/>
          </a:bodyPr>
          <a:lstStyle/>
          <a:p>
            <a:r>
              <a:rPr lang="en-US" sz="4000" b="1"/>
              <a:t>Implementation</a:t>
            </a:r>
            <a:endParaRPr lang="en-IN" sz="4000" b="1"/>
          </a:p>
        </p:txBody>
      </p:sp>
      <p:sp>
        <p:nvSpPr>
          <p:cNvPr id="3" name="Content Placeholder 2">
            <a:extLst>
              <a:ext uri="{FF2B5EF4-FFF2-40B4-BE49-F238E27FC236}">
                <a16:creationId xmlns:a16="http://schemas.microsoft.com/office/drawing/2014/main" id="{DD14886A-FF45-0D50-2D63-C5571A5CCD2A}"/>
              </a:ext>
            </a:extLst>
          </p:cNvPr>
          <p:cNvSpPr>
            <a:spLocks noGrp="1"/>
          </p:cNvSpPr>
          <p:nvPr>
            <p:ph idx="1"/>
          </p:nvPr>
        </p:nvSpPr>
        <p:spPr>
          <a:xfrm>
            <a:off x="838200" y="1825625"/>
            <a:ext cx="6714744" cy="4303465"/>
          </a:xfrm>
        </p:spPr>
        <p:txBody>
          <a:bodyPr>
            <a:normAutofit/>
          </a:bodyPr>
          <a:lstStyle/>
          <a:p>
            <a:pPr marL="0" indent="0">
              <a:buNone/>
            </a:pPr>
            <a:r>
              <a:rPr lang="en-US" sz="2000" dirty="0"/>
              <a:t>Step1 : - Left Recursion Removal </a:t>
            </a:r>
          </a:p>
          <a:p>
            <a:r>
              <a:rPr lang="en-US" sz="2000" dirty="0">
                <a:latin typeface="Times New Roman" panose="02020603050405020304" pitchFamily="18" charset="0"/>
                <a:cs typeface="Times New Roman" panose="02020603050405020304" pitchFamily="18" charset="0"/>
              </a:rPr>
              <a:t>Left recursion is a problem that occurs in grammars when the leftmost symbol of a production rule is the same as the non-terminal symbol on the left-hand side of the rule. This can cause infinite loops during parsing, so it is important to remove left recursion from grammars.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For each production of the form A → Aβ | </a:t>
            </a:r>
            <a:r>
              <a:rPr lang="en-US" sz="2000" dirty="0">
                <a:latin typeface="Amasis MT Pro" panose="020F0502020204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add a new production to the grammar that derives A' from α and β.</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0099E2-ABE1-0FE5-D5D8-B23F3FEAD254}"/>
              </a:ext>
            </a:extLst>
          </p:cNvPr>
          <p:cNvPicPr>
            <a:picLocks noChangeAspect="1"/>
          </p:cNvPicPr>
          <p:nvPr/>
        </p:nvPicPr>
        <p:blipFill rotWithShape="1">
          <a:blip r:embed="rId2"/>
          <a:srcRect r="-2" b="893"/>
          <a:stretch/>
        </p:blipFill>
        <p:spPr>
          <a:xfrm>
            <a:off x="7989293" y="1904282"/>
            <a:ext cx="3423093" cy="4224808"/>
          </a:xfrm>
          <a:prstGeom prst="rect">
            <a:avLst/>
          </a:prstGeom>
        </p:spPr>
      </p:pic>
    </p:spTree>
    <p:extLst>
      <p:ext uri="{BB962C8B-B14F-4D97-AF65-F5344CB8AC3E}">
        <p14:creationId xmlns:p14="http://schemas.microsoft.com/office/powerpoint/2010/main" val="66926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AFB452-C080-3473-7E33-C28F0C679CAC}"/>
              </a:ext>
            </a:extLst>
          </p:cNvPr>
          <p:cNvSpPr>
            <a:spLocks noGrp="1"/>
          </p:cNvSpPr>
          <p:nvPr>
            <p:ph type="title"/>
          </p:nvPr>
        </p:nvSpPr>
        <p:spPr>
          <a:xfrm>
            <a:off x="1137034" y="609597"/>
            <a:ext cx="9392421" cy="1330841"/>
          </a:xfrm>
        </p:spPr>
        <p:txBody>
          <a:bodyPr>
            <a:normAutofit/>
          </a:bodyPr>
          <a:lstStyle/>
          <a:p>
            <a:r>
              <a:rPr lang="en-US" b="1"/>
              <a:t>Implementation</a:t>
            </a:r>
            <a:endParaRPr lang="en-IN" b="1"/>
          </a:p>
        </p:txBody>
      </p:sp>
      <p:sp>
        <p:nvSpPr>
          <p:cNvPr id="3" name="Content Placeholder 2">
            <a:extLst>
              <a:ext uri="{FF2B5EF4-FFF2-40B4-BE49-F238E27FC236}">
                <a16:creationId xmlns:a16="http://schemas.microsoft.com/office/drawing/2014/main" id="{DD14886A-FF45-0D50-2D63-C5571A5CCD2A}"/>
              </a:ext>
            </a:extLst>
          </p:cNvPr>
          <p:cNvSpPr>
            <a:spLocks noGrp="1"/>
          </p:cNvSpPr>
          <p:nvPr>
            <p:ph idx="1"/>
          </p:nvPr>
        </p:nvSpPr>
        <p:spPr>
          <a:xfrm>
            <a:off x="1137034" y="2198362"/>
            <a:ext cx="4958966" cy="3917773"/>
          </a:xfrm>
        </p:spPr>
        <p:txBody>
          <a:bodyPr>
            <a:normAutofit/>
          </a:bodyPr>
          <a:lstStyle/>
          <a:p>
            <a:pPr marL="0" indent="0">
              <a:buNone/>
            </a:pPr>
            <a:r>
              <a:rPr lang="en-US" sz="2000" dirty="0"/>
              <a:t>Step1 : - Left Factoring Removal </a:t>
            </a:r>
          </a:p>
          <a:p>
            <a:pPr marL="0" indent="0">
              <a:buNone/>
            </a:pPr>
            <a:endParaRPr lang="en-US" sz="2000" dirty="0"/>
          </a:p>
          <a:p>
            <a:pPr marL="0" indent="0">
              <a:buNone/>
            </a:pPr>
            <a:r>
              <a:rPr lang="en-US" sz="2000" dirty="0"/>
              <a:t>Left factoring is a technique used to remove left recursion from a grammar. Left recursion occurs when a non-terminal symbol can be derived from itself by replacing it with itself. This can lead to ambiguity in the grammar, as it is not clear which production to use when the non-terminal symbol is encountered.</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E9D75CB-2CA6-032F-E462-D7F2FE6D9486}"/>
              </a:ext>
            </a:extLst>
          </p:cNvPr>
          <p:cNvPicPr>
            <a:picLocks noChangeAspect="1"/>
          </p:cNvPicPr>
          <p:nvPr/>
        </p:nvPicPr>
        <p:blipFill>
          <a:blip r:embed="rId2"/>
          <a:stretch>
            <a:fillRect/>
          </a:stretch>
        </p:blipFill>
        <p:spPr>
          <a:xfrm>
            <a:off x="7554451" y="2184914"/>
            <a:ext cx="3118336" cy="3755915"/>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3469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AFB452-C080-3473-7E33-C28F0C679CAC}"/>
              </a:ext>
            </a:extLst>
          </p:cNvPr>
          <p:cNvSpPr>
            <a:spLocks noGrp="1"/>
          </p:cNvSpPr>
          <p:nvPr>
            <p:ph type="title"/>
          </p:nvPr>
        </p:nvSpPr>
        <p:spPr>
          <a:xfrm>
            <a:off x="1137034" y="609597"/>
            <a:ext cx="9392421" cy="1330841"/>
          </a:xfrm>
        </p:spPr>
        <p:txBody>
          <a:bodyPr>
            <a:normAutofit/>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DD14886A-FF45-0D50-2D63-C5571A5CCD2A}"/>
              </a:ext>
            </a:extLst>
          </p:cNvPr>
          <p:cNvSpPr>
            <a:spLocks noGrp="1"/>
          </p:cNvSpPr>
          <p:nvPr>
            <p:ph idx="1"/>
          </p:nvPr>
        </p:nvSpPr>
        <p:spPr>
          <a:xfrm>
            <a:off x="1137034" y="2198362"/>
            <a:ext cx="4958966" cy="3917773"/>
          </a:xfrm>
        </p:spPr>
        <p:txBody>
          <a:bodyPr>
            <a:normAutofit/>
          </a:bodyPr>
          <a:lstStyle/>
          <a:p>
            <a:pPr marL="0" indent="0">
              <a:buNone/>
            </a:pPr>
            <a:r>
              <a:rPr lang="en-US" sz="2000" b="1" dirty="0"/>
              <a:t>Step3 : - First Calculation </a:t>
            </a:r>
          </a:p>
          <a:p>
            <a:pPr marL="0" indent="0">
              <a:buNone/>
            </a:pPr>
            <a:r>
              <a:rPr lang="en-US" sz="2000" dirty="0">
                <a:latin typeface="Times New Roman" panose="02020603050405020304" pitchFamily="18" charset="0"/>
                <a:cs typeface="Times New Roman" panose="02020603050405020304" pitchFamily="18" charset="0"/>
              </a:rPr>
              <a:t>FIRST is applied to the R.H.S. of a production rule :</a:t>
            </a:r>
          </a:p>
          <a:p>
            <a:pPr marL="0" indent="0">
              <a:buNone/>
            </a:pPr>
            <a:r>
              <a:rPr lang="en-US" sz="2000" dirty="0">
                <a:latin typeface="Times New Roman" panose="02020603050405020304" pitchFamily="18" charset="0"/>
                <a:cs typeface="Times New Roman" panose="02020603050405020304" pitchFamily="18" charset="0"/>
              </a:rPr>
              <a:t> • If first symbol is terminal then put into first(non-terminal).</a:t>
            </a:r>
          </a:p>
          <a:p>
            <a:pPr marL="0" indent="0">
              <a:buNone/>
            </a:pPr>
            <a:r>
              <a:rPr lang="en-US" sz="2000" dirty="0">
                <a:latin typeface="Times New Roman" panose="02020603050405020304" pitchFamily="18" charset="0"/>
                <a:cs typeface="Times New Roman" panose="02020603050405020304" pitchFamily="18" charset="0"/>
              </a:rPr>
              <a:t> • If non-terminal then go to that non-terminal production and continue above step. </a:t>
            </a:r>
          </a:p>
          <a:p>
            <a:pPr marL="0" indent="0">
              <a:buNone/>
            </a:pPr>
            <a:r>
              <a:rPr lang="en-US" sz="2000" dirty="0">
                <a:latin typeface="Times New Roman" panose="02020603050405020304" pitchFamily="18" charset="0"/>
                <a:cs typeface="Times New Roman" panose="02020603050405020304" pitchFamily="18" charset="0"/>
              </a:rPr>
              <a:t>• If # directly then put in first(non-terminal). </a:t>
            </a:r>
          </a:p>
          <a:p>
            <a:pPr marL="0" indent="0">
              <a:buNone/>
            </a:pPr>
            <a:r>
              <a:rPr lang="en-US" sz="2000" dirty="0">
                <a:latin typeface="Times New Roman" panose="02020603050405020304" pitchFamily="18" charset="0"/>
                <a:cs typeface="Times New Roman" panose="02020603050405020304" pitchFamily="18" charset="0"/>
              </a:rPr>
              <a:t>      indirectly then put &amp; check again.</a:t>
            </a:r>
          </a:p>
        </p:txBody>
      </p:sp>
      <p:pic>
        <p:nvPicPr>
          <p:cNvPr id="5" name="Picture 4">
            <a:extLst>
              <a:ext uri="{FF2B5EF4-FFF2-40B4-BE49-F238E27FC236}">
                <a16:creationId xmlns:a16="http://schemas.microsoft.com/office/drawing/2014/main" id="{1B1EBB57-F6DC-EEE3-E57C-FCD8C847878D}"/>
              </a:ext>
            </a:extLst>
          </p:cNvPr>
          <p:cNvPicPr>
            <a:picLocks noChangeAspect="1"/>
          </p:cNvPicPr>
          <p:nvPr/>
        </p:nvPicPr>
        <p:blipFill>
          <a:blip r:embed="rId2"/>
          <a:stretch>
            <a:fillRect/>
          </a:stretch>
        </p:blipFill>
        <p:spPr>
          <a:xfrm>
            <a:off x="7868927" y="2184914"/>
            <a:ext cx="2489385" cy="3755915"/>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054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AFB452-C080-3473-7E33-C28F0C679CAC}"/>
              </a:ext>
            </a:extLst>
          </p:cNvPr>
          <p:cNvSpPr>
            <a:spLocks noGrp="1"/>
          </p:cNvSpPr>
          <p:nvPr>
            <p:ph type="title"/>
          </p:nvPr>
        </p:nvSpPr>
        <p:spPr>
          <a:xfrm>
            <a:off x="1137034" y="609597"/>
            <a:ext cx="9392421" cy="1330841"/>
          </a:xfrm>
        </p:spPr>
        <p:txBody>
          <a:bodyPr>
            <a:normAutofit/>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DD14886A-FF45-0D50-2D63-C5571A5CCD2A}"/>
              </a:ext>
            </a:extLst>
          </p:cNvPr>
          <p:cNvSpPr>
            <a:spLocks noGrp="1"/>
          </p:cNvSpPr>
          <p:nvPr>
            <p:ph idx="1"/>
          </p:nvPr>
        </p:nvSpPr>
        <p:spPr>
          <a:xfrm>
            <a:off x="1137034" y="1940438"/>
            <a:ext cx="4958966" cy="4307965"/>
          </a:xfrm>
        </p:spPr>
        <p:txBody>
          <a:bodyPr>
            <a:normAutofit lnSpcReduction="10000"/>
          </a:bodyPr>
          <a:lstStyle/>
          <a:p>
            <a:pPr marL="0" indent="0">
              <a:buNone/>
            </a:pPr>
            <a:r>
              <a:rPr lang="en-US" sz="1900" b="1" dirty="0"/>
              <a:t>Step4 : - Follow set Calculation </a:t>
            </a:r>
          </a:p>
          <a:p>
            <a:r>
              <a:rPr lang="en-US" sz="2000" dirty="0">
                <a:latin typeface="Times New Roman" panose="02020603050405020304" pitchFamily="18" charset="0"/>
                <a:cs typeface="Times New Roman" panose="02020603050405020304" pitchFamily="18" charset="0"/>
              </a:rPr>
              <a:t>symbol put always $.</a:t>
            </a:r>
          </a:p>
          <a:p>
            <a:r>
              <a:rPr lang="en-US" sz="2000" dirty="0">
                <a:latin typeface="Times New Roman" panose="02020603050405020304" pitchFamily="18" charset="0"/>
                <a:cs typeface="Times New Roman" panose="02020603050405020304" pitchFamily="18" charset="0"/>
              </a:rPr>
              <a:t> Find the non-terminal in R.H.S. whose follow has to be found in the grammar. </a:t>
            </a:r>
          </a:p>
          <a:p>
            <a:r>
              <a:rPr lang="en-US" sz="2000" dirty="0">
                <a:latin typeface="Times New Roman" panose="02020603050405020304" pitchFamily="18" charset="0"/>
                <a:cs typeface="Times New Roman" panose="02020603050405020304" pitchFamily="18" charset="0"/>
              </a:rPr>
              <a:t>If its’s next element is terminal then put into follow(non-terminal)</a:t>
            </a:r>
          </a:p>
          <a:p>
            <a:r>
              <a:rPr lang="en-US" sz="2000" dirty="0">
                <a:latin typeface="Times New Roman" panose="02020603050405020304" pitchFamily="18" charset="0"/>
                <a:cs typeface="Times New Roman" panose="02020603050405020304" pitchFamily="18" charset="0"/>
              </a:rPr>
              <a:t> if it is no terminal then copy follow(non-terminal) from which it is found.</a:t>
            </a:r>
          </a:p>
          <a:p>
            <a:pPr marL="0" indent="0">
              <a:buNone/>
            </a:pPr>
            <a:r>
              <a:rPr lang="en-US" sz="2000" dirty="0">
                <a:latin typeface="Times New Roman" panose="02020603050405020304" pitchFamily="18" charset="0"/>
                <a:cs typeface="Times New Roman" panose="02020603050405020304" pitchFamily="18" charset="0"/>
              </a:rPr>
              <a:t>      E -&gt; TE’     follow(E’)=follow(E)</a:t>
            </a:r>
          </a:p>
          <a:p>
            <a:r>
              <a:rPr lang="en-US" sz="2000" dirty="0">
                <a:latin typeface="Times New Roman" panose="02020603050405020304" pitchFamily="18" charset="0"/>
                <a:cs typeface="Times New Roman" panose="02020603050405020304" pitchFamily="18" charset="0"/>
              </a:rPr>
              <a:t> If it is non-terminal then check the value of first(next) -&gt; if it is terminal then put into follow(non-terminal). -&gt; if then put back &amp; check again.</a:t>
            </a:r>
          </a:p>
        </p:txBody>
      </p:sp>
      <p:pic>
        <p:nvPicPr>
          <p:cNvPr id="6" name="Picture 5">
            <a:extLst>
              <a:ext uri="{FF2B5EF4-FFF2-40B4-BE49-F238E27FC236}">
                <a16:creationId xmlns:a16="http://schemas.microsoft.com/office/drawing/2014/main" id="{841AA49C-43F3-490D-3366-CB58EA698FCB}"/>
              </a:ext>
            </a:extLst>
          </p:cNvPr>
          <p:cNvPicPr>
            <a:picLocks noChangeAspect="1"/>
          </p:cNvPicPr>
          <p:nvPr/>
        </p:nvPicPr>
        <p:blipFill>
          <a:blip r:embed="rId2"/>
          <a:stretch>
            <a:fillRect/>
          </a:stretch>
        </p:blipFill>
        <p:spPr>
          <a:xfrm>
            <a:off x="7607010" y="2184914"/>
            <a:ext cx="3013219" cy="3755915"/>
          </a:xfrm>
          <a:prstGeom prst="rect">
            <a:avLst/>
          </a:prstGeom>
        </p:spPr>
      </p:pic>
      <p:sp>
        <p:nvSpPr>
          <p:cNvPr id="28" name="Freeform: Shape 2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95720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1040</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vt:lpstr>
      <vt:lpstr>Arial</vt:lpstr>
      <vt:lpstr>Calibri</vt:lpstr>
      <vt:lpstr>Calibri Light</vt:lpstr>
      <vt:lpstr>Times New Roman</vt:lpstr>
      <vt:lpstr>Office Theme</vt:lpstr>
      <vt:lpstr>LL1 Parsing Implementation using Python </vt:lpstr>
      <vt:lpstr>Problem Statement </vt:lpstr>
      <vt:lpstr>Introduction - PARSING</vt:lpstr>
      <vt:lpstr>Introduction</vt:lpstr>
      <vt:lpstr>Methodology</vt:lpstr>
      <vt:lpstr>Implementation</vt:lpstr>
      <vt:lpstr>Implementation</vt:lpstr>
      <vt:lpstr>Implementation</vt:lpstr>
      <vt:lpstr>Implementation</vt:lpstr>
      <vt:lpstr>Implementation</vt:lpstr>
      <vt:lpstr>Implementation</vt:lpstr>
      <vt:lpstr>Results   (Test case -1)</vt:lpstr>
      <vt:lpstr>Results   (Test case -2)</vt:lpstr>
      <vt:lpstr>Results   (Test case -3)</vt:lpstr>
      <vt:lpstr>Results   (Test case -4)   Not LL1 </vt:lpstr>
      <vt:lpstr>Results   (Test case -5)   Not LL1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Vunnam Vamsi Krishna</dc:creator>
  <cp:lastModifiedBy>Vunnam Vamsi Krishna</cp:lastModifiedBy>
  <cp:revision>5</cp:revision>
  <dcterms:created xsi:type="dcterms:W3CDTF">2023-06-19T12:18:47Z</dcterms:created>
  <dcterms:modified xsi:type="dcterms:W3CDTF">2023-06-19T18:26:25Z</dcterms:modified>
</cp:coreProperties>
</file>