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8" r:id="rId5"/>
    <p:sldId id="271" r:id="rId6"/>
    <p:sldId id="272" r:id="rId7"/>
    <p:sldId id="273" r:id="rId8"/>
    <p:sldId id="263" r:id="rId9"/>
    <p:sldId id="267" r:id="rId10"/>
    <p:sldId id="266" r:id="rId11"/>
    <p:sldId id="269" r:id="rId12"/>
    <p:sldId id="264" r:id="rId13"/>
    <p:sldId id="274" r:id="rId14"/>
    <p:sldId id="276" r:id="rId15"/>
    <p:sldId id="275" r:id="rId16"/>
    <p:sldId id="277"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EB4E1-A1B2-C69F-3089-8E4A97BC42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C7791D9-3A64-96D4-0715-DDCC9E06FE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EB25E2-E970-EE18-38A4-5C7B10385DA4}"/>
              </a:ext>
            </a:extLst>
          </p:cNvPr>
          <p:cNvSpPr>
            <a:spLocks noGrp="1"/>
          </p:cNvSpPr>
          <p:nvPr>
            <p:ph type="dt" sz="half" idx="10"/>
          </p:nvPr>
        </p:nvSpPr>
        <p:spPr/>
        <p:txBody>
          <a:bodyPr/>
          <a:lstStyle/>
          <a:p>
            <a:fld id="{B358159D-1D4C-409D-B0C2-CFD178FA9F60}" type="datetimeFigureOut">
              <a:rPr lang="en-IN" smtClean="0"/>
              <a:t>01-08-2023</a:t>
            </a:fld>
            <a:endParaRPr lang="en-IN"/>
          </a:p>
        </p:txBody>
      </p:sp>
      <p:sp>
        <p:nvSpPr>
          <p:cNvPr id="5" name="Footer Placeholder 4">
            <a:extLst>
              <a:ext uri="{FF2B5EF4-FFF2-40B4-BE49-F238E27FC236}">
                <a16:creationId xmlns:a16="http://schemas.microsoft.com/office/drawing/2014/main" id="{9BEB5DE1-5ED3-B747-0658-16EA91A45B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4D4339-7606-F358-6858-19A87F31839C}"/>
              </a:ext>
            </a:extLst>
          </p:cNvPr>
          <p:cNvSpPr>
            <a:spLocks noGrp="1"/>
          </p:cNvSpPr>
          <p:nvPr>
            <p:ph type="sldNum" sz="quarter" idx="12"/>
          </p:nvPr>
        </p:nvSpPr>
        <p:spPr/>
        <p:txBody>
          <a:bodyPr/>
          <a:lstStyle/>
          <a:p>
            <a:fld id="{8CC913D9-90FF-4803-8140-AD6F6938828D}" type="slidenum">
              <a:rPr lang="en-IN" smtClean="0"/>
              <a:t>‹#›</a:t>
            </a:fld>
            <a:endParaRPr lang="en-IN"/>
          </a:p>
        </p:txBody>
      </p:sp>
    </p:spTree>
    <p:extLst>
      <p:ext uri="{BB962C8B-B14F-4D97-AF65-F5344CB8AC3E}">
        <p14:creationId xmlns:p14="http://schemas.microsoft.com/office/powerpoint/2010/main" val="979908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BD86-9CAC-323E-F565-C01410CF00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3375EE-A95F-313D-D220-DC7137C7F0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EBD777-560E-4D47-30B8-6CF0BDBBA617}"/>
              </a:ext>
            </a:extLst>
          </p:cNvPr>
          <p:cNvSpPr>
            <a:spLocks noGrp="1"/>
          </p:cNvSpPr>
          <p:nvPr>
            <p:ph type="dt" sz="half" idx="10"/>
          </p:nvPr>
        </p:nvSpPr>
        <p:spPr/>
        <p:txBody>
          <a:bodyPr/>
          <a:lstStyle/>
          <a:p>
            <a:fld id="{B358159D-1D4C-409D-B0C2-CFD178FA9F60}" type="datetimeFigureOut">
              <a:rPr lang="en-IN" smtClean="0"/>
              <a:t>01-08-2023</a:t>
            </a:fld>
            <a:endParaRPr lang="en-IN"/>
          </a:p>
        </p:txBody>
      </p:sp>
      <p:sp>
        <p:nvSpPr>
          <p:cNvPr id="5" name="Footer Placeholder 4">
            <a:extLst>
              <a:ext uri="{FF2B5EF4-FFF2-40B4-BE49-F238E27FC236}">
                <a16:creationId xmlns:a16="http://schemas.microsoft.com/office/drawing/2014/main" id="{642D0F63-511B-C742-060F-A2DE5765FC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4D32E8-6602-7EA1-092F-765FD66CE0EC}"/>
              </a:ext>
            </a:extLst>
          </p:cNvPr>
          <p:cNvSpPr>
            <a:spLocks noGrp="1"/>
          </p:cNvSpPr>
          <p:nvPr>
            <p:ph type="sldNum" sz="quarter" idx="12"/>
          </p:nvPr>
        </p:nvSpPr>
        <p:spPr/>
        <p:txBody>
          <a:bodyPr/>
          <a:lstStyle/>
          <a:p>
            <a:fld id="{8CC913D9-90FF-4803-8140-AD6F6938828D}" type="slidenum">
              <a:rPr lang="en-IN" smtClean="0"/>
              <a:t>‹#›</a:t>
            </a:fld>
            <a:endParaRPr lang="en-IN"/>
          </a:p>
        </p:txBody>
      </p:sp>
    </p:spTree>
    <p:extLst>
      <p:ext uri="{BB962C8B-B14F-4D97-AF65-F5344CB8AC3E}">
        <p14:creationId xmlns:p14="http://schemas.microsoft.com/office/powerpoint/2010/main" val="570111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49420B-9C22-5052-54B2-C7AF723ADE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E3F9D1-52EE-14EC-5B64-62D5B3C2F4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F7AA04-A50F-014D-2A40-FB4B354A9ADB}"/>
              </a:ext>
            </a:extLst>
          </p:cNvPr>
          <p:cNvSpPr>
            <a:spLocks noGrp="1"/>
          </p:cNvSpPr>
          <p:nvPr>
            <p:ph type="dt" sz="half" idx="10"/>
          </p:nvPr>
        </p:nvSpPr>
        <p:spPr/>
        <p:txBody>
          <a:bodyPr/>
          <a:lstStyle/>
          <a:p>
            <a:fld id="{B358159D-1D4C-409D-B0C2-CFD178FA9F60}" type="datetimeFigureOut">
              <a:rPr lang="en-IN" smtClean="0"/>
              <a:t>01-08-2023</a:t>
            </a:fld>
            <a:endParaRPr lang="en-IN"/>
          </a:p>
        </p:txBody>
      </p:sp>
      <p:sp>
        <p:nvSpPr>
          <p:cNvPr id="5" name="Footer Placeholder 4">
            <a:extLst>
              <a:ext uri="{FF2B5EF4-FFF2-40B4-BE49-F238E27FC236}">
                <a16:creationId xmlns:a16="http://schemas.microsoft.com/office/drawing/2014/main" id="{E654415B-CC97-1F30-3C55-448809781F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7445DF-5165-76D1-88D3-4562080ABFC5}"/>
              </a:ext>
            </a:extLst>
          </p:cNvPr>
          <p:cNvSpPr>
            <a:spLocks noGrp="1"/>
          </p:cNvSpPr>
          <p:nvPr>
            <p:ph type="sldNum" sz="quarter" idx="12"/>
          </p:nvPr>
        </p:nvSpPr>
        <p:spPr/>
        <p:txBody>
          <a:bodyPr/>
          <a:lstStyle/>
          <a:p>
            <a:fld id="{8CC913D9-90FF-4803-8140-AD6F6938828D}" type="slidenum">
              <a:rPr lang="en-IN" smtClean="0"/>
              <a:t>‹#›</a:t>
            </a:fld>
            <a:endParaRPr lang="en-IN"/>
          </a:p>
        </p:txBody>
      </p:sp>
    </p:spTree>
    <p:extLst>
      <p:ext uri="{BB962C8B-B14F-4D97-AF65-F5344CB8AC3E}">
        <p14:creationId xmlns:p14="http://schemas.microsoft.com/office/powerpoint/2010/main" val="412388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5B74-15BB-BBFE-20A7-DCCF159762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563664-D6E9-FD56-26B9-A2FB1644BB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6468D2-0B9D-D63B-4398-F42926A07C53}"/>
              </a:ext>
            </a:extLst>
          </p:cNvPr>
          <p:cNvSpPr>
            <a:spLocks noGrp="1"/>
          </p:cNvSpPr>
          <p:nvPr>
            <p:ph type="dt" sz="half" idx="10"/>
          </p:nvPr>
        </p:nvSpPr>
        <p:spPr/>
        <p:txBody>
          <a:bodyPr/>
          <a:lstStyle/>
          <a:p>
            <a:fld id="{B358159D-1D4C-409D-B0C2-CFD178FA9F60}" type="datetimeFigureOut">
              <a:rPr lang="en-IN" smtClean="0"/>
              <a:t>01-08-2023</a:t>
            </a:fld>
            <a:endParaRPr lang="en-IN"/>
          </a:p>
        </p:txBody>
      </p:sp>
      <p:sp>
        <p:nvSpPr>
          <p:cNvPr id="5" name="Footer Placeholder 4">
            <a:extLst>
              <a:ext uri="{FF2B5EF4-FFF2-40B4-BE49-F238E27FC236}">
                <a16:creationId xmlns:a16="http://schemas.microsoft.com/office/drawing/2014/main" id="{5D855257-C53F-075D-559A-071B0D8089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48B573-BE39-B9AA-E3C4-D6A7414E801B}"/>
              </a:ext>
            </a:extLst>
          </p:cNvPr>
          <p:cNvSpPr>
            <a:spLocks noGrp="1"/>
          </p:cNvSpPr>
          <p:nvPr>
            <p:ph type="sldNum" sz="quarter" idx="12"/>
          </p:nvPr>
        </p:nvSpPr>
        <p:spPr/>
        <p:txBody>
          <a:bodyPr/>
          <a:lstStyle/>
          <a:p>
            <a:fld id="{8CC913D9-90FF-4803-8140-AD6F6938828D}" type="slidenum">
              <a:rPr lang="en-IN" smtClean="0"/>
              <a:t>‹#›</a:t>
            </a:fld>
            <a:endParaRPr lang="en-IN"/>
          </a:p>
        </p:txBody>
      </p:sp>
    </p:spTree>
    <p:extLst>
      <p:ext uri="{BB962C8B-B14F-4D97-AF65-F5344CB8AC3E}">
        <p14:creationId xmlns:p14="http://schemas.microsoft.com/office/powerpoint/2010/main" val="3070906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F82F3-1119-C10D-02A4-2A599BC17A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BF4AC8-4762-ED22-DA5F-250AFC7160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2267BC-4D71-A4B6-4170-C8770155B187}"/>
              </a:ext>
            </a:extLst>
          </p:cNvPr>
          <p:cNvSpPr>
            <a:spLocks noGrp="1"/>
          </p:cNvSpPr>
          <p:nvPr>
            <p:ph type="dt" sz="half" idx="10"/>
          </p:nvPr>
        </p:nvSpPr>
        <p:spPr/>
        <p:txBody>
          <a:bodyPr/>
          <a:lstStyle/>
          <a:p>
            <a:fld id="{B358159D-1D4C-409D-B0C2-CFD178FA9F60}" type="datetimeFigureOut">
              <a:rPr lang="en-IN" smtClean="0"/>
              <a:t>01-08-2023</a:t>
            </a:fld>
            <a:endParaRPr lang="en-IN"/>
          </a:p>
        </p:txBody>
      </p:sp>
      <p:sp>
        <p:nvSpPr>
          <p:cNvPr id="5" name="Footer Placeholder 4">
            <a:extLst>
              <a:ext uri="{FF2B5EF4-FFF2-40B4-BE49-F238E27FC236}">
                <a16:creationId xmlns:a16="http://schemas.microsoft.com/office/drawing/2014/main" id="{9C937C82-1CA2-DCF0-B85D-AC342CEFBE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08DEC5-6B0B-C293-3F74-95F441890412}"/>
              </a:ext>
            </a:extLst>
          </p:cNvPr>
          <p:cNvSpPr>
            <a:spLocks noGrp="1"/>
          </p:cNvSpPr>
          <p:nvPr>
            <p:ph type="sldNum" sz="quarter" idx="12"/>
          </p:nvPr>
        </p:nvSpPr>
        <p:spPr/>
        <p:txBody>
          <a:bodyPr/>
          <a:lstStyle/>
          <a:p>
            <a:fld id="{8CC913D9-90FF-4803-8140-AD6F6938828D}" type="slidenum">
              <a:rPr lang="en-IN" smtClean="0"/>
              <a:t>‹#›</a:t>
            </a:fld>
            <a:endParaRPr lang="en-IN"/>
          </a:p>
        </p:txBody>
      </p:sp>
    </p:spTree>
    <p:extLst>
      <p:ext uri="{BB962C8B-B14F-4D97-AF65-F5344CB8AC3E}">
        <p14:creationId xmlns:p14="http://schemas.microsoft.com/office/powerpoint/2010/main" val="1850068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1B647-ECF5-F3AE-0147-6979054464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73ECA7-5215-A285-3794-066E381173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205C69-7221-44CB-7015-F72BD9D506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3D0FBF-314F-E8B5-86BA-9B964FBA04B8}"/>
              </a:ext>
            </a:extLst>
          </p:cNvPr>
          <p:cNvSpPr>
            <a:spLocks noGrp="1"/>
          </p:cNvSpPr>
          <p:nvPr>
            <p:ph type="dt" sz="half" idx="10"/>
          </p:nvPr>
        </p:nvSpPr>
        <p:spPr/>
        <p:txBody>
          <a:bodyPr/>
          <a:lstStyle/>
          <a:p>
            <a:fld id="{B358159D-1D4C-409D-B0C2-CFD178FA9F60}" type="datetimeFigureOut">
              <a:rPr lang="en-IN" smtClean="0"/>
              <a:t>01-08-2023</a:t>
            </a:fld>
            <a:endParaRPr lang="en-IN"/>
          </a:p>
        </p:txBody>
      </p:sp>
      <p:sp>
        <p:nvSpPr>
          <p:cNvPr id="6" name="Footer Placeholder 5">
            <a:extLst>
              <a:ext uri="{FF2B5EF4-FFF2-40B4-BE49-F238E27FC236}">
                <a16:creationId xmlns:a16="http://schemas.microsoft.com/office/drawing/2014/main" id="{6FA79FC6-E0E5-F604-7FA0-F7E0162EF9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939615-7041-9573-DD6A-0E9CA67BA235}"/>
              </a:ext>
            </a:extLst>
          </p:cNvPr>
          <p:cNvSpPr>
            <a:spLocks noGrp="1"/>
          </p:cNvSpPr>
          <p:nvPr>
            <p:ph type="sldNum" sz="quarter" idx="12"/>
          </p:nvPr>
        </p:nvSpPr>
        <p:spPr/>
        <p:txBody>
          <a:bodyPr/>
          <a:lstStyle/>
          <a:p>
            <a:fld id="{8CC913D9-90FF-4803-8140-AD6F6938828D}" type="slidenum">
              <a:rPr lang="en-IN" smtClean="0"/>
              <a:t>‹#›</a:t>
            </a:fld>
            <a:endParaRPr lang="en-IN"/>
          </a:p>
        </p:txBody>
      </p:sp>
    </p:spTree>
    <p:extLst>
      <p:ext uri="{BB962C8B-B14F-4D97-AF65-F5344CB8AC3E}">
        <p14:creationId xmlns:p14="http://schemas.microsoft.com/office/powerpoint/2010/main" val="992018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DDF3-32D6-CF6B-F4F7-24E2321F02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D1F48D-A239-CF3C-178A-EE26EC997B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108413-85AF-8ABC-1597-1DB66E58BB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C68AA1-9365-0BE5-C299-6CDF791159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7C6310-E95E-B719-D40C-31EC65C012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9A95D5-5892-81A7-91BB-74A51972C1A2}"/>
              </a:ext>
            </a:extLst>
          </p:cNvPr>
          <p:cNvSpPr>
            <a:spLocks noGrp="1"/>
          </p:cNvSpPr>
          <p:nvPr>
            <p:ph type="dt" sz="half" idx="10"/>
          </p:nvPr>
        </p:nvSpPr>
        <p:spPr/>
        <p:txBody>
          <a:bodyPr/>
          <a:lstStyle/>
          <a:p>
            <a:fld id="{B358159D-1D4C-409D-B0C2-CFD178FA9F60}" type="datetimeFigureOut">
              <a:rPr lang="en-IN" smtClean="0"/>
              <a:t>01-08-2023</a:t>
            </a:fld>
            <a:endParaRPr lang="en-IN"/>
          </a:p>
        </p:txBody>
      </p:sp>
      <p:sp>
        <p:nvSpPr>
          <p:cNvPr id="8" name="Footer Placeholder 7">
            <a:extLst>
              <a:ext uri="{FF2B5EF4-FFF2-40B4-BE49-F238E27FC236}">
                <a16:creationId xmlns:a16="http://schemas.microsoft.com/office/drawing/2014/main" id="{B54403C2-0480-471A-D319-1AF4C1212C3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BDE010-8814-78FC-D546-C8FC92E3EE55}"/>
              </a:ext>
            </a:extLst>
          </p:cNvPr>
          <p:cNvSpPr>
            <a:spLocks noGrp="1"/>
          </p:cNvSpPr>
          <p:nvPr>
            <p:ph type="sldNum" sz="quarter" idx="12"/>
          </p:nvPr>
        </p:nvSpPr>
        <p:spPr/>
        <p:txBody>
          <a:bodyPr/>
          <a:lstStyle/>
          <a:p>
            <a:fld id="{8CC913D9-90FF-4803-8140-AD6F6938828D}" type="slidenum">
              <a:rPr lang="en-IN" smtClean="0"/>
              <a:t>‹#›</a:t>
            </a:fld>
            <a:endParaRPr lang="en-IN"/>
          </a:p>
        </p:txBody>
      </p:sp>
    </p:spTree>
    <p:extLst>
      <p:ext uri="{BB962C8B-B14F-4D97-AF65-F5344CB8AC3E}">
        <p14:creationId xmlns:p14="http://schemas.microsoft.com/office/powerpoint/2010/main" val="4012700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B2E79-1A46-D8B6-8026-A88036DDAD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9CA2D6-9E0A-CF8B-2160-9E14392EC984}"/>
              </a:ext>
            </a:extLst>
          </p:cNvPr>
          <p:cNvSpPr>
            <a:spLocks noGrp="1"/>
          </p:cNvSpPr>
          <p:nvPr>
            <p:ph type="dt" sz="half" idx="10"/>
          </p:nvPr>
        </p:nvSpPr>
        <p:spPr/>
        <p:txBody>
          <a:bodyPr/>
          <a:lstStyle/>
          <a:p>
            <a:fld id="{B358159D-1D4C-409D-B0C2-CFD178FA9F60}" type="datetimeFigureOut">
              <a:rPr lang="en-IN" smtClean="0"/>
              <a:t>01-08-2023</a:t>
            </a:fld>
            <a:endParaRPr lang="en-IN"/>
          </a:p>
        </p:txBody>
      </p:sp>
      <p:sp>
        <p:nvSpPr>
          <p:cNvPr id="4" name="Footer Placeholder 3">
            <a:extLst>
              <a:ext uri="{FF2B5EF4-FFF2-40B4-BE49-F238E27FC236}">
                <a16:creationId xmlns:a16="http://schemas.microsoft.com/office/drawing/2014/main" id="{D6E2A38B-F505-E86A-E196-32A7B4E15E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26F7C7-A0AB-2A8D-6414-3922383C063D}"/>
              </a:ext>
            </a:extLst>
          </p:cNvPr>
          <p:cNvSpPr>
            <a:spLocks noGrp="1"/>
          </p:cNvSpPr>
          <p:nvPr>
            <p:ph type="sldNum" sz="quarter" idx="12"/>
          </p:nvPr>
        </p:nvSpPr>
        <p:spPr/>
        <p:txBody>
          <a:bodyPr/>
          <a:lstStyle/>
          <a:p>
            <a:fld id="{8CC913D9-90FF-4803-8140-AD6F6938828D}" type="slidenum">
              <a:rPr lang="en-IN" smtClean="0"/>
              <a:t>‹#›</a:t>
            </a:fld>
            <a:endParaRPr lang="en-IN"/>
          </a:p>
        </p:txBody>
      </p:sp>
    </p:spTree>
    <p:extLst>
      <p:ext uri="{BB962C8B-B14F-4D97-AF65-F5344CB8AC3E}">
        <p14:creationId xmlns:p14="http://schemas.microsoft.com/office/powerpoint/2010/main" val="345599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534A0C-8F86-2236-50AE-D1E42EB0C3FD}"/>
              </a:ext>
            </a:extLst>
          </p:cNvPr>
          <p:cNvSpPr>
            <a:spLocks noGrp="1"/>
          </p:cNvSpPr>
          <p:nvPr>
            <p:ph type="dt" sz="half" idx="10"/>
          </p:nvPr>
        </p:nvSpPr>
        <p:spPr/>
        <p:txBody>
          <a:bodyPr/>
          <a:lstStyle/>
          <a:p>
            <a:fld id="{B358159D-1D4C-409D-B0C2-CFD178FA9F60}" type="datetimeFigureOut">
              <a:rPr lang="en-IN" smtClean="0"/>
              <a:t>01-08-2023</a:t>
            </a:fld>
            <a:endParaRPr lang="en-IN"/>
          </a:p>
        </p:txBody>
      </p:sp>
      <p:sp>
        <p:nvSpPr>
          <p:cNvPr id="3" name="Footer Placeholder 2">
            <a:extLst>
              <a:ext uri="{FF2B5EF4-FFF2-40B4-BE49-F238E27FC236}">
                <a16:creationId xmlns:a16="http://schemas.microsoft.com/office/drawing/2014/main" id="{5AF365EE-3543-0A6F-5BA4-DABCE30E8D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127CA7-B44A-A22F-B3C2-4B8E0FB24DDB}"/>
              </a:ext>
            </a:extLst>
          </p:cNvPr>
          <p:cNvSpPr>
            <a:spLocks noGrp="1"/>
          </p:cNvSpPr>
          <p:nvPr>
            <p:ph type="sldNum" sz="quarter" idx="12"/>
          </p:nvPr>
        </p:nvSpPr>
        <p:spPr/>
        <p:txBody>
          <a:bodyPr/>
          <a:lstStyle/>
          <a:p>
            <a:fld id="{8CC913D9-90FF-4803-8140-AD6F6938828D}" type="slidenum">
              <a:rPr lang="en-IN" smtClean="0"/>
              <a:t>‹#›</a:t>
            </a:fld>
            <a:endParaRPr lang="en-IN"/>
          </a:p>
        </p:txBody>
      </p:sp>
    </p:spTree>
    <p:extLst>
      <p:ext uri="{BB962C8B-B14F-4D97-AF65-F5344CB8AC3E}">
        <p14:creationId xmlns:p14="http://schemas.microsoft.com/office/powerpoint/2010/main" val="533545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98C93-D494-B82D-7585-3408F77521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8E3BCE-A15E-82E3-C7E8-9C048948BD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5D44E4-53B2-DAF2-6BA2-68B9D6CC7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B2AE6E-6C7D-5C84-AC7F-6CBD551353EB}"/>
              </a:ext>
            </a:extLst>
          </p:cNvPr>
          <p:cNvSpPr>
            <a:spLocks noGrp="1"/>
          </p:cNvSpPr>
          <p:nvPr>
            <p:ph type="dt" sz="half" idx="10"/>
          </p:nvPr>
        </p:nvSpPr>
        <p:spPr/>
        <p:txBody>
          <a:bodyPr/>
          <a:lstStyle/>
          <a:p>
            <a:fld id="{B358159D-1D4C-409D-B0C2-CFD178FA9F60}" type="datetimeFigureOut">
              <a:rPr lang="en-IN" smtClean="0"/>
              <a:t>01-08-2023</a:t>
            </a:fld>
            <a:endParaRPr lang="en-IN"/>
          </a:p>
        </p:txBody>
      </p:sp>
      <p:sp>
        <p:nvSpPr>
          <p:cNvPr id="6" name="Footer Placeholder 5">
            <a:extLst>
              <a:ext uri="{FF2B5EF4-FFF2-40B4-BE49-F238E27FC236}">
                <a16:creationId xmlns:a16="http://schemas.microsoft.com/office/drawing/2014/main" id="{4E196D00-CB94-6355-4BBA-FBDDE6FEA5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880B9D-7209-0449-89D9-5BD77C63E94F}"/>
              </a:ext>
            </a:extLst>
          </p:cNvPr>
          <p:cNvSpPr>
            <a:spLocks noGrp="1"/>
          </p:cNvSpPr>
          <p:nvPr>
            <p:ph type="sldNum" sz="quarter" idx="12"/>
          </p:nvPr>
        </p:nvSpPr>
        <p:spPr/>
        <p:txBody>
          <a:bodyPr/>
          <a:lstStyle/>
          <a:p>
            <a:fld id="{8CC913D9-90FF-4803-8140-AD6F6938828D}" type="slidenum">
              <a:rPr lang="en-IN" smtClean="0"/>
              <a:t>‹#›</a:t>
            </a:fld>
            <a:endParaRPr lang="en-IN"/>
          </a:p>
        </p:txBody>
      </p:sp>
    </p:spTree>
    <p:extLst>
      <p:ext uri="{BB962C8B-B14F-4D97-AF65-F5344CB8AC3E}">
        <p14:creationId xmlns:p14="http://schemas.microsoft.com/office/powerpoint/2010/main" val="127972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E81A7-76DE-2F60-EC82-EEF991E94E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F667AC-D1DE-39EB-FD7A-A62F17B016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E0828B-628F-9131-616F-799662472E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6D8C6E-F414-5F2B-898F-C6D01DE7C2FD}"/>
              </a:ext>
            </a:extLst>
          </p:cNvPr>
          <p:cNvSpPr>
            <a:spLocks noGrp="1"/>
          </p:cNvSpPr>
          <p:nvPr>
            <p:ph type="dt" sz="half" idx="10"/>
          </p:nvPr>
        </p:nvSpPr>
        <p:spPr/>
        <p:txBody>
          <a:bodyPr/>
          <a:lstStyle/>
          <a:p>
            <a:fld id="{B358159D-1D4C-409D-B0C2-CFD178FA9F60}" type="datetimeFigureOut">
              <a:rPr lang="en-IN" smtClean="0"/>
              <a:t>01-08-2023</a:t>
            </a:fld>
            <a:endParaRPr lang="en-IN"/>
          </a:p>
        </p:txBody>
      </p:sp>
      <p:sp>
        <p:nvSpPr>
          <p:cNvPr id="6" name="Footer Placeholder 5">
            <a:extLst>
              <a:ext uri="{FF2B5EF4-FFF2-40B4-BE49-F238E27FC236}">
                <a16:creationId xmlns:a16="http://schemas.microsoft.com/office/drawing/2014/main" id="{EF3FF6B7-9A4D-BBC5-5CFE-2938803342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A0DA8D-F9C5-2C38-E58B-21AEECA0DC0C}"/>
              </a:ext>
            </a:extLst>
          </p:cNvPr>
          <p:cNvSpPr>
            <a:spLocks noGrp="1"/>
          </p:cNvSpPr>
          <p:nvPr>
            <p:ph type="sldNum" sz="quarter" idx="12"/>
          </p:nvPr>
        </p:nvSpPr>
        <p:spPr/>
        <p:txBody>
          <a:bodyPr/>
          <a:lstStyle/>
          <a:p>
            <a:fld id="{8CC913D9-90FF-4803-8140-AD6F6938828D}" type="slidenum">
              <a:rPr lang="en-IN" smtClean="0"/>
              <a:t>‹#›</a:t>
            </a:fld>
            <a:endParaRPr lang="en-IN"/>
          </a:p>
        </p:txBody>
      </p:sp>
    </p:spTree>
    <p:extLst>
      <p:ext uri="{BB962C8B-B14F-4D97-AF65-F5344CB8AC3E}">
        <p14:creationId xmlns:p14="http://schemas.microsoft.com/office/powerpoint/2010/main" val="1962175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A9E76E-B261-3658-0F50-1D6571688F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D84693-5781-F071-A8EB-108B438B89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9D4B76-A82A-FBB2-4336-A20A3263BB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8159D-1D4C-409D-B0C2-CFD178FA9F60}" type="datetimeFigureOut">
              <a:rPr lang="en-IN" smtClean="0"/>
              <a:t>01-08-2023</a:t>
            </a:fld>
            <a:endParaRPr lang="en-IN"/>
          </a:p>
        </p:txBody>
      </p:sp>
      <p:sp>
        <p:nvSpPr>
          <p:cNvPr id="5" name="Footer Placeholder 4">
            <a:extLst>
              <a:ext uri="{FF2B5EF4-FFF2-40B4-BE49-F238E27FC236}">
                <a16:creationId xmlns:a16="http://schemas.microsoft.com/office/drawing/2014/main" id="{A58FA962-0268-3B7D-3EE0-98DDB9F07B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4EE512-2E78-555D-C31F-B5FCB2B51F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913D9-90FF-4803-8140-AD6F6938828D}" type="slidenum">
              <a:rPr lang="en-IN" smtClean="0"/>
              <a:t>‹#›</a:t>
            </a:fld>
            <a:endParaRPr lang="en-IN"/>
          </a:p>
        </p:txBody>
      </p:sp>
    </p:spTree>
    <p:extLst>
      <p:ext uri="{BB962C8B-B14F-4D97-AF65-F5344CB8AC3E}">
        <p14:creationId xmlns:p14="http://schemas.microsoft.com/office/powerpoint/2010/main" val="1758398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566E4A-0EE8-E680-5BE5-F5CF45CD2264}"/>
              </a:ext>
            </a:extLst>
          </p:cNvPr>
          <p:cNvSpPr>
            <a:spLocks noGrp="1"/>
          </p:cNvSpPr>
          <p:nvPr>
            <p:ph type="ctrTitle"/>
          </p:nvPr>
        </p:nvSpPr>
        <p:spPr>
          <a:xfrm>
            <a:off x="890338" y="640080"/>
            <a:ext cx="3734014" cy="3566160"/>
          </a:xfrm>
        </p:spPr>
        <p:txBody>
          <a:bodyPr vert="horz" lIns="91440" tIns="45720" rIns="91440" bIns="45720" rtlCol="0" anchor="b">
            <a:normAutofit/>
          </a:bodyPr>
          <a:lstStyle/>
          <a:p>
            <a:pPr algn="l"/>
            <a:r>
              <a:rPr lang="en-US" sz="5000" dirty="0"/>
              <a:t>Telugu News Classification</a:t>
            </a:r>
          </a:p>
        </p:txBody>
      </p:sp>
      <p:sp>
        <p:nvSpPr>
          <p:cNvPr id="3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Zigzag indicator line">
            <a:extLst>
              <a:ext uri="{FF2B5EF4-FFF2-40B4-BE49-F238E27FC236}">
                <a16:creationId xmlns:a16="http://schemas.microsoft.com/office/drawing/2014/main" id="{E496BFAF-2CFA-32FD-1813-205C343DD056}"/>
              </a:ext>
            </a:extLst>
          </p:cNvPr>
          <p:cNvPicPr>
            <a:picLocks noChangeAspect="1"/>
          </p:cNvPicPr>
          <p:nvPr/>
        </p:nvPicPr>
        <p:blipFill rotWithShape="1">
          <a:blip r:embed="rId2"/>
          <a:srcRect l="13757" r="19290"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76048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6F7FEE-630D-0A25-5EC4-DBB7DA28FCA2}"/>
              </a:ext>
            </a:extLst>
          </p:cNvPr>
          <p:cNvSpPr>
            <a:spLocks noGrp="1"/>
          </p:cNvSpPr>
          <p:nvPr>
            <p:ph type="title"/>
          </p:nvPr>
        </p:nvSpPr>
        <p:spPr>
          <a:xfrm>
            <a:off x="1156851" y="637762"/>
            <a:ext cx="9888496" cy="900131"/>
          </a:xfrm>
        </p:spPr>
        <p:txBody>
          <a:bodyPr anchor="t">
            <a:normAutofit/>
          </a:bodyPr>
          <a:lstStyle/>
          <a:p>
            <a:r>
              <a:rPr lang="en-IN" sz="4000" b="1" dirty="0">
                <a:solidFill>
                  <a:schemeClr val="bg1"/>
                </a:solidFill>
              </a:rPr>
              <a:t>Classifiers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87A653-34F5-AD1E-3999-E457736C01EE}"/>
              </a:ext>
            </a:extLst>
          </p:cNvPr>
          <p:cNvSpPr>
            <a:spLocks noGrp="1"/>
          </p:cNvSpPr>
          <p:nvPr>
            <p:ph idx="1"/>
          </p:nvPr>
        </p:nvSpPr>
        <p:spPr>
          <a:xfrm>
            <a:off x="1156850" y="2808937"/>
            <a:ext cx="10161389" cy="3296603"/>
          </a:xfrm>
        </p:spPr>
        <p:txBody>
          <a:bodyPr>
            <a:normAutofit lnSpcReduction="10000"/>
          </a:bodyPr>
          <a:lstStyle/>
          <a:p>
            <a:r>
              <a:rPr lang="en-US" sz="2400" dirty="0"/>
              <a:t>Naive Bayes classification is an efficient algorithm that assumes the independence of features and calculates the likelihood of a text belonging to a specific category.</a:t>
            </a:r>
          </a:p>
          <a:p>
            <a:r>
              <a:rPr lang="en-US" sz="2400" dirty="0"/>
              <a:t>Support Vector Machine (SVM) is a model used for classification and regression problems. It constructs a hyperplane in the feature space to separate different classes.</a:t>
            </a:r>
          </a:p>
          <a:p>
            <a:r>
              <a:rPr lang="en-US" sz="2400" dirty="0"/>
              <a:t>Neural Network (NN) is a group of methodologies inspired by the human brain's functionality. NN recognizes hidden patterns and relationships in data through interconnected nodes arranged in layers.</a:t>
            </a:r>
          </a:p>
        </p:txBody>
      </p:sp>
    </p:spTree>
    <p:extLst>
      <p:ext uri="{BB962C8B-B14F-4D97-AF65-F5344CB8AC3E}">
        <p14:creationId xmlns:p14="http://schemas.microsoft.com/office/powerpoint/2010/main" val="943935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5" name="Rectangle 1054">
            <a:extLst>
              <a:ext uri="{FF2B5EF4-FFF2-40B4-BE49-F238E27FC236}">
                <a16:creationId xmlns:a16="http://schemas.microsoft.com/office/drawing/2014/main" id="{F1E7273E-E5A3-4B1D-BE3E-56F045D92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Freeform: Shape 1056">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rtlCol="0" anchor="ctr"/>
          <a:lstStyle/>
          <a:p>
            <a:pPr defTabSz="457200"/>
            <a:endParaRPr lang="en-US"/>
          </a:p>
        </p:txBody>
      </p:sp>
      <p:sp>
        <p:nvSpPr>
          <p:cNvPr id="2" name="Title 1">
            <a:extLst>
              <a:ext uri="{FF2B5EF4-FFF2-40B4-BE49-F238E27FC236}">
                <a16:creationId xmlns:a16="http://schemas.microsoft.com/office/drawing/2014/main" id="{2B6F7FEE-630D-0A25-5EC4-DBB7DA28FCA2}"/>
              </a:ext>
            </a:extLst>
          </p:cNvPr>
          <p:cNvSpPr>
            <a:spLocks noGrp="1"/>
          </p:cNvSpPr>
          <p:nvPr>
            <p:ph type="title"/>
          </p:nvPr>
        </p:nvSpPr>
        <p:spPr>
          <a:xfrm>
            <a:off x="5526156" y="365125"/>
            <a:ext cx="5827643" cy="1433433"/>
          </a:xfrm>
        </p:spPr>
        <p:txBody>
          <a:bodyPr vert="horz" lIns="91440" tIns="45720" rIns="91440" bIns="45720" rtlCol="0" anchor="b">
            <a:normAutofit/>
          </a:bodyPr>
          <a:lstStyle/>
          <a:p>
            <a:r>
              <a:rPr lang="en-US" b="1"/>
              <a:t>RESULTS</a:t>
            </a:r>
          </a:p>
        </p:txBody>
      </p:sp>
      <p:pic>
        <p:nvPicPr>
          <p:cNvPr id="1026" name="Picture 2" descr="Table 1:- Test results for different classes using SVM">
            <a:extLst>
              <a:ext uri="{FF2B5EF4-FFF2-40B4-BE49-F238E27FC236}">
                <a16:creationId xmlns:a16="http://schemas.microsoft.com/office/drawing/2014/main" id="{99969E85-8A7A-BDDD-1413-A54D951DF3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13849" y="831652"/>
            <a:ext cx="3940444" cy="13755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able 2:- Test results for different classes using neural network">
            <a:extLst>
              <a:ext uri="{FF2B5EF4-FFF2-40B4-BE49-F238E27FC236}">
                <a16:creationId xmlns:a16="http://schemas.microsoft.com/office/drawing/2014/main" id="{CAEF31EA-DD71-5DAC-A8D3-F429546CF06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3847" y="2751627"/>
            <a:ext cx="3940445" cy="13612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able 3:- Test results for different classes using naïve bayes">
            <a:extLst>
              <a:ext uri="{FF2B5EF4-FFF2-40B4-BE49-F238E27FC236}">
                <a16:creationId xmlns:a16="http://schemas.microsoft.com/office/drawing/2014/main" id="{8D848CF7-1E90-2294-6124-7E115462A51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3848" y="4630503"/>
            <a:ext cx="3940445" cy="13970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B5B9337-C62F-B307-F147-32D875199B83}"/>
              </a:ext>
            </a:extLst>
          </p:cNvPr>
          <p:cNvSpPr txBox="1"/>
          <p:nvPr/>
        </p:nvSpPr>
        <p:spPr>
          <a:xfrm>
            <a:off x="5526156" y="2055813"/>
            <a:ext cx="5827644" cy="4121149"/>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b="0" i="0">
                <a:effectLst/>
              </a:rPr>
              <a:t>The overall accuracy of SVM is 87% and NB is 92% and neural network is 90%. The Health and Technology classes have almost same accuracy among all the classifiers. Politics class is showing poor F1- score of 67% for the SVM classifier.</a:t>
            </a:r>
            <a:endParaRPr lang="en-US" sz="2000"/>
          </a:p>
        </p:txBody>
      </p:sp>
      <p:sp>
        <p:nvSpPr>
          <p:cNvPr id="6" name="TextBox 5">
            <a:extLst>
              <a:ext uri="{FF2B5EF4-FFF2-40B4-BE49-F238E27FC236}">
                <a16:creationId xmlns:a16="http://schemas.microsoft.com/office/drawing/2014/main" id="{BBBBBAFD-4587-2D1A-60DD-53EFFE868899}"/>
              </a:ext>
            </a:extLst>
          </p:cNvPr>
          <p:cNvSpPr txBox="1"/>
          <p:nvPr/>
        </p:nvSpPr>
        <p:spPr>
          <a:xfrm>
            <a:off x="2031558" y="500919"/>
            <a:ext cx="1503680" cy="369332"/>
          </a:xfrm>
          <a:prstGeom prst="rect">
            <a:avLst/>
          </a:prstGeom>
          <a:noFill/>
        </p:spPr>
        <p:txBody>
          <a:bodyPr wrap="square" rtlCol="0">
            <a:spAutoFit/>
          </a:bodyPr>
          <a:lstStyle/>
          <a:p>
            <a:r>
              <a:rPr lang="en-IN" dirty="0"/>
              <a:t>SVM</a:t>
            </a:r>
          </a:p>
        </p:txBody>
      </p:sp>
      <p:sp>
        <p:nvSpPr>
          <p:cNvPr id="7" name="TextBox 6">
            <a:extLst>
              <a:ext uri="{FF2B5EF4-FFF2-40B4-BE49-F238E27FC236}">
                <a16:creationId xmlns:a16="http://schemas.microsoft.com/office/drawing/2014/main" id="{0DAF15D8-C169-4112-B27A-FFF9B5866A55}"/>
              </a:ext>
            </a:extLst>
          </p:cNvPr>
          <p:cNvSpPr txBox="1"/>
          <p:nvPr/>
        </p:nvSpPr>
        <p:spPr>
          <a:xfrm>
            <a:off x="1544320" y="2499360"/>
            <a:ext cx="1869440" cy="369332"/>
          </a:xfrm>
          <a:prstGeom prst="rect">
            <a:avLst/>
          </a:prstGeom>
          <a:noFill/>
        </p:spPr>
        <p:txBody>
          <a:bodyPr wrap="square" rtlCol="0">
            <a:spAutoFit/>
          </a:bodyPr>
          <a:lstStyle/>
          <a:p>
            <a:r>
              <a:rPr lang="en-IN" dirty="0"/>
              <a:t>Neural Network</a:t>
            </a:r>
          </a:p>
        </p:txBody>
      </p:sp>
      <p:sp>
        <p:nvSpPr>
          <p:cNvPr id="9" name="TextBox 8">
            <a:extLst>
              <a:ext uri="{FF2B5EF4-FFF2-40B4-BE49-F238E27FC236}">
                <a16:creationId xmlns:a16="http://schemas.microsoft.com/office/drawing/2014/main" id="{2B606EF8-0543-A3FA-FA53-F029B8007FBC}"/>
              </a:ext>
            </a:extLst>
          </p:cNvPr>
          <p:cNvSpPr txBox="1"/>
          <p:nvPr/>
        </p:nvSpPr>
        <p:spPr>
          <a:xfrm>
            <a:off x="1768100" y="4373695"/>
            <a:ext cx="2021580" cy="369332"/>
          </a:xfrm>
          <a:prstGeom prst="rect">
            <a:avLst/>
          </a:prstGeom>
          <a:noFill/>
        </p:spPr>
        <p:txBody>
          <a:bodyPr wrap="square" rtlCol="0">
            <a:spAutoFit/>
          </a:bodyPr>
          <a:lstStyle/>
          <a:p>
            <a:r>
              <a:rPr lang="en-IN" dirty="0"/>
              <a:t>Naïve Bayes</a:t>
            </a:r>
          </a:p>
        </p:txBody>
      </p:sp>
    </p:spTree>
    <p:extLst>
      <p:ext uri="{BB962C8B-B14F-4D97-AF65-F5344CB8AC3E}">
        <p14:creationId xmlns:p14="http://schemas.microsoft.com/office/powerpoint/2010/main" val="2115385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6F7FEE-630D-0A25-5EC4-DBB7DA28FCA2}"/>
              </a:ext>
            </a:extLst>
          </p:cNvPr>
          <p:cNvSpPr>
            <a:spLocks noGrp="1"/>
          </p:cNvSpPr>
          <p:nvPr>
            <p:ph type="title"/>
          </p:nvPr>
        </p:nvSpPr>
        <p:spPr>
          <a:xfrm>
            <a:off x="1156851" y="637762"/>
            <a:ext cx="9888496" cy="900131"/>
          </a:xfrm>
        </p:spPr>
        <p:txBody>
          <a:bodyPr anchor="t">
            <a:normAutofit/>
          </a:bodyPr>
          <a:lstStyle/>
          <a:p>
            <a:r>
              <a:rPr lang="en-IN" sz="4000" b="1" dirty="0">
                <a:solidFill>
                  <a:schemeClr val="bg1"/>
                </a:solidFill>
              </a:rPr>
              <a:t>REFERENCE 3</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87A653-34F5-AD1E-3999-E457736C01EE}"/>
              </a:ext>
            </a:extLst>
          </p:cNvPr>
          <p:cNvSpPr>
            <a:spLocks noGrp="1"/>
          </p:cNvSpPr>
          <p:nvPr>
            <p:ph idx="1"/>
          </p:nvPr>
        </p:nvSpPr>
        <p:spPr>
          <a:xfrm>
            <a:off x="1280160" y="2378595"/>
            <a:ext cx="9499600" cy="3798368"/>
          </a:xfrm>
        </p:spPr>
        <p:txBody>
          <a:bodyPr>
            <a:normAutofit/>
          </a:bodyPr>
          <a:lstStyle/>
          <a:p>
            <a:pPr marL="0" indent="0">
              <a:buNone/>
            </a:pPr>
            <a:r>
              <a:rPr lang="en-US" sz="3200" b="1" dirty="0"/>
              <a:t>News Text Classification Based on Improved Bi-LSTM-CNN</a:t>
            </a:r>
          </a:p>
          <a:p>
            <a:pPr marL="0" indent="0">
              <a:buNone/>
            </a:pPr>
            <a:endParaRPr lang="en-US" sz="3200" b="1" dirty="0"/>
          </a:p>
          <a:p>
            <a:pPr marL="0" indent="0">
              <a:buNone/>
            </a:pPr>
            <a:r>
              <a:rPr lang="en-US" sz="2400" dirty="0"/>
              <a:t>C. Li, G. Zhan and Z. Li," 2018 9th International Conference on Information Technology in Medicine and Education (ITME), Hangzhou, China, 2018, pp. 890-893, </a:t>
            </a:r>
            <a:r>
              <a:rPr lang="en-US" sz="2400" dirty="0" err="1"/>
              <a:t>doi</a:t>
            </a:r>
            <a:r>
              <a:rPr lang="en-US" sz="2400" dirty="0"/>
              <a:t>: 10.1109/ITME.2018.00199.</a:t>
            </a:r>
          </a:p>
        </p:txBody>
      </p:sp>
    </p:spTree>
    <p:extLst>
      <p:ext uri="{BB962C8B-B14F-4D97-AF65-F5344CB8AC3E}">
        <p14:creationId xmlns:p14="http://schemas.microsoft.com/office/powerpoint/2010/main" val="1594020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6F7FEE-630D-0A25-5EC4-DBB7DA28FCA2}"/>
              </a:ext>
            </a:extLst>
          </p:cNvPr>
          <p:cNvSpPr>
            <a:spLocks noGrp="1"/>
          </p:cNvSpPr>
          <p:nvPr>
            <p:ph type="title"/>
          </p:nvPr>
        </p:nvSpPr>
        <p:spPr>
          <a:xfrm>
            <a:off x="1156851" y="637762"/>
            <a:ext cx="9888496" cy="900131"/>
          </a:xfrm>
        </p:spPr>
        <p:txBody>
          <a:bodyPr anchor="t">
            <a:normAutofit/>
          </a:bodyPr>
          <a:lstStyle/>
          <a:p>
            <a:r>
              <a:rPr lang="en-IN" sz="4000" b="1" dirty="0">
                <a:solidFill>
                  <a:schemeClr val="bg1"/>
                </a:solidFill>
              </a:rPr>
              <a:t>INTRODUCTION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87A653-34F5-AD1E-3999-E457736C01EE}"/>
              </a:ext>
            </a:extLst>
          </p:cNvPr>
          <p:cNvSpPr>
            <a:spLocks noGrp="1"/>
          </p:cNvSpPr>
          <p:nvPr>
            <p:ph idx="1"/>
          </p:nvPr>
        </p:nvSpPr>
        <p:spPr>
          <a:xfrm>
            <a:off x="1280160" y="2514989"/>
            <a:ext cx="9499600" cy="3661974"/>
          </a:xfrm>
        </p:spPr>
        <p:txBody>
          <a:bodyPr>
            <a:normAutofit/>
          </a:bodyPr>
          <a:lstStyle/>
          <a:p>
            <a:r>
              <a:rPr lang="en-US" sz="2400" dirty="0"/>
              <a:t>This paper proposes the use of the Bi-LSTM-CNN model for efficiently classifying large-scale news text. Traditional methods have limitations in capturing context and dealing with data sparsity and dimension explosion.</a:t>
            </a:r>
          </a:p>
          <a:p>
            <a:r>
              <a:rPr lang="en-US" sz="2400" dirty="0"/>
              <a:t> The Bi-LSTM-CNN model addresses these challenges by capturing representations from both directions and combining them through a convolutional neural network. </a:t>
            </a:r>
          </a:p>
          <a:p>
            <a:r>
              <a:rPr lang="en-US" sz="2400" dirty="0"/>
              <a:t>Experimental results using a subset of the </a:t>
            </a:r>
            <a:r>
              <a:rPr lang="en-US" sz="2400" dirty="0" err="1"/>
              <a:t>THUCNews</a:t>
            </a:r>
            <a:r>
              <a:rPr lang="en-US" sz="2400" dirty="0"/>
              <a:t> dataset demonstrate the superior performance of the proposed model compared to other benchmark models.</a:t>
            </a:r>
          </a:p>
        </p:txBody>
      </p:sp>
    </p:spTree>
    <p:extLst>
      <p:ext uri="{BB962C8B-B14F-4D97-AF65-F5344CB8AC3E}">
        <p14:creationId xmlns:p14="http://schemas.microsoft.com/office/powerpoint/2010/main" val="959655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6F7FEE-630D-0A25-5EC4-DBB7DA28FCA2}"/>
              </a:ext>
            </a:extLst>
          </p:cNvPr>
          <p:cNvSpPr>
            <a:spLocks noGrp="1"/>
          </p:cNvSpPr>
          <p:nvPr>
            <p:ph type="title"/>
          </p:nvPr>
        </p:nvSpPr>
        <p:spPr>
          <a:xfrm>
            <a:off x="1156851" y="637762"/>
            <a:ext cx="9888496" cy="900131"/>
          </a:xfrm>
        </p:spPr>
        <p:txBody>
          <a:bodyPr anchor="t">
            <a:normAutofit/>
          </a:bodyPr>
          <a:lstStyle/>
          <a:p>
            <a:r>
              <a:rPr lang="en-US" sz="4000" b="1" dirty="0">
                <a:solidFill>
                  <a:schemeClr val="bg1"/>
                </a:solidFill>
              </a:rPr>
              <a:t>Word Vector Training Based on word2vec</a:t>
            </a:r>
            <a:endParaRPr lang="en-IN" sz="4000" b="1" dirty="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87A653-34F5-AD1E-3999-E457736C01EE}"/>
              </a:ext>
            </a:extLst>
          </p:cNvPr>
          <p:cNvSpPr>
            <a:spLocks noGrp="1"/>
          </p:cNvSpPr>
          <p:nvPr>
            <p:ph idx="1"/>
          </p:nvPr>
        </p:nvSpPr>
        <p:spPr>
          <a:xfrm>
            <a:off x="1280160" y="2514989"/>
            <a:ext cx="5791200" cy="3661974"/>
          </a:xfrm>
        </p:spPr>
        <p:txBody>
          <a:bodyPr>
            <a:normAutofit/>
          </a:bodyPr>
          <a:lstStyle/>
          <a:p>
            <a:r>
              <a:rPr lang="en-US" sz="2000" dirty="0"/>
              <a:t>This paper applies the CBOW model of Word2vec for training word vectors. CBOW assumes that a word's meaning is influenced by the surrounding words within a given context window. </a:t>
            </a:r>
          </a:p>
          <a:p>
            <a:r>
              <a:rPr lang="en-US" sz="2000" dirty="0"/>
              <a:t>The model consists of an input layer with 2 word vectors representing the context of a word xi, a projection layer that sums the word vectors to create a vector </a:t>
            </a:r>
            <a:r>
              <a:rPr lang="en-US" sz="2000" dirty="0" err="1"/>
              <a:t>Sx</a:t>
            </a:r>
            <a:r>
              <a:rPr lang="en-US" sz="2000" dirty="0"/>
              <a:t>, and an output layer represented by a Huffman tree with weights based on corpus occurrences. </a:t>
            </a:r>
          </a:p>
          <a:p>
            <a:r>
              <a:rPr lang="en-US" sz="2000" dirty="0"/>
              <a:t>The objective is to optimize the CBOW model using gradient descent.</a:t>
            </a:r>
          </a:p>
        </p:txBody>
      </p:sp>
      <p:pic>
        <p:nvPicPr>
          <p:cNvPr id="5" name="Picture 4">
            <a:extLst>
              <a:ext uri="{FF2B5EF4-FFF2-40B4-BE49-F238E27FC236}">
                <a16:creationId xmlns:a16="http://schemas.microsoft.com/office/drawing/2014/main" id="{33B0CF57-289C-0380-9CE3-28479EF8713F}"/>
              </a:ext>
            </a:extLst>
          </p:cNvPr>
          <p:cNvPicPr>
            <a:picLocks noChangeAspect="1"/>
          </p:cNvPicPr>
          <p:nvPr/>
        </p:nvPicPr>
        <p:blipFill>
          <a:blip r:embed="rId2"/>
          <a:stretch>
            <a:fillRect/>
          </a:stretch>
        </p:blipFill>
        <p:spPr>
          <a:xfrm>
            <a:off x="7357852" y="2658881"/>
            <a:ext cx="4425749" cy="2510478"/>
          </a:xfrm>
          <a:prstGeom prst="rect">
            <a:avLst/>
          </a:prstGeom>
        </p:spPr>
      </p:pic>
    </p:spTree>
    <p:extLst>
      <p:ext uri="{BB962C8B-B14F-4D97-AF65-F5344CB8AC3E}">
        <p14:creationId xmlns:p14="http://schemas.microsoft.com/office/powerpoint/2010/main" val="3928554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6F7FEE-630D-0A25-5EC4-DBB7DA28FCA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dirty="0">
                <a:solidFill>
                  <a:srgbClr val="FFFFFF"/>
                </a:solidFill>
              </a:rPr>
              <a:t>M</a:t>
            </a:r>
            <a:r>
              <a:rPr lang="en-US" sz="3600" b="1" kern="1200" dirty="0">
                <a:solidFill>
                  <a:srgbClr val="FFFFFF"/>
                </a:solidFill>
                <a:latin typeface="+mj-lt"/>
                <a:ea typeface="+mj-ea"/>
                <a:cs typeface="+mj-cs"/>
              </a:rPr>
              <a:t>odel</a:t>
            </a:r>
            <a:br>
              <a:rPr lang="en-US" sz="3600" b="1" kern="1200" dirty="0">
                <a:solidFill>
                  <a:srgbClr val="FFFFFF"/>
                </a:solidFill>
                <a:latin typeface="+mj-lt"/>
                <a:ea typeface="+mj-ea"/>
                <a:cs typeface="+mj-cs"/>
              </a:rPr>
            </a:br>
            <a:r>
              <a:rPr lang="en-US" sz="3600" b="1" kern="1200" dirty="0">
                <a:solidFill>
                  <a:srgbClr val="FFFFFF"/>
                </a:solidFill>
                <a:latin typeface="+mj-lt"/>
                <a:ea typeface="+mj-ea"/>
                <a:cs typeface="+mj-cs"/>
              </a:rPr>
              <a:t>Bi-LSTM</a:t>
            </a:r>
          </a:p>
        </p:txBody>
      </p:sp>
      <p:pic>
        <p:nvPicPr>
          <p:cNvPr id="6" name="Picture 5">
            <a:extLst>
              <a:ext uri="{FF2B5EF4-FFF2-40B4-BE49-F238E27FC236}">
                <a16:creationId xmlns:a16="http://schemas.microsoft.com/office/drawing/2014/main" id="{2EF9F65F-7E24-6CB1-F1F8-C2B45F6F2CFD}"/>
              </a:ext>
            </a:extLst>
          </p:cNvPr>
          <p:cNvPicPr>
            <a:picLocks noChangeAspect="1"/>
          </p:cNvPicPr>
          <p:nvPr/>
        </p:nvPicPr>
        <p:blipFill>
          <a:blip r:embed="rId2"/>
          <a:stretch>
            <a:fillRect/>
          </a:stretch>
        </p:blipFill>
        <p:spPr>
          <a:xfrm>
            <a:off x="4777316" y="715557"/>
            <a:ext cx="6780700" cy="5424557"/>
          </a:xfrm>
          <a:prstGeom prst="rect">
            <a:avLst/>
          </a:prstGeom>
        </p:spPr>
      </p:pic>
    </p:spTree>
    <p:extLst>
      <p:ext uri="{BB962C8B-B14F-4D97-AF65-F5344CB8AC3E}">
        <p14:creationId xmlns:p14="http://schemas.microsoft.com/office/powerpoint/2010/main" val="1784140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6F7FEE-630D-0A25-5EC4-DBB7DA28FCA2}"/>
              </a:ext>
            </a:extLst>
          </p:cNvPr>
          <p:cNvSpPr>
            <a:spLocks noGrp="1"/>
          </p:cNvSpPr>
          <p:nvPr>
            <p:ph type="title"/>
          </p:nvPr>
        </p:nvSpPr>
        <p:spPr>
          <a:xfrm>
            <a:off x="1156851" y="637762"/>
            <a:ext cx="9888496" cy="900131"/>
          </a:xfrm>
        </p:spPr>
        <p:txBody>
          <a:bodyPr anchor="t">
            <a:normAutofit/>
          </a:bodyPr>
          <a:lstStyle/>
          <a:p>
            <a:r>
              <a:rPr lang="en-IN" sz="4000" b="1" dirty="0">
                <a:solidFill>
                  <a:schemeClr val="bg1"/>
                </a:solidFill>
              </a:rPr>
              <a:t>Result</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87A653-34F5-AD1E-3999-E457736C01EE}"/>
              </a:ext>
            </a:extLst>
          </p:cNvPr>
          <p:cNvSpPr>
            <a:spLocks noGrp="1"/>
          </p:cNvSpPr>
          <p:nvPr>
            <p:ph idx="1"/>
          </p:nvPr>
        </p:nvSpPr>
        <p:spPr>
          <a:xfrm>
            <a:off x="955040" y="2951868"/>
            <a:ext cx="4074160" cy="3810277"/>
          </a:xfrm>
        </p:spPr>
        <p:txBody>
          <a:bodyPr>
            <a:normAutofit/>
          </a:bodyPr>
          <a:lstStyle/>
          <a:p>
            <a:r>
              <a:rPr lang="en-US" sz="2400" b="0" i="0" dirty="0">
                <a:solidFill>
                  <a:srgbClr val="333333"/>
                </a:solidFill>
                <a:effectLst/>
              </a:rPr>
              <a:t>the classification methods of TF-IDF, SVM, CNN and LSTM are mainly used for comparison experiments.. The main indicators for evaluating text classification are the following: Accuracy Rate, Loss Rate, and F1 score.</a:t>
            </a:r>
            <a:endParaRPr lang="en-US" sz="3600" dirty="0"/>
          </a:p>
        </p:txBody>
      </p:sp>
      <p:pic>
        <p:nvPicPr>
          <p:cNvPr id="6" name="Picture 5">
            <a:extLst>
              <a:ext uri="{FF2B5EF4-FFF2-40B4-BE49-F238E27FC236}">
                <a16:creationId xmlns:a16="http://schemas.microsoft.com/office/drawing/2014/main" id="{0A190AB8-D52D-5358-3FF8-AD362C2D925A}"/>
              </a:ext>
            </a:extLst>
          </p:cNvPr>
          <p:cNvPicPr>
            <a:picLocks noChangeAspect="1"/>
          </p:cNvPicPr>
          <p:nvPr/>
        </p:nvPicPr>
        <p:blipFill>
          <a:blip r:embed="rId2"/>
          <a:stretch>
            <a:fillRect/>
          </a:stretch>
        </p:blipFill>
        <p:spPr>
          <a:xfrm>
            <a:off x="5755525" y="2785996"/>
            <a:ext cx="5289822" cy="3149762"/>
          </a:xfrm>
          <a:prstGeom prst="rect">
            <a:avLst/>
          </a:prstGeom>
        </p:spPr>
      </p:pic>
    </p:spTree>
    <p:extLst>
      <p:ext uri="{BB962C8B-B14F-4D97-AF65-F5344CB8AC3E}">
        <p14:creationId xmlns:p14="http://schemas.microsoft.com/office/powerpoint/2010/main" val="2760855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2B6F7FEE-630D-0A25-5EC4-DBB7DA28FCA2}"/>
              </a:ext>
            </a:extLst>
          </p:cNvPr>
          <p:cNvSpPr>
            <a:spLocks noGrp="1"/>
          </p:cNvSpPr>
          <p:nvPr>
            <p:ph type="title"/>
          </p:nvPr>
        </p:nvSpPr>
        <p:spPr>
          <a:xfrm>
            <a:off x="1246824" y="643467"/>
            <a:ext cx="4772975" cy="1800526"/>
          </a:xfrm>
        </p:spPr>
        <p:txBody>
          <a:bodyPr>
            <a:normAutofit/>
          </a:bodyPr>
          <a:lstStyle/>
          <a:p>
            <a:r>
              <a:rPr lang="en-IN" b="1"/>
              <a:t>Result</a:t>
            </a:r>
          </a:p>
        </p:txBody>
      </p:sp>
      <p:sp>
        <p:nvSpPr>
          <p:cNvPr id="3" name="Content Placeholder 2">
            <a:extLst>
              <a:ext uri="{FF2B5EF4-FFF2-40B4-BE49-F238E27FC236}">
                <a16:creationId xmlns:a16="http://schemas.microsoft.com/office/drawing/2014/main" id="{6087A653-34F5-AD1E-3999-E457736C01EE}"/>
              </a:ext>
            </a:extLst>
          </p:cNvPr>
          <p:cNvSpPr>
            <a:spLocks noGrp="1"/>
          </p:cNvSpPr>
          <p:nvPr>
            <p:ph idx="1"/>
          </p:nvPr>
        </p:nvSpPr>
        <p:spPr>
          <a:xfrm>
            <a:off x="1246824" y="2623381"/>
            <a:ext cx="4772974" cy="3553581"/>
          </a:xfrm>
        </p:spPr>
        <p:txBody>
          <a:bodyPr>
            <a:normAutofit/>
          </a:bodyPr>
          <a:lstStyle/>
          <a:p>
            <a:endParaRPr lang="en-US" sz="2000"/>
          </a:p>
          <a:p>
            <a:r>
              <a:rPr lang="en-US" sz="2000"/>
              <a:t>Cross-validation is used to prevent overfitting, with different test and training sets. The model's accuracy gradually improves while the loss rate steadily decreases. Stability is observed in both metrics when the training data reaches 1,800 instances. These findings indicate the effectiveness and reliability of the proposed model.</a:t>
            </a:r>
          </a:p>
        </p:txBody>
      </p:sp>
      <p:pic>
        <p:nvPicPr>
          <p:cNvPr id="5" name="Picture 4">
            <a:extLst>
              <a:ext uri="{FF2B5EF4-FFF2-40B4-BE49-F238E27FC236}">
                <a16:creationId xmlns:a16="http://schemas.microsoft.com/office/drawing/2014/main" id="{A45A7BC3-CFD6-1B2E-899E-192DCA307062}"/>
              </a:ext>
            </a:extLst>
          </p:cNvPr>
          <p:cNvPicPr>
            <a:picLocks noChangeAspect="1"/>
          </p:cNvPicPr>
          <p:nvPr/>
        </p:nvPicPr>
        <p:blipFill rotWithShape="1">
          <a:blip r:embed="rId2"/>
          <a:srcRect r="3" b="3077"/>
          <a:stretch/>
        </p:blipFill>
        <p:spPr>
          <a:xfrm>
            <a:off x="7700211" y="871565"/>
            <a:ext cx="3848322" cy="2088811"/>
          </a:xfrm>
          <a:prstGeom prst="rect">
            <a:avLst/>
          </a:prstGeom>
        </p:spPr>
      </p:pic>
      <p:pic>
        <p:nvPicPr>
          <p:cNvPr id="9" name="Picture 8">
            <a:extLst>
              <a:ext uri="{FF2B5EF4-FFF2-40B4-BE49-F238E27FC236}">
                <a16:creationId xmlns:a16="http://schemas.microsoft.com/office/drawing/2014/main" id="{59A71D4D-65BA-B444-BE45-38035B989CA1}"/>
              </a:ext>
            </a:extLst>
          </p:cNvPr>
          <p:cNvPicPr>
            <a:picLocks noChangeAspect="1"/>
          </p:cNvPicPr>
          <p:nvPr/>
        </p:nvPicPr>
        <p:blipFill rotWithShape="1">
          <a:blip r:embed="rId3"/>
          <a:srcRect r="3" b="9538"/>
          <a:stretch/>
        </p:blipFill>
        <p:spPr>
          <a:xfrm>
            <a:off x="7700211" y="3905943"/>
            <a:ext cx="3848322" cy="2088823"/>
          </a:xfrm>
          <a:prstGeom prst="rect">
            <a:avLst/>
          </a:prstGeom>
        </p:spPr>
      </p:pic>
    </p:spTree>
    <p:extLst>
      <p:ext uri="{BB962C8B-B14F-4D97-AF65-F5344CB8AC3E}">
        <p14:creationId xmlns:p14="http://schemas.microsoft.com/office/powerpoint/2010/main" val="3359626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6F7FEE-630D-0A25-5EC4-DBB7DA28FCA2}"/>
              </a:ext>
            </a:extLst>
          </p:cNvPr>
          <p:cNvSpPr>
            <a:spLocks noGrp="1"/>
          </p:cNvSpPr>
          <p:nvPr>
            <p:ph type="title"/>
          </p:nvPr>
        </p:nvSpPr>
        <p:spPr>
          <a:xfrm>
            <a:off x="1156851" y="637762"/>
            <a:ext cx="9888496" cy="900131"/>
          </a:xfrm>
        </p:spPr>
        <p:txBody>
          <a:bodyPr anchor="t">
            <a:normAutofit/>
          </a:bodyPr>
          <a:lstStyle/>
          <a:p>
            <a:r>
              <a:rPr lang="en-IN" sz="4000" b="1" dirty="0">
                <a:solidFill>
                  <a:schemeClr val="bg1"/>
                </a:solidFill>
              </a:rPr>
              <a:t>REFERENCE 1  (Journal)</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87A653-34F5-AD1E-3999-E457736C01EE}"/>
              </a:ext>
            </a:extLst>
          </p:cNvPr>
          <p:cNvSpPr>
            <a:spLocks noGrp="1"/>
          </p:cNvSpPr>
          <p:nvPr>
            <p:ph idx="1"/>
          </p:nvPr>
        </p:nvSpPr>
        <p:spPr>
          <a:xfrm>
            <a:off x="1155553" y="2260619"/>
            <a:ext cx="9880893" cy="3959619"/>
          </a:xfrm>
        </p:spPr>
        <p:txBody>
          <a:bodyPr>
            <a:normAutofit/>
          </a:bodyPr>
          <a:lstStyle/>
          <a:p>
            <a:pPr marL="0" indent="0">
              <a:buNone/>
            </a:pPr>
            <a:r>
              <a:rPr lang="en-IN" sz="3200" b="1" dirty="0"/>
              <a:t>A Comparative Study on term weighting methods for automated Telegu text categorization with effective Classifiers</a:t>
            </a:r>
          </a:p>
          <a:p>
            <a:pPr marL="0" indent="0">
              <a:buNone/>
            </a:pPr>
            <a:endParaRPr lang="en-IN" sz="1800" dirty="0"/>
          </a:p>
          <a:p>
            <a:pPr marL="0" indent="0">
              <a:buNone/>
            </a:pPr>
            <a:r>
              <a:rPr lang="en-IN" sz="2000" dirty="0"/>
              <a:t>Vishnu Murty, </a:t>
            </a:r>
            <a:r>
              <a:rPr lang="en-IN" sz="2000" dirty="0" err="1"/>
              <a:t>Dr.</a:t>
            </a:r>
            <a:r>
              <a:rPr lang="en-IN" sz="2000" dirty="0"/>
              <a:t> B. Vishnu Vardhan, K.Sarngam , P. Vijay pal Reddy</a:t>
            </a:r>
          </a:p>
          <a:p>
            <a:pPr marL="0" indent="0">
              <a:buNone/>
            </a:pPr>
            <a:r>
              <a:rPr lang="en-IN" sz="2000" dirty="0"/>
              <a:t>Department of computer science and engneering, JNTU, jagital</a:t>
            </a:r>
          </a:p>
          <a:p>
            <a:pPr marL="0" indent="0">
              <a:buNone/>
            </a:pPr>
            <a:r>
              <a:rPr lang="en-IN" sz="2000" dirty="0"/>
              <a:t>International Journal of Data Mining and knowledge Management process, November 2013</a:t>
            </a:r>
          </a:p>
          <a:p>
            <a:pPr marL="0" indent="0">
              <a:buNone/>
            </a:pPr>
            <a:r>
              <a:rPr lang="en-IN" sz="2000" dirty="0"/>
              <a:t>DOI : 10.5121</a:t>
            </a:r>
          </a:p>
        </p:txBody>
      </p:sp>
    </p:spTree>
    <p:extLst>
      <p:ext uri="{BB962C8B-B14F-4D97-AF65-F5344CB8AC3E}">
        <p14:creationId xmlns:p14="http://schemas.microsoft.com/office/powerpoint/2010/main" val="4189677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6F7FEE-630D-0A25-5EC4-DBB7DA28FCA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Methodology</a:t>
            </a:r>
          </a:p>
        </p:txBody>
      </p:sp>
      <p:pic>
        <p:nvPicPr>
          <p:cNvPr id="4" name="Picture 3">
            <a:extLst>
              <a:ext uri="{FF2B5EF4-FFF2-40B4-BE49-F238E27FC236}">
                <a16:creationId xmlns:a16="http://schemas.microsoft.com/office/drawing/2014/main" id="{B6C4965D-79B0-B83C-FD5C-F95E285AA5E5}"/>
              </a:ext>
            </a:extLst>
          </p:cNvPr>
          <p:cNvPicPr>
            <a:picLocks noChangeAspect="1"/>
          </p:cNvPicPr>
          <p:nvPr/>
        </p:nvPicPr>
        <p:blipFill rotWithShape="1">
          <a:blip r:embed="rId2"/>
          <a:srcRect b="6465"/>
          <a:stretch/>
        </p:blipFill>
        <p:spPr>
          <a:xfrm>
            <a:off x="4777316" y="653068"/>
            <a:ext cx="6780700" cy="5549535"/>
          </a:xfrm>
          <a:prstGeom prst="rect">
            <a:avLst/>
          </a:prstGeom>
        </p:spPr>
      </p:pic>
    </p:spTree>
    <p:extLst>
      <p:ext uri="{BB962C8B-B14F-4D97-AF65-F5344CB8AC3E}">
        <p14:creationId xmlns:p14="http://schemas.microsoft.com/office/powerpoint/2010/main" val="2725149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6F7FEE-630D-0A25-5EC4-DBB7DA28FCA2}"/>
              </a:ext>
            </a:extLst>
          </p:cNvPr>
          <p:cNvSpPr>
            <a:spLocks noGrp="1"/>
          </p:cNvSpPr>
          <p:nvPr>
            <p:ph type="title"/>
          </p:nvPr>
        </p:nvSpPr>
        <p:spPr>
          <a:xfrm>
            <a:off x="1156851" y="637762"/>
            <a:ext cx="9888496" cy="900131"/>
          </a:xfrm>
        </p:spPr>
        <p:txBody>
          <a:bodyPr anchor="t">
            <a:normAutofit/>
          </a:bodyPr>
          <a:lstStyle/>
          <a:p>
            <a:r>
              <a:rPr lang="en-IN" sz="4000" b="1" dirty="0">
                <a:solidFill>
                  <a:schemeClr val="bg1"/>
                </a:solidFill>
              </a:rPr>
              <a:t> VECTOR SPACE MODEL</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87A653-34F5-AD1E-3999-E457736C01EE}"/>
              </a:ext>
            </a:extLst>
          </p:cNvPr>
          <p:cNvSpPr>
            <a:spLocks noGrp="1"/>
          </p:cNvSpPr>
          <p:nvPr>
            <p:ph idx="1"/>
          </p:nvPr>
        </p:nvSpPr>
        <p:spPr>
          <a:xfrm>
            <a:off x="904240" y="2010758"/>
            <a:ext cx="10413999" cy="4415441"/>
          </a:xfrm>
        </p:spPr>
        <p:txBody>
          <a:bodyPr>
            <a:noAutofit/>
          </a:bodyPr>
          <a:lstStyle/>
          <a:p>
            <a:pPr marL="0" indent="0" algn="just">
              <a:buNone/>
            </a:pPr>
            <a:r>
              <a:rPr lang="en-US" sz="2000" dirty="0"/>
              <a:t>The paper considers four different term weighting approaches for Telugu Text Categorization (TC). These approaches are as follows:</a:t>
            </a:r>
          </a:p>
          <a:p>
            <a:pPr algn="just"/>
            <a:r>
              <a:rPr lang="en-US" sz="2000" dirty="0"/>
              <a:t>Term Frequency (TF): This method assigns a weight to each term proportional to the number of times it appears in the document.</a:t>
            </a:r>
          </a:p>
          <a:p>
            <a:pPr algn="just"/>
            <a:r>
              <a:rPr lang="en-US" sz="2000" dirty="0"/>
              <a:t>Term Frequency-Inverse Document Frequency (TF-IDF): This approach combines TF and IDF to weight the terms. IDF reflects the importance of a term in a collection of documents. The combined result of TF and IDF is used as the weight for each term.</a:t>
            </a:r>
          </a:p>
          <a:p>
            <a:pPr algn="just"/>
            <a:r>
              <a:rPr lang="en-US" sz="2000" dirty="0"/>
              <a:t>Term Frequency-Chi square (TF.CHI): This approach combines TF with the chi-square feature selection metric. It is included as a representation that combines TF with a feature selection technique.</a:t>
            </a:r>
          </a:p>
          <a:p>
            <a:pPr algn="just"/>
            <a:r>
              <a:rPr lang="en-US" sz="2000" dirty="0"/>
              <a:t>Term Frequency-Relevance Frequency (TF.RF): This method, proposed for English documents, is considered the best term weighting approach for TC. It calculates the weight of a term based on the number of documents containing positive and negative category terms.</a:t>
            </a:r>
          </a:p>
        </p:txBody>
      </p:sp>
    </p:spTree>
    <p:extLst>
      <p:ext uri="{BB962C8B-B14F-4D97-AF65-F5344CB8AC3E}">
        <p14:creationId xmlns:p14="http://schemas.microsoft.com/office/powerpoint/2010/main" val="514698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6F7FEE-630D-0A25-5EC4-DBB7DA28FCA2}"/>
              </a:ext>
            </a:extLst>
          </p:cNvPr>
          <p:cNvSpPr>
            <a:spLocks noGrp="1"/>
          </p:cNvSpPr>
          <p:nvPr>
            <p:ph type="title"/>
          </p:nvPr>
        </p:nvSpPr>
        <p:spPr>
          <a:xfrm>
            <a:off x="1156851" y="637762"/>
            <a:ext cx="9888496" cy="900131"/>
          </a:xfrm>
        </p:spPr>
        <p:txBody>
          <a:bodyPr anchor="t">
            <a:normAutofit/>
          </a:bodyPr>
          <a:lstStyle/>
          <a:p>
            <a:r>
              <a:rPr lang="en-IN" sz="4000" b="1" dirty="0">
                <a:solidFill>
                  <a:schemeClr val="bg1"/>
                </a:solidFill>
              </a:rPr>
              <a:t>Classifiers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87A653-34F5-AD1E-3999-E457736C01EE}"/>
              </a:ext>
            </a:extLst>
          </p:cNvPr>
          <p:cNvSpPr>
            <a:spLocks noGrp="1"/>
          </p:cNvSpPr>
          <p:nvPr>
            <p:ph idx="1"/>
          </p:nvPr>
        </p:nvSpPr>
        <p:spPr>
          <a:xfrm>
            <a:off x="904240" y="2010758"/>
            <a:ext cx="10413999" cy="4415441"/>
          </a:xfrm>
        </p:spPr>
        <p:txBody>
          <a:bodyPr>
            <a:noAutofit/>
          </a:bodyPr>
          <a:lstStyle/>
          <a:p>
            <a:pPr marL="0" indent="0" algn="just">
              <a:buNone/>
            </a:pPr>
            <a:r>
              <a:rPr lang="en-US" sz="1800" dirty="0"/>
              <a:t>Naïve Bayes Algorithm:</a:t>
            </a:r>
          </a:p>
          <a:p>
            <a:pPr algn="just"/>
            <a:r>
              <a:rPr lang="en-US" sz="1800" dirty="0"/>
              <a:t>Naive Bayes is a supervised, probabilistic learning method that calculates the conditional probability of a term occurring in a document of a specific class. It is used for text classification by considering the evidence contributed by each term. The maximum a posteriori (MAP) class is determined as the most likely class for a given document.</a:t>
            </a:r>
          </a:p>
          <a:p>
            <a:pPr marL="0" indent="0" algn="just">
              <a:buNone/>
            </a:pPr>
            <a:r>
              <a:rPr lang="en-US" sz="1800" dirty="0"/>
              <a:t>KNN Algorithm:</a:t>
            </a:r>
          </a:p>
          <a:p>
            <a:pPr algn="just"/>
            <a:r>
              <a:rPr lang="en-US" sz="1800" dirty="0"/>
              <a:t>K-nearest neighbor (KNN) is a statistical approach applied to text classification. It searches for the K nearest neighbors among pre-classified training documents based on a similarity measure. The rankings of these neighbors, using similarity scores, are used to predict the category of the test document. The category with the highest score is assigned to the test document if it exceeds a predefined threshold.</a:t>
            </a:r>
          </a:p>
          <a:p>
            <a:pPr marL="0" indent="0" algn="just">
              <a:buNone/>
            </a:pPr>
            <a:r>
              <a:rPr lang="en-US" sz="1800" dirty="0"/>
              <a:t>Support Vector Machines (SVM):</a:t>
            </a:r>
          </a:p>
          <a:p>
            <a:pPr algn="just"/>
            <a:r>
              <a:rPr lang="en-US" sz="1800" dirty="0"/>
              <a:t>SVM is a linear learning system used for building two-class classifiers. It finds a linear function that separates the input vectors into positive and negative classes. The weight vector and bias are determined to assign an input vector to the positive class if the function value is greater than or equal to zero, and to the negative class </a:t>
            </a:r>
            <a:r>
              <a:rPr lang="en-US" sz="1800" dirty="0" err="1"/>
              <a:t>othrwise</a:t>
            </a:r>
            <a:r>
              <a:rPr lang="en-US" sz="1800" dirty="0"/>
              <a:t>.</a:t>
            </a:r>
          </a:p>
          <a:p>
            <a:pPr algn="just"/>
            <a:endParaRPr lang="en-US" sz="1800" dirty="0"/>
          </a:p>
          <a:p>
            <a:pPr algn="just"/>
            <a:endParaRPr lang="en-US" sz="1800" dirty="0"/>
          </a:p>
        </p:txBody>
      </p:sp>
    </p:spTree>
    <p:extLst>
      <p:ext uri="{BB962C8B-B14F-4D97-AF65-F5344CB8AC3E}">
        <p14:creationId xmlns:p14="http://schemas.microsoft.com/office/powerpoint/2010/main" val="653297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6F7FEE-630D-0A25-5EC4-DBB7DA28FCA2}"/>
              </a:ext>
            </a:extLst>
          </p:cNvPr>
          <p:cNvSpPr>
            <a:spLocks noGrp="1"/>
          </p:cNvSpPr>
          <p:nvPr>
            <p:ph type="title"/>
          </p:nvPr>
        </p:nvSpPr>
        <p:spPr>
          <a:xfrm>
            <a:off x="1156851" y="637762"/>
            <a:ext cx="9888496" cy="900131"/>
          </a:xfrm>
        </p:spPr>
        <p:txBody>
          <a:bodyPr anchor="t">
            <a:normAutofit/>
          </a:bodyPr>
          <a:lstStyle/>
          <a:p>
            <a:r>
              <a:rPr lang="en-IN" sz="4000" b="1" dirty="0">
                <a:solidFill>
                  <a:schemeClr val="bg1"/>
                </a:solidFill>
              </a:rPr>
              <a:t>Empirical Evaluation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87A653-34F5-AD1E-3999-E457736C01EE}"/>
              </a:ext>
            </a:extLst>
          </p:cNvPr>
          <p:cNvSpPr>
            <a:spLocks noGrp="1"/>
          </p:cNvSpPr>
          <p:nvPr>
            <p:ph idx="1"/>
          </p:nvPr>
        </p:nvSpPr>
        <p:spPr>
          <a:xfrm>
            <a:off x="904241" y="2010758"/>
            <a:ext cx="4907280" cy="4415441"/>
          </a:xfrm>
        </p:spPr>
        <p:txBody>
          <a:bodyPr>
            <a:noAutofit/>
          </a:bodyPr>
          <a:lstStyle/>
          <a:p>
            <a:endParaRPr lang="en-US" sz="2000" dirty="0"/>
          </a:p>
          <a:p>
            <a:r>
              <a:rPr lang="en-US" sz="2000" dirty="0"/>
              <a:t>The evaluation of the classifiers involved computing precision, recall, F1 measure, and macro-averaged F1 measure. Precision represents the proportion of correctly labeled positive examples, while recall represents the proportion of truly positive examples that were labeled correctly. The F1 measure is computed using a specific equation. The macro-averaged F1 measure calculates the average F1 measure across all categories.</a:t>
            </a:r>
          </a:p>
          <a:p>
            <a:pPr algn="just"/>
            <a:endParaRPr lang="en-US" sz="2000" dirty="0"/>
          </a:p>
        </p:txBody>
      </p:sp>
      <p:pic>
        <p:nvPicPr>
          <p:cNvPr id="4" name="Picture 3">
            <a:extLst>
              <a:ext uri="{FF2B5EF4-FFF2-40B4-BE49-F238E27FC236}">
                <a16:creationId xmlns:a16="http://schemas.microsoft.com/office/drawing/2014/main" id="{2290891E-C24D-F681-168D-9DB2BD38C4EA}"/>
              </a:ext>
            </a:extLst>
          </p:cNvPr>
          <p:cNvPicPr>
            <a:picLocks noChangeAspect="1"/>
          </p:cNvPicPr>
          <p:nvPr/>
        </p:nvPicPr>
        <p:blipFill>
          <a:blip r:embed="rId2"/>
          <a:stretch>
            <a:fillRect/>
          </a:stretch>
        </p:blipFill>
        <p:spPr>
          <a:xfrm>
            <a:off x="6824379" y="2577637"/>
            <a:ext cx="4788505" cy="2593774"/>
          </a:xfrm>
          <a:prstGeom prst="rect">
            <a:avLst/>
          </a:prstGeom>
        </p:spPr>
      </p:pic>
    </p:spTree>
    <p:extLst>
      <p:ext uri="{BB962C8B-B14F-4D97-AF65-F5344CB8AC3E}">
        <p14:creationId xmlns:p14="http://schemas.microsoft.com/office/powerpoint/2010/main" val="1415319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6F7FEE-630D-0A25-5EC4-DBB7DA28FCA2}"/>
              </a:ext>
            </a:extLst>
          </p:cNvPr>
          <p:cNvSpPr>
            <a:spLocks noGrp="1"/>
          </p:cNvSpPr>
          <p:nvPr>
            <p:ph type="title"/>
          </p:nvPr>
        </p:nvSpPr>
        <p:spPr>
          <a:xfrm>
            <a:off x="1156851" y="637762"/>
            <a:ext cx="9888496" cy="900131"/>
          </a:xfrm>
        </p:spPr>
        <p:txBody>
          <a:bodyPr anchor="t">
            <a:normAutofit/>
          </a:bodyPr>
          <a:lstStyle/>
          <a:p>
            <a:r>
              <a:rPr lang="en-IN" sz="4000" b="1" dirty="0">
                <a:solidFill>
                  <a:schemeClr val="bg1"/>
                </a:solidFill>
              </a:rPr>
              <a:t>Results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88CAE55-D8B6-C2DA-B5E1-B695FF344A23}"/>
              </a:ext>
            </a:extLst>
          </p:cNvPr>
          <p:cNvPicPr>
            <a:picLocks noChangeAspect="1"/>
          </p:cNvPicPr>
          <p:nvPr/>
        </p:nvPicPr>
        <p:blipFill>
          <a:blip r:embed="rId2"/>
          <a:stretch>
            <a:fillRect/>
          </a:stretch>
        </p:blipFill>
        <p:spPr>
          <a:xfrm>
            <a:off x="4462380" y="2056477"/>
            <a:ext cx="3435527" cy="2451226"/>
          </a:xfrm>
          <a:prstGeom prst="rect">
            <a:avLst/>
          </a:prstGeom>
        </p:spPr>
      </p:pic>
      <p:pic>
        <p:nvPicPr>
          <p:cNvPr id="9" name="Picture 8">
            <a:extLst>
              <a:ext uri="{FF2B5EF4-FFF2-40B4-BE49-F238E27FC236}">
                <a16:creationId xmlns:a16="http://schemas.microsoft.com/office/drawing/2014/main" id="{C6BA910E-2C9F-7A84-9E55-7018D59295B0}"/>
              </a:ext>
            </a:extLst>
          </p:cNvPr>
          <p:cNvPicPr>
            <a:picLocks noChangeAspect="1"/>
          </p:cNvPicPr>
          <p:nvPr/>
        </p:nvPicPr>
        <p:blipFill>
          <a:blip r:embed="rId3"/>
          <a:stretch>
            <a:fillRect/>
          </a:stretch>
        </p:blipFill>
        <p:spPr>
          <a:xfrm>
            <a:off x="8158900" y="2010759"/>
            <a:ext cx="3986313" cy="2321994"/>
          </a:xfrm>
          <a:prstGeom prst="rect">
            <a:avLst/>
          </a:prstGeom>
        </p:spPr>
      </p:pic>
      <p:pic>
        <p:nvPicPr>
          <p:cNvPr id="13" name="Picture 12">
            <a:extLst>
              <a:ext uri="{FF2B5EF4-FFF2-40B4-BE49-F238E27FC236}">
                <a16:creationId xmlns:a16="http://schemas.microsoft.com/office/drawing/2014/main" id="{18BD37FC-159A-788F-F89F-C7DB81B1F79A}"/>
              </a:ext>
            </a:extLst>
          </p:cNvPr>
          <p:cNvPicPr>
            <a:picLocks noChangeAspect="1"/>
          </p:cNvPicPr>
          <p:nvPr/>
        </p:nvPicPr>
        <p:blipFill>
          <a:blip r:embed="rId4"/>
          <a:stretch>
            <a:fillRect/>
          </a:stretch>
        </p:blipFill>
        <p:spPr>
          <a:xfrm>
            <a:off x="401345" y="2156497"/>
            <a:ext cx="3892750" cy="2273417"/>
          </a:xfrm>
          <a:prstGeom prst="rect">
            <a:avLst/>
          </a:prstGeom>
        </p:spPr>
      </p:pic>
      <p:sp>
        <p:nvSpPr>
          <p:cNvPr id="14" name="TextBox 13">
            <a:extLst>
              <a:ext uri="{FF2B5EF4-FFF2-40B4-BE49-F238E27FC236}">
                <a16:creationId xmlns:a16="http://schemas.microsoft.com/office/drawing/2014/main" id="{17284AE4-7DDD-3DFC-F376-9663BE78D224}"/>
              </a:ext>
            </a:extLst>
          </p:cNvPr>
          <p:cNvSpPr txBox="1"/>
          <p:nvPr/>
        </p:nvSpPr>
        <p:spPr>
          <a:xfrm>
            <a:off x="1229360" y="4653280"/>
            <a:ext cx="2021840" cy="369332"/>
          </a:xfrm>
          <a:prstGeom prst="rect">
            <a:avLst/>
          </a:prstGeom>
          <a:noFill/>
        </p:spPr>
        <p:txBody>
          <a:bodyPr wrap="square" rtlCol="0">
            <a:spAutoFit/>
          </a:bodyPr>
          <a:lstStyle/>
          <a:p>
            <a:r>
              <a:rPr lang="en-IN" dirty="0"/>
              <a:t>SVM</a:t>
            </a:r>
          </a:p>
        </p:txBody>
      </p:sp>
      <p:sp>
        <p:nvSpPr>
          <p:cNvPr id="15" name="TextBox 14">
            <a:extLst>
              <a:ext uri="{FF2B5EF4-FFF2-40B4-BE49-F238E27FC236}">
                <a16:creationId xmlns:a16="http://schemas.microsoft.com/office/drawing/2014/main" id="{848AC1F8-F257-8E89-218E-590E00F640F4}"/>
              </a:ext>
            </a:extLst>
          </p:cNvPr>
          <p:cNvSpPr txBox="1"/>
          <p:nvPr/>
        </p:nvSpPr>
        <p:spPr>
          <a:xfrm>
            <a:off x="4805680" y="4785360"/>
            <a:ext cx="2133600" cy="369332"/>
          </a:xfrm>
          <a:prstGeom prst="rect">
            <a:avLst/>
          </a:prstGeom>
          <a:noFill/>
        </p:spPr>
        <p:txBody>
          <a:bodyPr wrap="square" rtlCol="0">
            <a:spAutoFit/>
          </a:bodyPr>
          <a:lstStyle/>
          <a:p>
            <a:r>
              <a:rPr lang="en-IN" dirty="0"/>
              <a:t>KNN</a:t>
            </a:r>
          </a:p>
        </p:txBody>
      </p:sp>
      <p:sp>
        <p:nvSpPr>
          <p:cNvPr id="16" name="TextBox 15">
            <a:extLst>
              <a:ext uri="{FF2B5EF4-FFF2-40B4-BE49-F238E27FC236}">
                <a16:creationId xmlns:a16="http://schemas.microsoft.com/office/drawing/2014/main" id="{1B17BCBC-289B-A5E7-C4D6-FD6C5AF94B2A}"/>
              </a:ext>
            </a:extLst>
          </p:cNvPr>
          <p:cNvSpPr txBox="1"/>
          <p:nvPr/>
        </p:nvSpPr>
        <p:spPr>
          <a:xfrm>
            <a:off x="9032240" y="4653280"/>
            <a:ext cx="1767840" cy="369332"/>
          </a:xfrm>
          <a:prstGeom prst="rect">
            <a:avLst/>
          </a:prstGeom>
          <a:noFill/>
        </p:spPr>
        <p:txBody>
          <a:bodyPr wrap="square" rtlCol="0">
            <a:spAutoFit/>
          </a:bodyPr>
          <a:lstStyle/>
          <a:p>
            <a:r>
              <a:rPr lang="en-IN" dirty="0"/>
              <a:t>Naïve Bayes</a:t>
            </a:r>
          </a:p>
        </p:txBody>
      </p:sp>
      <p:sp>
        <p:nvSpPr>
          <p:cNvPr id="17" name="TextBox 16">
            <a:extLst>
              <a:ext uri="{FF2B5EF4-FFF2-40B4-BE49-F238E27FC236}">
                <a16:creationId xmlns:a16="http://schemas.microsoft.com/office/drawing/2014/main" id="{5DE372DA-B510-E86F-8B7C-EC027089A727}"/>
              </a:ext>
            </a:extLst>
          </p:cNvPr>
          <p:cNvSpPr txBox="1"/>
          <p:nvPr/>
        </p:nvSpPr>
        <p:spPr>
          <a:xfrm>
            <a:off x="731520" y="5169359"/>
            <a:ext cx="10728960" cy="923330"/>
          </a:xfrm>
          <a:prstGeom prst="rect">
            <a:avLst/>
          </a:prstGeom>
          <a:noFill/>
        </p:spPr>
        <p:txBody>
          <a:bodyPr wrap="square" rtlCol="0">
            <a:spAutoFit/>
          </a:bodyPr>
          <a:lstStyle/>
          <a:p>
            <a:r>
              <a:rPr lang="en-US" dirty="0"/>
              <a:t>After analyzing the results, They found that the SVM categorizer outperformed NB and KNN on six data sets with regards to F1 and macro averaged-F results. TF-RF performs significantly better for all category distributions. Best macro averaged-F is achieved by using the TF-RF scheme. </a:t>
            </a:r>
            <a:endParaRPr lang="en-IN" dirty="0"/>
          </a:p>
        </p:txBody>
      </p:sp>
    </p:spTree>
    <p:extLst>
      <p:ext uri="{BB962C8B-B14F-4D97-AF65-F5344CB8AC3E}">
        <p14:creationId xmlns:p14="http://schemas.microsoft.com/office/powerpoint/2010/main" val="677983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6F7FEE-630D-0A25-5EC4-DBB7DA28FCA2}"/>
              </a:ext>
            </a:extLst>
          </p:cNvPr>
          <p:cNvSpPr>
            <a:spLocks noGrp="1"/>
          </p:cNvSpPr>
          <p:nvPr>
            <p:ph type="title"/>
          </p:nvPr>
        </p:nvSpPr>
        <p:spPr>
          <a:xfrm>
            <a:off x="1156851" y="637762"/>
            <a:ext cx="9888496" cy="900131"/>
          </a:xfrm>
        </p:spPr>
        <p:txBody>
          <a:bodyPr anchor="t">
            <a:normAutofit/>
          </a:bodyPr>
          <a:lstStyle/>
          <a:p>
            <a:r>
              <a:rPr lang="en-IN" sz="4000" b="1" dirty="0">
                <a:solidFill>
                  <a:schemeClr val="bg1"/>
                </a:solidFill>
              </a:rPr>
              <a:t>REFERENCE 2  (Conference)</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87A653-34F5-AD1E-3999-E457736C01EE}"/>
              </a:ext>
            </a:extLst>
          </p:cNvPr>
          <p:cNvSpPr>
            <a:spLocks noGrp="1"/>
          </p:cNvSpPr>
          <p:nvPr>
            <p:ph idx="1"/>
          </p:nvPr>
        </p:nvSpPr>
        <p:spPr>
          <a:xfrm>
            <a:off x="1280160" y="2880359"/>
            <a:ext cx="9499600" cy="3296603"/>
          </a:xfrm>
        </p:spPr>
        <p:txBody>
          <a:bodyPr>
            <a:normAutofit/>
          </a:bodyPr>
          <a:lstStyle/>
          <a:p>
            <a:pPr marL="0" indent="0">
              <a:buNone/>
            </a:pPr>
            <a:r>
              <a:rPr lang="en-US" sz="3200" b="1" dirty="0"/>
              <a:t>"Comparative Study on Telugu text Classification using Machine Learning and Deep Learning models"</a:t>
            </a:r>
          </a:p>
          <a:p>
            <a:pPr marL="0" indent="0">
              <a:buNone/>
            </a:pPr>
            <a:endParaRPr lang="en-US" sz="2000" dirty="0"/>
          </a:p>
          <a:p>
            <a:pPr marL="0" indent="0">
              <a:buNone/>
            </a:pPr>
            <a:r>
              <a:rPr lang="en-US" sz="2000" dirty="0"/>
              <a:t>V. </a:t>
            </a:r>
            <a:r>
              <a:rPr lang="en-US" sz="2000" dirty="0" err="1"/>
              <a:t>Gampala</a:t>
            </a:r>
            <a:r>
              <a:rPr lang="en-US" sz="2000" dirty="0"/>
              <a:t>, J. </a:t>
            </a:r>
            <a:r>
              <a:rPr lang="en-US" sz="2000" dirty="0" err="1"/>
              <a:t>Vallapuneni</a:t>
            </a:r>
            <a:r>
              <a:rPr lang="en-US" sz="2000" dirty="0"/>
              <a:t>, P. Kumar </a:t>
            </a:r>
            <a:r>
              <a:rPr lang="en-US" sz="2000" dirty="0" err="1"/>
              <a:t>Ande</a:t>
            </a:r>
            <a:r>
              <a:rPr lang="en-US" sz="2000" dirty="0"/>
              <a:t>, R. Kumar </a:t>
            </a:r>
            <a:r>
              <a:rPr lang="en-US" sz="2000" dirty="0" err="1"/>
              <a:t>Indurthi</a:t>
            </a:r>
            <a:r>
              <a:rPr lang="en-US" sz="2000" dirty="0"/>
              <a:t> and N. Rajesh</a:t>
            </a:r>
          </a:p>
          <a:p>
            <a:pPr marL="0" indent="0">
              <a:buNone/>
            </a:pPr>
            <a:r>
              <a:rPr lang="en-US" sz="2000" dirty="0"/>
              <a:t>2021 5th International Conference on Trends in Electronics and Informatics (ICOEI), Tirunelveli, India, 2021, pp. 1393-1398, </a:t>
            </a:r>
            <a:r>
              <a:rPr lang="en-US" sz="2000" dirty="0" err="1"/>
              <a:t>doi</a:t>
            </a:r>
            <a:r>
              <a:rPr lang="en-US" sz="2000" dirty="0"/>
              <a:t>: 10.1109/ICOEI51242.2021.9453040.</a:t>
            </a:r>
          </a:p>
        </p:txBody>
      </p:sp>
    </p:spTree>
    <p:extLst>
      <p:ext uri="{BB962C8B-B14F-4D97-AF65-F5344CB8AC3E}">
        <p14:creationId xmlns:p14="http://schemas.microsoft.com/office/powerpoint/2010/main" val="2139219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6F7FEE-630D-0A25-5EC4-DBB7DA28FCA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Methodology</a:t>
            </a:r>
          </a:p>
        </p:txBody>
      </p:sp>
      <p:pic>
        <p:nvPicPr>
          <p:cNvPr id="4" name="Picture 3">
            <a:extLst>
              <a:ext uri="{FF2B5EF4-FFF2-40B4-BE49-F238E27FC236}">
                <a16:creationId xmlns:a16="http://schemas.microsoft.com/office/drawing/2014/main" id="{5A442582-0596-E1C5-444C-A2D990403A33}"/>
              </a:ext>
            </a:extLst>
          </p:cNvPr>
          <p:cNvPicPr>
            <a:picLocks noChangeAspect="1"/>
          </p:cNvPicPr>
          <p:nvPr/>
        </p:nvPicPr>
        <p:blipFill>
          <a:blip r:embed="rId2"/>
          <a:stretch>
            <a:fillRect/>
          </a:stretch>
        </p:blipFill>
        <p:spPr>
          <a:xfrm>
            <a:off x="4777316" y="1469909"/>
            <a:ext cx="6780700" cy="3915852"/>
          </a:xfrm>
          <a:prstGeom prst="rect">
            <a:avLst/>
          </a:prstGeom>
        </p:spPr>
      </p:pic>
    </p:spTree>
    <p:extLst>
      <p:ext uri="{BB962C8B-B14F-4D97-AF65-F5344CB8AC3E}">
        <p14:creationId xmlns:p14="http://schemas.microsoft.com/office/powerpoint/2010/main" val="1691948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1113</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Telugu News Classification</vt:lpstr>
      <vt:lpstr>REFERENCE 1  (Journal)</vt:lpstr>
      <vt:lpstr>Methodology</vt:lpstr>
      <vt:lpstr> VECTOR SPACE MODEL</vt:lpstr>
      <vt:lpstr>Classifiers</vt:lpstr>
      <vt:lpstr>Empirical Evaluation</vt:lpstr>
      <vt:lpstr>Results</vt:lpstr>
      <vt:lpstr>REFERENCE 2  (Conference)</vt:lpstr>
      <vt:lpstr>Methodology</vt:lpstr>
      <vt:lpstr>Classifiers</vt:lpstr>
      <vt:lpstr>RESULTS</vt:lpstr>
      <vt:lpstr>REFERENCE 3</vt:lpstr>
      <vt:lpstr>INTRODUCTION</vt:lpstr>
      <vt:lpstr>Word Vector Training Based on word2vec</vt:lpstr>
      <vt:lpstr>Model Bi-LSTM</vt:lpstr>
      <vt:lpstr>Result</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SOUND CLASSIFICATION</dc:title>
  <dc:creator>vamsi krishna vunnam</dc:creator>
  <cp:lastModifiedBy>Vunnam Vamsi Krishna</cp:lastModifiedBy>
  <cp:revision>4</cp:revision>
  <dcterms:created xsi:type="dcterms:W3CDTF">2023-05-26T16:10:39Z</dcterms:created>
  <dcterms:modified xsi:type="dcterms:W3CDTF">2023-08-01T06:05:20Z</dcterms:modified>
</cp:coreProperties>
</file>