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4"/>
  </p:notesMasterIdLst>
  <p:sldIdLst>
    <p:sldId id="257" r:id="rId2"/>
    <p:sldId id="306" r:id="rId3"/>
    <p:sldId id="307" r:id="rId4"/>
    <p:sldId id="293" r:id="rId5"/>
    <p:sldId id="296" r:id="rId6"/>
    <p:sldId id="303" r:id="rId7"/>
    <p:sldId id="297" r:id="rId8"/>
    <p:sldId id="305" r:id="rId9"/>
    <p:sldId id="298" r:id="rId10"/>
    <p:sldId id="299" r:id="rId11"/>
    <p:sldId id="308" r:id="rId12"/>
    <p:sldId id="309" r:id="rId13"/>
    <p:sldId id="311" r:id="rId14"/>
    <p:sldId id="312" r:id="rId15"/>
    <p:sldId id="310" r:id="rId16"/>
    <p:sldId id="301" r:id="rId17"/>
    <p:sldId id="313" r:id="rId18"/>
    <p:sldId id="315" r:id="rId19"/>
    <p:sldId id="318" r:id="rId20"/>
    <p:sldId id="319" r:id="rId21"/>
    <p:sldId id="314" r:id="rId22"/>
    <p:sldId id="29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3/16/2020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3/16/2020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3/16/2020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3/16/2020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3/16/2020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3/16/2020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3/16/2020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3/16/2020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3/16/2020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3/16/2020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3/16/2020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3/16/2020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3/16/2020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3/16/2020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dirty="0" smtClean="0">
                <a:latin typeface="Times New Roman" pitchFamily="18" charset="0"/>
                <a:cs typeface="Times New Roman" pitchFamily="18" charset="0"/>
              </a:rPr>
              <a:t>Handwritten CAPTCHA for Authentication</a:t>
            </a: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B-02				              Project Guide:</a:t>
            </a:r>
          </a:p>
          <a:p>
            <a:r>
              <a:rPr lang="en-US" sz="1600" dirty="0" smtClean="0">
                <a:latin typeface="Times New Roman" pitchFamily="18" charset="0"/>
                <a:cs typeface="Times New Roman" pitchFamily="18" charset="0"/>
              </a:rPr>
              <a:t>M.Uma Maheswari	      (164G1A05B4)                                        Mr. Lingam Suman </a:t>
            </a:r>
            <a:r>
              <a:rPr lang="en-US" sz="1600" baseline="-25000" dirty="0"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H.Sai Lavanya	      (164G1A0587)                                         Assistant Professor`</a:t>
            </a:r>
          </a:p>
          <a:p>
            <a:r>
              <a:rPr lang="en-US" sz="1600" dirty="0" smtClean="0">
                <a:latin typeface="Times New Roman" pitchFamily="18" charset="0"/>
                <a:cs typeface="Times New Roman" pitchFamily="18" charset="0"/>
              </a:rPr>
              <a:t>C.Pavani                           (164G1A0565)</a:t>
            </a:r>
          </a:p>
          <a:p>
            <a:r>
              <a:rPr lang="en-IN" sz="1600" dirty="0" smtClean="0">
                <a:latin typeface="Times New Roman" pitchFamily="18" charset="0"/>
                <a:cs typeface="Times New Roman" pitchFamily="18" charset="0"/>
              </a:rPr>
              <a:t>C.Vamsi Krishna              (</a:t>
            </a:r>
            <a:r>
              <a:rPr lang="en-US" sz="1600" dirty="0" smtClean="0">
                <a:latin typeface="Times New Roman" pitchFamily="18" charset="0"/>
                <a:cs typeface="Times New Roman" pitchFamily="18" charset="0"/>
              </a:rPr>
              <a:t>164G1A05B6</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Planning</a:t>
            </a:r>
            <a:endParaRPr lang="en-US"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1600200"/>
          <a:ext cx="8229600" cy="4421088"/>
        </p:xfrm>
        <a:graphic>
          <a:graphicData uri="http://schemas.openxmlformats.org/drawingml/2006/table">
            <a:tbl>
              <a:tblPr firstRow="1" bandRow="1">
                <a:tableStyleId>{5C22544A-7EE6-4342-B048-85BDC9FD1C3A}</a:tableStyleId>
              </a:tblPr>
              <a:tblGrid>
                <a:gridCol w="4978896"/>
                <a:gridCol w="3250704"/>
              </a:tblGrid>
              <a:tr h="736848">
                <a:tc>
                  <a:txBody>
                    <a:bodyPr/>
                    <a:lstStyle/>
                    <a:p>
                      <a:pPr algn="ctr"/>
                      <a:r>
                        <a:rPr lang="en-US" sz="2800" b="0" u="sng" dirty="0" smtClean="0">
                          <a:latin typeface="Times New Roman" pitchFamily="18" charset="0"/>
                          <a:cs typeface="Times New Roman" pitchFamily="18" charset="0"/>
                        </a:rPr>
                        <a:t>Task</a:t>
                      </a:r>
                      <a:endParaRPr lang="en-US" sz="2800" b="0" u="sng" dirty="0">
                        <a:latin typeface="Times New Roman" pitchFamily="18" charset="0"/>
                        <a:cs typeface="Times New Roman" pitchFamily="18" charset="0"/>
                      </a:endParaRPr>
                    </a:p>
                  </a:txBody>
                  <a:tcPr/>
                </a:tc>
                <a:tc>
                  <a:txBody>
                    <a:bodyPr/>
                    <a:lstStyle/>
                    <a:p>
                      <a:pPr algn="ctr"/>
                      <a:r>
                        <a:rPr lang="en-US" sz="2400" b="0" u="sng" dirty="0" smtClean="0">
                          <a:latin typeface="Times New Roman" pitchFamily="18" charset="0"/>
                          <a:cs typeface="Times New Roman" pitchFamily="18" charset="0"/>
                        </a:rPr>
                        <a:t>Date</a:t>
                      </a:r>
                      <a:endParaRPr lang="en-US" sz="2400" b="0" u="sng" dirty="0">
                        <a:latin typeface="Times New Roman" pitchFamily="18" charset="0"/>
                        <a:cs typeface="Times New Roman" pitchFamily="18" charset="0"/>
                      </a:endParaRPr>
                    </a:p>
                  </a:txBody>
                  <a:tcPr/>
                </a:tc>
              </a:tr>
              <a:tr h="736848">
                <a:tc>
                  <a:txBody>
                    <a:bodyPr/>
                    <a:lstStyle/>
                    <a:p>
                      <a:r>
                        <a:rPr lang="en-US" dirty="0" smtClean="0"/>
                        <a:t> Collecting and working with Dataset.</a:t>
                      </a:r>
                      <a:endParaRPr lang="en-US" dirty="0"/>
                    </a:p>
                  </a:txBody>
                  <a:tcPr/>
                </a:tc>
                <a:tc>
                  <a:txBody>
                    <a:bodyPr/>
                    <a:lstStyle/>
                    <a:p>
                      <a:r>
                        <a:rPr lang="en-US" dirty="0" smtClean="0"/>
                        <a:t>05-02-2020</a:t>
                      </a:r>
                      <a:r>
                        <a:rPr lang="en-US" baseline="0" dirty="0" smtClean="0"/>
                        <a:t>  to  09-02-2020</a:t>
                      </a:r>
                      <a:endParaRPr lang="en-US" dirty="0"/>
                    </a:p>
                  </a:txBody>
                  <a:tcPr/>
                </a:tc>
              </a:tr>
              <a:tr h="736848">
                <a:tc>
                  <a:txBody>
                    <a:bodyPr/>
                    <a:lstStyle/>
                    <a:p>
                      <a:r>
                        <a:rPr lang="en-US" dirty="0" smtClean="0"/>
                        <a:t>Designing the web page.</a:t>
                      </a:r>
                      <a:endParaRPr lang="en-US" dirty="0"/>
                    </a:p>
                  </a:txBody>
                  <a:tcPr/>
                </a:tc>
                <a:tc>
                  <a:txBody>
                    <a:bodyPr/>
                    <a:lstStyle/>
                    <a:p>
                      <a:r>
                        <a:rPr lang="en-US" dirty="0" smtClean="0"/>
                        <a:t>10-02-2020  to</a:t>
                      </a:r>
                      <a:r>
                        <a:rPr lang="en-US" baseline="0" dirty="0" smtClean="0"/>
                        <a:t>  </a:t>
                      </a:r>
                      <a:r>
                        <a:rPr lang="en-US" dirty="0" smtClean="0"/>
                        <a:t>19-02-2020</a:t>
                      </a:r>
                      <a:endParaRPr lang="en-US" dirty="0"/>
                    </a:p>
                  </a:txBody>
                  <a:tcPr/>
                </a:tc>
              </a:tr>
              <a:tr h="736848">
                <a:tc>
                  <a:txBody>
                    <a:bodyPr/>
                    <a:lstStyle/>
                    <a:p>
                      <a:r>
                        <a:rPr lang="en-US" dirty="0" smtClean="0"/>
                        <a:t>Training, generating the model and testing</a:t>
                      </a:r>
                    </a:p>
                    <a:p>
                      <a:r>
                        <a:rPr lang="en-US" dirty="0" smtClean="0"/>
                        <a:t> (For recognizing the digits and operators).</a:t>
                      </a:r>
                      <a:endParaRPr lang="en-US" dirty="0"/>
                    </a:p>
                  </a:txBody>
                  <a:tcPr/>
                </a:tc>
                <a:tc>
                  <a:txBody>
                    <a:bodyPr/>
                    <a:lstStyle/>
                    <a:p>
                      <a:r>
                        <a:rPr lang="en-US" dirty="0" smtClean="0"/>
                        <a:t>20-02-2020  to</a:t>
                      </a:r>
                      <a:r>
                        <a:rPr lang="en-US" baseline="0" dirty="0" smtClean="0"/>
                        <a:t>  </a:t>
                      </a:r>
                      <a:r>
                        <a:rPr lang="en-US" dirty="0" smtClean="0"/>
                        <a:t>28-02-2020</a:t>
                      </a:r>
                      <a:endParaRPr lang="en-US" dirty="0"/>
                    </a:p>
                  </a:txBody>
                  <a:tcPr/>
                </a:tc>
              </a:tr>
              <a:tr h="736848">
                <a:tc>
                  <a:txBody>
                    <a:bodyPr/>
                    <a:lstStyle/>
                    <a:p>
                      <a:r>
                        <a:rPr lang="en-US" dirty="0" smtClean="0"/>
                        <a:t>Integrating web page with generated machine  learning model for solving CAPTCHA.</a:t>
                      </a:r>
                      <a:endParaRPr lang="en-US" dirty="0"/>
                    </a:p>
                  </a:txBody>
                  <a:tcPr/>
                </a:tc>
                <a:tc>
                  <a:txBody>
                    <a:bodyPr/>
                    <a:lstStyle/>
                    <a:p>
                      <a:r>
                        <a:rPr lang="en-US" dirty="0" smtClean="0"/>
                        <a:t>29-02-2020  to</a:t>
                      </a:r>
                      <a:r>
                        <a:rPr lang="en-US" baseline="0" dirty="0" smtClean="0"/>
                        <a:t> </a:t>
                      </a:r>
                      <a:r>
                        <a:rPr lang="en-US" dirty="0" smtClean="0"/>
                        <a:t>10-03-2020</a:t>
                      </a:r>
                      <a:endParaRPr lang="en-US" dirty="0"/>
                    </a:p>
                  </a:txBody>
                  <a:tcPr/>
                </a:tc>
              </a:tr>
              <a:tr h="736848">
                <a:tc>
                  <a:txBody>
                    <a:bodyPr/>
                    <a:lstStyle/>
                    <a:p>
                      <a:r>
                        <a:rPr lang="en-US" dirty="0" smtClean="0"/>
                        <a:t>Testing</a:t>
                      </a:r>
                      <a:r>
                        <a:rPr lang="en-US" baseline="0" dirty="0" smtClean="0"/>
                        <a:t> </a:t>
                      </a:r>
                      <a:r>
                        <a:rPr lang="en-US" dirty="0" smtClean="0"/>
                        <a:t>and Documentation.</a:t>
                      </a:r>
                    </a:p>
                    <a:p>
                      <a:endParaRPr lang="en-US" dirty="0"/>
                    </a:p>
                  </a:txBody>
                  <a:tcPr/>
                </a:tc>
                <a:tc>
                  <a:txBody>
                    <a:bodyPr/>
                    <a:lstStyle/>
                    <a:p>
                      <a:r>
                        <a:rPr lang="en-US" dirty="0" smtClean="0"/>
                        <a:t>11-03-2020  to</a:t>
                      </a:r>
                      <a:r>
                        <a:rPr lang="en-US" baseline="0" dirty="0" smtClean="0"/>
                        <a:t>  </a:t>
                      </a:r>
                      <a:r>
                        <a:rPr lang="en-US" dirty="0" smtClean="0"/>
                        <a:t>23-03-2020</a:t>
                      </a:r>
                      <a:endParaRPr lang="en-US"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a:xfrm>
            <a:off x="457200" y="1600200"/>
            <a:ext cx="8229600" cy="5706177"/>
          </a:xfrm>
          <a:prstGeom prst="rect">
            <a:avLst/>
          </a:prstGeom>
        </p:spPr>
        <p:txBody>
          <a:bodyPr wrap="square">
            <a:spAutoFit/>
          </a:bodyPr>
          <a:lstStyle/>
          <a:p>
            <a:pPr marL="457200" indent="-457200">
              <a:buClrTx/>
              <a:buSzPct val="90000"/>
              <a:buNone/>
            </a:pPr>
            <a:r>
              <a:rPr lang="en-US" sz="2400" b="1" dirty="0" smtClean="0">
                <a:latin typeface="Times New Roman" pitchFamily="18" charset="0"/>
                <a:cs typeface="Times New Roman" pitchFamily="18" charset="0"/>
              </a:rPr>
              <a:t>1. “A Survey on Breaking Technique of Text-Based CAPTCHA”</a:t>
            </a:r>
            <a:endParaRPr lang="en-US" sz="2400" dirty="0" smtClean="0">
              <a:latin typeface="Times New Roman" pitchFamily="18" charset="0"/>
              <a:cs typeface="Times New Roman" pitchFamily="18" charset="0"/>
            </a:endParaRP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This paper talks about developments in the text-based CAPTCHA breaking field.</a:t>
            </a: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This defines a framework mainly consists of preprocessing, segmentation, combination, recognition, post processing, and other modules.</a:t>
            </a:r>
          </a:p>
          <a:p>
            <a:pPr marL="457200" indent="-457200" algn="just">
              <a:buClrTx/>
              <a:buSzPct val="90000"/>
              <a:buFont typeface="Wingdings" pitchFamily="2" charset="2"/>
              <a:buChar char="Ø"/>
            </a:pPr>
            <a:r>
              <a:rPr lang="en-US" sz="2400" dirty="0" smtClean="0">
                <a:latin typeface="Times New Roman" pitchFamily="18" charset="0"/>
                <a:cs typeface="Times New Roman" pitchFamily="18" charset="0"/>
              </a:rPr>
              <a:t>The segmentation methods based on individual characters segment a CAPTCHA image to individual characters. For individual characters, we can use segmentation methods based on character projection and connected component.</a:t>
            </a:r>
          </a:p>
          <a:p>
            <a:pPr marL="457200" indent="-457200">
              <a:buClrTx/>
              <a:buSzPct val="90000"/>
              <a:buFont typeface="Wingdings" pitchFamily="2" charset="2"/>
              <a:buChar char="Ø"/>
            </a:pPr>
            <a:endParaRPr lang="en-US" sz="2400" dirty="0" smtClean="0">
              <a:latin typeface="Times New Roman" pitchFamily="18" charset="0"/>
              <a:cs typeface="Times New Roman" pitchFamily="18" charset="0"/>
            </a:endParaRPr>
          </a:p>
          <a:p>
            <a:pPr marL="457200" indent="-457200">
              <a:buClrTx/>
              <a:buSzPct val="90000"/>
              <a:buFont typeface="Wingdings" pitchFamily="2" charset="2"/>
              <a:buChar char="Ø"/>
            </a:pPr>
            <a:endParaRPr lang="en-US" sz="2400" dirty="0" smtClean="0">
              <a:latin typeface="Times New Roman" pitchFamily="18" charset="0"/>
              <a:cs typeface="Times New Roman" pitchFamily="18" charset="0"/>
            </a:endParaRPr>
          </a:p>
          <a:p>
            <a:pPr marL="457200" indent="-457200">
              <a:buClrTx/>
              <a:buSzPct val="90000"/>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view.JPG"/>
          <p:cNvPicPr>
            <a:picLocks noGrp="1" noChangeAspect="1"/>
          </p:cNvPicPr>
          <p:nvPr>
            <p:ph idx="1"/>
          </p:nvPr>
        </p:nvPicPr>
        <p:blipFill>
          <a:blip r:embed="rId2" cstate="print"/>
          <a:stretch>
            <a:fillRect/>
          </a:stretch>
        </p:blipFill>
        <p:spPr>
          <a:xfrm>
            <a:off x="395536" y="764704"/>
            <a:ext cx="8496944" cy="5366221"/>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50197"/>
          </a:xfrm>
        </p:spPr>
        <p:txBody>
          <a:bodyPr/>
          <a:lstStyle/>
          <a:p>
            <a:pPr algn="just">
              <a:buNone/>
            </a:pPr>
            <a:r>
              <a:rPr lang="en-US" sz="2400" b="1" dirty="0" smtClean="0">
                <a:latin typeface="Times New Roman" pitchFamily="18" charset="0"/>
                <a:cs typeface="Times New Roman" pitchFamily="18" charset="0"/>
              </a:rPr>
              <a:t>2.I Am Robot:(Deep)Learning to Break Semantic Image CAPTCHAs</a:t>
            </a:r>
          </a:p>
          <a:p>
            <a:pPr algn="just">
              <a:buClrTx/>
              <a:buSzPct val="90000"/>
              <a:buFont typeface="Wingdings" pitchFamily="2" charset="2"/>
              <a:buChar char="Ø"/>
            </a:pPr>
            <a:r>
              <a:rPr lang="en-US" sz="2400" dirty="0" smtClean="0">
                <a:latin typeface="Times New Roman" pitchFamily="18" charset="0"/>
                <a:cs typeface="Times New Roman" pitchFamily="18" charset="0"/>
              </a:rPr>
              <a:t>From this paper we concluded that by using some of the methods like GRIS, Image Annotation( </a:t>
            </a:r>
            <a:r>
              <a:rPr lang="en-US" sz="2400" dirty="0" err="1" smtClean="0">
                <a:latin typeface="Times New Roman" pitchFamily="18" charset="0"/>
                <a:cs typeface="Times New Roman" pitchFamily="18" charset="0"/>
              </a:rPr>
              <a:t>Clarifai</a:t>
            </a:r>
            <a:r>
              <a:rPr lang="en-US" sz="2400" dirty="0" smtClean="0">
                <a:latin typeface="Times New Roman" pitchFamily="18" charset="0"/>
                <a:cs typeface="Times New Roman" pitchFamily="18" charset="0"/>
              </a:rPr>
              <a:t>, Alchemi, TDL, Neural Talk, Caffe) we can solve the image based CAPTCHA.</a:t>
            </a:r>
          </a:p>
          <a:p>
            <a:pPr algn="just">
              <a:buClrTx/>
              <a:buSzPct val="90000"/>
              <a:buNone/>
            </a:pPr>
            <a:endParaRPr lang="en-US" sz="2400" dirty="0">
              <a:latin typeface="Times New Roman" pitchFamily="18" charset="0"/>
              <a:cs typeface="Times New Roman" pitchFamily="18" charset="0"/>
            </a:endParaRPr>
          </a:p>
        </p:txBody>
      </p:sp>
      <p:pic>
        <p:nvPicPr>
          <p:cNvPr id="5" name="Picture 4" descr="image methods.JPG"/>
          <p:cNvPicPr>
            <a:picLocks noChangeAspect="1"/>
          </p:cNvPicPr>
          <p:nvPr/>
        </p:nvPicPr>
        <p:blipFill>
          <a:blip r:embed="rId2" cstate="print"/>
          <a:stretch>
            <a:fillRect/>
          </a:stretch>
        </p:blipFill>
        <p:spPr>
          <a:xfrm>
            <a:off x="539552" y="2996952"/>
            <a:ext cx="8136904" cy="324035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winee.JPG"/>
          <p:cNvPicPr>
            <a:picLocks noGrp="1" noChangeAspect="1"/>
          </p:cNvPicPr>
          <p:nvPr>
            <p:ph idx="1"/>
          </p:nvPr>
        </p:nvPicPr>
        <p:blipFill>
          <a:blip r:embed="rId2" cstate="print"/>
          <a:stretch>
            <a:fillRect/>
          </a:stretch>
        </p:blipFill>
        <p:spPr>
          <a:xfrm>
            <a:off x="467544" y="1052513"/>
            <a:ext cx="8280920" cy="5078412"/>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50197"/>
          </a:xfrm>
        </p:spPr>
        <p:txBody>
          <a:bodyPr/>
          <a:lstStyle/>
          <a:p>
            <a:pPr>
              <a:buNone/>
            </a:pPr>
            <a:r>
              <a:rPr lang="en-US" sz="2400" b="1" dirty="0" smtClean="0">
                <a:latin typeface="Times New Roman" pitchFamily="18" charset="0"/>
                <a:cs typeface="Times New Roman" pitchFamily="18" charset="0"/>
              </a:rPr>
              <a:t>3.  “Handwritten Digit Recognition Using Deep Learning” </a:t>
            </a:r>
          </a:p>
          <a:p>
            <a:pPr algn="just">
              <a:buClrTx/>
              <a:buSzPct val="90000"/>
              <a:buFont typeface="Wingdings" pitchFamily="2" charset="2"/>
              <a:buChar char="Ø"/>
            </a:pPr>
            <a:r>
              <a:rPr lang="en-US" sz="2400" dirty="0" smtClean="0">
                <a:latin typeface="Times New Roman" pitchFamily="18" charset="0"/>
                <a:cs typeface="Times New Roman" pitchFamily="18" charset="0"/>
              </a:rPr>
              <a:t>In this report, he compared the results of some of the most widely used Machine Learning Algorithms like SVM, KNN and RFC and  with Deep Learning algorithm like MLP and CNN using Keras with Theano and Tensorflow.</a:t>
            </a:r>
          </a:p>
          <a:p>
            <a:pPr algn="just">
              <a:buClrTx/>
              <a:buSzPct val="90000"/>
              <a:buFont typeface="Wingdings" pitchFamily="2" charset="2"/>
              <a:buChar char="Ø"/>
            </a:pPr>
            <a:r>
              <a:rPr lang="en-US" sz="2400" dirty="0" smtClean="0">
                <a:latin typeface="Times New Roman" pitchFamily="18" charset="0"/>
                <a:cs typeface="Times New Roman" pitchFamily="18" charset="0"/>
              </a:rPr>
              <a:t>Using these, he was able to get the accuracy of 98.70% using CNN (Keras+Theano) as compared to 97.91% using SVM, 96.67% using KNN, 96.89% using RFC .</a:t>
            </a:r>
          </a:p>
          <a:p>
            <a:pPr>
              <a:buNone/>
            </a:pPr>
            <a:endParaRPr lang="en-US" b="1" dirty="0"/>
          </a:p>
        </p:txBody>
      </p:sp>
      <p:pic>
        <p:nvPicPr>
          <p:cNvPr id="4" name="Picture 3" descr="Compare accuracy.JPG"/>
          <p:cNvPicPr>
            <a:picLocks noChangeAspect="1"/>
          </p:cNvPicPr>
          <p:nvPr/>
        </p:nvPicPr>
        <p:blipFill>
          <a:blip r:embed="rId2" cstate="print"/>
          <a:stretch>
            <a:fillRect/>
          </a:stretch>
        </p:blipFill>
        <p:spPr>
          <a:xfrm>
            <a:off x="755576" y="4293096"/>
            <a:ext cx="7704856" cy="1656184"/>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8189"/>
          </a:xfrm>
        </p:spPr>
        <p:txBody>
          <a:bodyPr/>
          <a:lstStyle/>
          <a:p>
            <a:pPr>
              <a:buClrTx/>
              <a:buSzPct val="90000"/>
              <a:buNone/>
            </a:pPr>
            <a:r>
              <a:rPr lang="en-US" sz="2400" dirty="0" smtClean="0">
                <a:latin typeface="Times New Roman" panose="02020603050405020304" pitchFamily="18" charset="0"/>
                <a:cs typeface="Times New Roman" panose="02020603050405020304" pitchFamily="18" charset="0"/>
              </a:rPr>
              <a:t>[1] Chen, Jun &amp; Luo, Xiangyang &amp; Guo, Yanqing &amp; Zhang, Yi &amp; Gong, Daofu. (2017). A Survey on Breaking Technique of Text-Based CAPTCHA. Security and Communication Networks. 2017. 1-15. 10.1155/2017/6898617. </a:t>
            </a:r>
            <a:r>
              <a:rPr lang="en-US" sz="2400" b="1" dirty="0" smtClean="0">
                <a:latin typeface="Times New Roman" pitchFamily="18" charset="0"/>
                <a:cs typeface="Times New Roman" pitchFamily="18" charset="0"/>
              </a:rPr>
              <a:t>“A Survey on Breaking Technique of Text-Based CAPTCHA”</a:t>
            </a:r>
          </a:p>
          <a:p>
            <a:pPr>
              <a:buClrTx/>
              <a:buSzPct val="90000"/>
              <a:buNone/>
            </a:pPr>
            <a:r>
              <a:rPr lang="en-US" sz="2400" dirty="0" smtClean="0">
                <a:latin typeface="Times New Roman" pitchFamily="18" charset="0"/>
                <a:cs typeface="Times New Roman" pitchFamily="18" charset="0"/>
              </a:rPr>
              <a:t>[2] Suphannee  Sivakorn, Iasonas Polakis and Angelos D. Keromytis Department of Computer Science Columbia University, New York, USA</a:t>
            </a:r>
            <a:r>
              <a:rPr lang="en-US" sz="2400" b="1" dirty="0" smtClean="0">
                <a:latin typeface="Times New Roman" pitchFamily="18" charset="0"/>
                <a:cs typeface="Times New Roman" pitchFamily="18" charset="0"/>
              </a:rPr>
              <a:t> “Am Robot:(Deep)Learning to Break Semantic Image CAPTCHAs”</a:t>
            </a:r>
            <a:endParaRPr lang="en-US" sz="2400" dirty="0" smtClean="0">
              <a:latin typeface="Times New Roman" pitchFamily="18" charset="0"/>
              <a:cs typeface="Times New Roman" pitchFamily="18" charset="0"/>
            </a:endParaRPr>
          </a:p>
          <a:p>
            <a:pPr>
              <a:buClrTx/>
              <a:buSzPct val="90000"/>
              <a:buNone/>
            </a:pPr>
            <a:r>
              <a:rPr lang="en-US" sz="2400" dirty="0" smtClean="0">
                <a:latin typeface="Times New Roman" pitchFamily="18" charset="0"/>
                <a:cs typeface="Times New Roman" pitchFamily="18" charset="0"/>
              </a:rPr>
              <a:t>[3] Anuj Dutt, Aashi Dutt .International Journal of Advanced Research in Computer Engineering &amp; Technology (IJARCET)  July 2017, ISSN: 2278 – 1323 .</a:t>
            </a:r>
            <a:r>
              <a:rPr lang="en-US" sz="2400" b="1" dirty="0" smtClean="0">
                <a:latin typeface="Times New Roman" pitchFamily="18" charset="0"/>
                <a:cs typeface="Times New Roman" pitchFamily="18" charset="0"/>
              </a:rPr>
              <a:t> “Handwritten Digit Recognition Using Deep Learning”</a:t>
            </a:r>
          </a:p>
          <a:p>
            <a:pPr>
              <a:buClrTx/>
              <a:buSzPct val="90000"/>
              <a:buNone/>
            </a:pPr>
            <a:endParaRPr lang="en-US" sz="2400" dirty="0" smtClean="0">
              <a:latin typeface="Times New Roman" pitchFamily="18" charset="0"/>
              <a:cs typeface="Times New Roman" pitchFamily="18" charset="0"/>
            </a:endParaRPr>
          </a:p>
          <a:p>
            <a:pPr>
              <a:buClrTx/>
              <a:buSzPct val="90000"/>
              <a:buNone/>
            </a:pPr>
            <a:r>
              <a:rPr lang="en-US" sz="2400" b="1" dirty="0" smtClean="0">
                <a:latin typeface="Times New Roman" pitchFamily="18" charset="0"/>
                <a:cs typeface="Times New Roman"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buClrTx/>
              <a:buSzPct val="90000"/>
              <a:buNone/>
            </a:pPr>
            <a:endParaRPr lang="en-US" sz="2400" i="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Design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078189"/>
          </a:xfrm>
        </p:spPr>
        <p:txBody>
          <a:bodyPr/>
          <a:lstStyle/>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115616" y="908720"/>
            <a:ext cx="720080"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Start</a:t>
            </a:r>
            <a:endParaRPr lang="en-US" sz="1000" dirty="0">
              <a:latin typeface="Times New Roman" pitchFamily="18" charset="0"/>
              <a:cs typeface="Times New Roman" pitchFamily="18" charset="0"/>
            </a:endParaRPr>
          </a:p>
        </p:txBody>
      </p:sp>
      <p:sp>
        <p:nvSpPr>
          <p:cNvPr id="6" name="Rounded Rectangle 5"/>
          <p:cNvSpPr/>
          <p:nvPr/>
        </p:nvSpPr>
        <p:spPr>
          <a:xfrm>
            <a:off x="323528" y="1340768"/>
            <a:ext cx="280831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Sends request to CAPTCHA verification page</a:t>
            </a:r>
            <a:endParaRPr lang="en-US" sz="1000" dirty="0">
              <a:latin typeface="Times New Roman" pitchFamily="18" charset="0"/>
              <a:cs typeface="Times New Roman" pitchFamily="18" charset="0"/>
            </a:endParaRPr>
          </a:p>
        </p:txBody>
      </p:sp>
      <p:sp>
        <p:nvSpPr>
          <p:cNvPr id="7" name="Rounded Rectangle 6"/>
          <p:cNvSpPr/>
          <p:nvPr/>
        </p:nvSpPr>
        <p:spPr>
          <a:xfrm>
            <a:off x="2915816" y="1772816"/>
            <a:ext cx="208823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Takes request from  the user</a:t>
            </a:r>
            <a:endParaRPr lang="en-US" sz="1000" dirty="0">
              <a:latin typeface="Times New Roman" pitchFamily="18" charset="0"/>
              <a:cs typeface="Times New Roman" pitchFamily="18" charset="0"/>
            </a:endParaRPr>
          </a:p>
        </p:txBody>
      </p:sp>
      <p:cxnSp>
        <p:nvCxnSpPr>
          <p:cNvPr id="9" name="Straight Arrow Connector 8"/>
          <p:cNvCxnSpPr>
            <a:stCxn id="5" idx="4"/>
          </p:cNvCxnSpPr>
          <p:nvPr/>
        </p:nvCxnSpPr>
        <p:spPr>
          <a:xfrm>
            <a:off x="1475656" y="1124744"/>
            <a:ext cx="28803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7" idx="1"/>
          </p:cNvCxnSpPr>
          <p:nvPr/>
        </p:nvCxnSpPr>
        <p:spPr>
          <a:xfrm rot="16200000" flipH="1">
            <a:off x="2177734" y="1178750"/>
            <a:ext cx="288032" cy="11881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843808" y="2420888"/>
            <a:ext cx="237626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Print two digits/symbols on the web page</a:t>
            </a:r>
            <a:endParaRPr lang="en-US" sz="1000" dirty="0">
              <a:latin typeface="Times New Roman" pitchFamily="18" charset="0"/>
              <a:cs typeface="Times New Roman" pitchFamily="18" charset="0"/>
            </a:endParaRPr>
          </a:p>
        </p:txBody>
      </p:sp>
      <p:cxnSp>
        <p:nvCxnSpPr>
          <p:cNvPr id="24" name="Straight Arrow Connector 23"/>
          <p:cNvCxnSpPr>
            <a:stCxn id="7" idx="2"/>
            <a:endCxn id="18" idx="0"/>
          </p:cNvCxnSpPr>
          <p:nvPr/>
        </p:nvCxnSpPr>
        <p:spPr>
          <a:xfrm>
            <a:off x="3959932" y="2060848"/>
            <a:ext cx="7200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95536" y="2996952"/>
            <a:ext cx="216024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Write the given symbols/digits in the space provided</a:t>
            </a:r>
            <a:endParaRPr lang="en-US" sz="1000" dirty="0">
              <a:latin typeface="Times New Roman" pitchFamily="18" charset="0"/>
              <a:cs typeface="Times New Roman" pitchFamily="18" charset="0"/>
            </a:endParaRPr>
          </a:p>
        </p:txBody>
      </p:sp>
      <p:cxnSp>
        <p:nvCxnSpPr>
          <p:cNvPr id="30" name="Elbow Connector 29"/>
          <p:cNvCxnSpPr>
            <a:stCxn id="18" idx="2"/>
            <a:endCxn id="28" idx="3"/>
          </p:cNvCxnSpPr>
          <p:nvPr/>
        </p:nvCxnSpPr>
        <p:spPr>
          <a:xfrm rot="5400000">
            <a:off x="3059832" y="2204864"/>
            <a:ext cx="468052" cy="14761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95536" y="3573016"/>
            <a:ext cx="2016224"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Click on submit button</a:t>
            </a:r>
            <a:endParaRPr lang="en-US" sz="1000" dirty="0">
              <a:latin typeface="Times New Roman" pitchFamily="18" charset="0"/>
              <a:cs typeface="Times New Roman" pitchFamily="18" charset="0"/>
            </a:endParaRPr>
          </a:p>
        </p:txBody>
      </p:sp>
      <p:cxnSp>
        <p:nvCxnSpPr>
          <p:cNvPr id="41" name="Straight Arrow Connector 40"/>
          <p:cNvCxnSpPr>
            <a:stCxn id="28" idx="2"/>
            <a:endCxn id="39" idx="0"/>
          </p:cNvCxnSpPr>
          <p:nvPr/>
        </p:nvCxnSpPr>
        <p:spPr>
          <a:xfrm flipH="1">
            <a:off x="1403648" y="3356992"/>
            <a:ext cx="720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2987824" y="3789040"/>
            <a:ext cx="252028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Canvas converted to image and stored in the system</a:t>
            </a:r>
          </a:p>
          <a:p>
            <a:pPr algn="ctr"/>
            <a:endParaRPr lang="en-US" sz="1000" dirty="0"/>
          </a:p>
        </p:txBody>
      </p:sp>
      <p:sp>
        <p:nvSpPr>
          <p:cNvPr id="45" name="Rounded Rectangle 44"/>
          <p:cNvSpPr/>
          <p:nvPr/>
        </p:nvSpPr>
        <p:spPr>
          <a:xfrm>
            <a:off x="6084168" y="4365104"/>
            <a:ext cx="216024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Take the input image</a:t>
            </a:r>
          </a:p>
          <a:p>
            <a:pPr algn="ctr"/>
            <a:endParaRPr lang="en-US" sz="1000" dirty="0"/>
          </a:p>
        </p:txBody>
      </p:sp>
      <p:sp>
        <p:nvSpPr>
          <p:cNvPr id="46" name="Rounded Rectangle 45"/>
          <p:cNvSpPr/>
          <p:nvPr/>
        </p:nvSpPr>
        <p:spPr>
          <a:xfrm>
            <a:off x="6156176" y="5157192"/>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Recognize the digits/symbols written on the canvas with the loaded model</a:t>
            </a:r>
          </a:p>
          <a:p>
            <a:pPr algn="ctr"/>
            <a:endParaRPr lang="en-US" sz="1000" dirty="0"/>
          </a:p>
        </p:txBody>
      </p:sp>
      <p:cxnSp>
        <p:nvCxnSpPr>
          <p:cNvPr id="48" name="Elbow Connector 47"/>
          <p:cNvCxnSpPr>
            <a:stCxn id="39" idx="2"/>
            <a:endCxn id="44" idx="1"/>
          </p:cNvCxnSpPr>
          <p:nvPr/>
        </p:nvCxnSpPr>
        <p:spPr>
          <a:xfrm rot="16200000" flipH="1">
            <a:off x="2069722" y="3122966"/>
            <a:ext cx="252028" cy="15841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4" idx="3"/>
            <a:endCxn id="45" idx="0"/>
          </p:cNvCxnSpPr>
          <p:nvPr/>
        </p:nvCxnSpPr>
        <p:spPr>
          <a:xfrm>
            <a:off x="5508104" y="4041068"/>
            <a:ext cx="1656184" cy="3240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5" idx="2"/>
            <a:endCxn id="46" idx="0"/>
          </p:cNvCxnSpPr>
          <p:nvPr/>
        </p:nvCxnSpPr>
        <p:spPr>
          <a:xfrm>
            <a:off x="7164288" y="4797152"/>
            <a:ext cx="10801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6" idx="2"/>
          </p:cNvCxnSpPr>
          <p:nvPr/>
        </p:nvCxnSpPr>
        <p:spPr>
          <a:xfrm rot="5400000">
            <a:off x="5634118" y="4239090"/>
            <a:ext cx="216024" cy="30603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211960" y="58772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1000" dirty="0" smtClean="0">
                <a:latin typeface="Times New Roman" pitchFamily="18" charset="0"/>
                <a:cs typeface="Times New Roman" pitchFamily="18" charset="0"/>
              </a:rPr>
              <a:t>no</a:t>
            </a:r>
            <a:r>
              <a:rPr lang="en-US" dirty="0" smtClean="0"/>
              <a:t>              </a:t>
            </a:r>
            <a:r>
              <a:rPr lang="en-US" dirty="0" smtClean="0"/>
              <a:t> </a:t>
            </a:r>
            <a:r>
              <a:rPr lang="en-US" sz="1000" dirty="0" smtClean="0">
                <a:latin typeface="Times New Roman" pitchFamily="18" charset="0"/>
                <a:cs typeface="Times New Roman" pitchFamily="18" charset="0"/>
              </a:rPr>
              <a:t>compares </a:t>
            </a:r>
            <a:r>
              <a:rPr lang="en-US" sz="1000" dirty="0" smtClean="0">
                <a:latin typeface="Times New Roman" pitchFamily="18" charset="0"/>
                <a:cs typeface="Times New Roman" pitchFamily="18" charset="0"/>
              </a:rPr>
              <a:t>recognized digits/symbols</a:t>
            </a:r>
            <a:br>
              <a:rPr lang="en-US" sz="1000" dirty="0" smtClean="0">
                <a:latin typeface="Times New Roman" pitchFamily="18" charset="0"/>
                <a:cs typeface="Times New Roman" pitchFamily="18" charset="0"/>
              </a:rPr>
            </a:br>
            <a:r>
              <a:rPr lang="en-US"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with generated digits/symbols</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yes</a:t>
            </a:r>
            <a:endParaRPr lang="en-US" sz="1000" dirty="0"/>
          </a:p>
        </p:txBody>
      </p:sp>
      <p:sp>
        <p:nvSpPr>
          <p:cNvPr id="4" name="Flowchart: Decision 3"/>
          <p:cNvSpPr/>
          <p:nvPr/>
        </p:nvSpPr>
        <p:spPr>
          <a:xfrm>
            <a:off x="3131840" y="548680"/>
            <a:ext cx="1512168" cy="792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499992" y="1628800"/>
            <a:ext cx="31683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Sends a prompt that takes the user to the next page</a:t>
            </a:r>
            <a:endParaRPr lang="en-US" sz="1000" dirty="0">
              <a:latin typeface="Times New Roman" pitchFamily="18" charset="0"/>
              <a:cs typeface="Times New Roman" pitchFamily="18" charset="0"/>
            </a:endParaRPr>
          </a:p>
        </p:txBody>
      </p:sp>
      <p:cxnSp>
        <p:nvCxnSpPr>
          <p:cNvPr id="7" name="Elbow Connector 6"/>
          <p:cNvCxnSpPr>
            <a:stCxn id="4" idx="2"/>
            <a:endCxn id="5" idx="1"/>
          </p:cNvCxnSpPr>
          <p:nvPr/>
        </p:nvCxnSpPr>
        <p:spPr>
          <a:xfrm rot="16200000" flipH="1">
            <a:off x="3923928" y="1304764"/>
            <a:ext cx="540060" cy="6120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043608" y="2420888"/>
            <a:ext cx="29523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Ask the user to try again</a:t>
            </a:r>
            <a:endParaRPr lang="en-US" sz="1000" dirty="0">
              <a:latin typeface="Times New Roman" pitchFamily="18" charset="0"/>
              <a:cs typeface="Times New Roman" pitchFamily="18" charset="0"/>
            </a:endParaRPr>
          </a:p>
        </p:txBody>
      </p:sp>
      <p:sp>
        <p:nvSpPr>
          <p:cNvPr id="10" name="Oval 9"/>
          <p:cNvSpPr/>
          <p:nvPr/>
        </p:nvSpPr>
        <p:spPr>
          <a:xfrm>
            <a:off x="1835696" y="3429000"/>
            <a:ext cx="136815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itchFamily="18" charset="0"/>
                <a:cs typeface="Times New Roman" pitchFamily="18" charset="0"/>
              </a:rPr>
              <a:t>Stop</a:t>
            </a:r>
            <a:endParaRPr lang="en-US" sz="1000" dirty="0">
              <a:latin typeface="Times New Roman" pitchFamily="18" charset="0"/>
              <a:cs typeface="Times New Roman" pitchFamily="18" charset="0"/>
            </a:endParaRPr>
          </a:p>
        </p:txBody>
      </p:sp>
      <p:cxnSp>
        <p:nvCxnSpPr>
          <p:cNvPr id="12" name="Straight Arrow Connector 11"/>
          <p:cNvCxnSpPr>
            <a:stCxn id="9" idx="2"/>
            <a:endCxn id="10" idx="0"/>
          </p:cNvCxnSpPr>
          <p:nvPr/>
        </p:nvCxnSpPr>
        <p:spPr>
          <a:xfrm>
            <a:off x="2519772"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1"/>
            <a:endCxn id="9" idx="0"/>
          </p:cNvCxnSpPr>
          <p:nvPr/>
        </p:nvCxnSpPr>
        <p:spPr>
          <a:xfrm rot="10800000" flipV="1">
            <a:off x="2519772" y="944724"/>
            <a:ext cx="612068" cy="14761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4" idx="0"/>
          </p:cNvCxnSpPr>
          <p:nvPr/>
        </p:nvCxnSpPr>
        <p:spPr>
          <a:xfrm>
            <a:off x="3851920" y="260648"/>
            <a:ext cx="3600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A Turing test is a method of inquiry for determining whether or not a computer is capable of thinking like a human being.</a:t>
            </a:r>
          </a:p>
          <a:p>
            <a:pPr algn="just">
              <a:buClrTx/>
              <a:buSzPct val="90000"/>
              <a:buFont typeface="Wingdings" pitchFamily="2" charset="2"/>
              <a:buChar char="Ø"/>
            </a:pPr>
            <a:r>
              <a:rPr lang="en-US" sz="2400" dirty="0" smtClean="0">
                <a:latin typeface="Times New Roman" pitchFamily="18" charset="0"/>
                <a:cs typeface="Times New Roman" pitchFamily="18" charset="0"/>
              </a:rPr>
              <a:t>This test is  useful for web based application in the form of CAPTCHA (Completely Automated Public Turing Test to tell Computers and Humans Apart) to prevent from automated access and the harms caused by the bots.</a:t>
            </a:r>
          </a:p>
          <a:p>
            <a:pPr algn="just">
              <a:buClrTx/>
              <a:buSzPct val="90000"/>
              <a:buFont typeface="Wingdings" pitchFamily="2" charset="2"/>
              <a:buChar char="Ø"/>
            </a:pPr>
            <a:r>
              <a:rPr lang="en-US" sz="2400" dirty="0" smtClean="0">
                <a:latin typeface="Times New Roman" pitchFamily="18" charset="0"/>
                <a:cs typeface="Times New Roman" pitchFamily="18" charset="0"/>
              </a:rPr>
              <a:t>During the survey, it has been observed that every form submission websites have different forms of CAPTCHA to secure the server, but the techniques proposed so far are lacking security.</a:t>
            </a:r>
          </a:p>
          <a:p>
            <a:pPr algn="just">
              <a:buClrTx/>
              <a:buSzPct val="90000"/>
              <a:buNone/>
            </a:pPr>
            <a:endParaRPr lang="en-US" sz="2400" dirty="0" smtClean="0">
              <a:latin typeface="Times New Roman" pitchFamily="18" charset="0"/>
              <a:cs typeface="Times New Roman" pitchFamily="18" charset="0"/>
            </a:endParaRPr>
          </a:p>
          <a:p>
            <a:pPr algn="just">
              <a:buClrTx/>
              <a:buSzPct val="90000"/>
              <a:buFont typeface="Wingdings" pitchFamily="2" charset="2"/>
              <a:buChar char="Ø"/>
            </a:pPr>
            <a:endParaRPr lang="en-US" sz="2400" dirty="0" smtClean="0">
              <a:latin typeface="Times New Roman" pitchFamily="18" charset="0"/>
              <a:cs typeface="Times New Roman" pitchFamily="18" charset="0"/>
            </a:endParaRPr>
          </a:p>
          <a:p>
            <a:pPr>
              <a:buClrTx/>
              <a:buSzPct val="90000"/>
              <a:buNone/>
            </a:pPr>
            <a:endParaRPr lang="en-US" sz="2400" dirty="0" smtClean="0"/>
          </a:p>
          <a:p>
            <a:pPr>
              <a:buClrTx/>
              <a:buSzPct val="90000"/>
              <a:buFont typeface="Wingdings" pitchFamily="2" charset="2"/>
              <a:buChar char="Ø"/>
            </a:pP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4704"/>
            <a:ext cx="8229600" cy="5366221"/>
          </a:xfrm>
        </p:spPr>
        <p:txBody>
          <a:bodyPr/>
          <a:lstStyle/>
          <a:p>
            <a:pPr algn="just">
              <a:buClrTx/>
              <a:buSzPct val="90000"/>
              <a:buFont typeface="Wingdings" pitchFamily="2" charset="2"/>
              <a:buChar char="Ø"/>
            </a:pPr>
            <a:r>
              <a:rPr lang="en-US" sz="2400" dirty="0" smtClean="0">
                <a:latin typeface="Times New Roman" pitchFamily="18" charset="0"/>
                <a:cs typeface="Times New Roman" pitchFamily="18" charset="0"/>
              </a:rPr>
              <a:t>The motive of this proposed CAPTCHA is to review the existing CAPTCHA techniques and provide best level of security using handwritten CAPTCHA that is very difficult to be cracked and able to replace the existing systems. </a:t>
            </a:r>
          </a:p>
          <a:p>
            <a:pPr algn="just">
              <a:buClrTx/>
              <a:buSzPct val="90000"/>
              <a:buFont typeface="Wingdings" pitchFamily="2" charset="2"/>
              <a:buChar char="Ø"/>
            </a:pPr>
            <a:r>
              <a:rPr lang="en-US" sz="2400" dirty="0" smtClean="0">
                <a:latin typeface="Times New Roman" pitchFamily="18" charset="0"/>
                <a:cs typeface="Times New Roman" pitchFamily="18" charset="0"/>
              </a:rPr>
              <a:t>We take the handwritten symbols or digits from the user in the form of image and at the same time we are not allowing  any bots to submit them and hence, we validate the user submitted handwritten symbols or digits using CNN.</a:t>
            </a:r>
          </a:p>
          <a:p>
            <a:pPr algn="just">
              <a:buClrTx/>
              <a:buSzPct val="90000"/>
              <a:buFont typeface="Wingdings" pitchFamily="2" charset="2"/>
              <a:buChar char="Ø"/>
            </a:pPr>
            <a:r>
              <a:rPr lang="en-US" sz="2400" dirty="0" smtClean="0">
                <a:latin typeface="Times New Roman" pitchFamily="18" charset="0"/>
                <a:cs typeface="Times New Roman" pitchFamily="18" charset="0"/>
              </a:rPr>
              <a:t>Convolutional Neural Network is primarily used in object recognition by taking  images as input and then classifying them .</a:t>
            </a:r>
          </a:p>
          <a:p>
            <a:pPr algn="just">
              <a:buClrTx/>
              <a:buSzPct val="90000"/>
              <a:buFont typeface="Wingdings" pitchFamily="2" charset="2"/>
              <a:buChar char="Ø"/>
            </a:pPr>
            <a:r>
              <a:rPr lang="en-US" sz="2400" dirty="0" smtClean="0">
                <a:latin typeface="Times New Roman" pitchFamily="18" charset="0"/>
                <a:cs typeface="Times New Roman" pitchFamily="18" charset="0"/>
              </a:rPr>
              <a:t>The level of complexity which has been merged in the proposed CAPTCHA may let the human to solve it but it becomes quite difficult to bots.</a:t>
            </a:r>
          </a:p>
          <a:p>
            <a:pPr algn="just">
              <a:buClrTx/>
              <a:buSzPct val="90000"/>
              <a:buNone/>
            </a:pPr>
            <a:endParaRPr lang="en-US" sz="2400" dirty="0" smtClean="0">
              <a:latin typeface="Times New Roman" pitchFamily="18" charset="0"/>
              <a:cs typeface="Times New Roman" pitchFamily="18" charset="0"/>
            </a:endParaRPr>
          </a:p>
          <a:p>
            <a:pPr algn="just">
              <a:buClrTx/>
              <a:buSzPct val="90000"/>
              <a:buNone/>
            </a:pPr>
            <a:endParaRPr lang="en-US" sz="2400" dirty="0" smtClean="0">
              <a:latin typeface="Times New Roman" pitchFamily="18" charset="0"/>
              <a:cs typeface="Times New Roman" pitchFamily="18" charset="0"/>
            </a:endParaRPr>
          </a:p>
          <a:p>
            <a:pPr>
              <a:buClrTx/>
              <a:buSzPct val="90000"/>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Hardware Requirements:</a:t>
            </a:r>
          </a:p>
          <a:p>
            <a:pPr>
              <a:buClrTx/>
              <a:buSzPct val="90000"/>
              <a:buFont typeface="Wingdings" pitchFamily="2" charset="2"/>
              <a:buChar char="Ø"/>
            </a:pPr>
            <a:r>
              <a:rPr lang="en-IN" dirty="0" smtClean="0">
                <a:latin typeface="Times New Roman" pitchFamily="18" charset="0"/>
                <a:cs typeface="Times New Roman" pitchFamily="18" charset="0"/>
              </a:rPr>
              <a:t>PC with minimum configuration of i3 Processor       and 4GB RAM.</a:t>
            </a:r>
          </a:p>
          <a:p>
            <a:pPr>
              <a:buClrTx/>
              <a:buSzPct val="90000"/>
              <a:buFont typeface="Wingdings" pitchFamily="2" charset="2"/>
              <a:buChar char="Ø"/>
            </a:pPr>
            <a:r>
              <a:rPr lang="en-IN" dirty="0" smtClean="0">
                <a:latin typeface="Times New Roman" pitchFamily="18" charset="0"/>
                <a:cs typeface="Times New Roman" pitchFamily="18" charset="0"/>
              </a:rPr>
              <a:t>Operating System: Windows 7 and above</a:t>
            </a:r>
          </a:p>
          <a:p>
            <a:pPr>
              <a:buClrTx/>
              <a:buSzPct val="90000"/>
              <a:buNone/>
            </a:pPr>
            <a:r>
              <a:rPr lang="en-IN" dirty="0" smtClean="0">
                <a:latin typeface="Times New Roman" pitchFamily="18" charset="0"/>
                <a:cs typeface="Times New Roman" pitchFamily="18" charset="0"/>
              </a:rPr>
              <a:t>Software Requirements:</a:t>
            </a:r>
          </a:p>
          <a:p>
            <a:pPr>
              <a:buClrTx/>
              <a:buSzPct val="90000"/>
              <a:buFont typeface="Wingdings" pitchFamily="2" charset="2"/>
              <a:buChar char="Ø"/>
            </a:pPr>
            <a:r>
              <a:rPr lang="en-IN" dirty="0" smtClean="0">
                <a:latin typeface="Times New Roman" pitchFamily="18" charset="0"/>
                <a:cs typeface="Times New Roman" pitchFamily="18" charset="0"/>
              </a:rPr>
              <a:t>Google Colaboratory</a:t>
            </a:r>
          </a:p>
          <a:p>
            <a:pPr>
              <a:buClrTx/>
              <a:buSzPct val="90000"/>
              <a:buFont typeface="Wingdings" pitchFamily="2" charset="2"/>
              <a:buChar char="Ø"/>
            </a:pPr>
            <a:r>
              <a:rPr lang="en-IN" dirty="0" smtClean="0">
                <a:latin typeface="Times New Roman" pitchFamily="18" charset="0"/>
                <a:cs typeface="Times New Roman" pitchFamily="18" charset="0"/>
              </a:rPr>
              <a:t>Sublime Text Editor</a:t>
            </a:r>
          </a:p>
          <a:p>
            <a:pPr>
              <a:buNone/>
            </a:pPr>
            <a:endParaRPr lang="en-IN"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Tx/>
              <a:buSzPct val="90000"/>
              <a:buFont typeface="Wingdings" pitchFamily="2" charset="2"/>
              <a:buChar char="Ø"/>
            </a:pPr>
            <a:r>
              <a:rPr lang="en-US" sz="2800" dirty="0" smtClean="0">
                <a:latin typeface="Times New Roman" pitchFamily="18" charset="0"/>
                <a:cs typeface="Times New Roman" pitchFamily="18" charset="0"/>
              </a:rPr>
              <a:t>During the survey, it has been observed that every form submission websites have different forms of CAPTCHA to secure the server but the techniques proposed so far are lacking security.</a:t>
            </a:r>
          </a:p>
          <a:p>
            <a:pPr algn="just">
              <a:buClrTx/>
              <a:buSzPct val="90000"/>
              <a:buFont typeface="Wingdings" pitchFamily="2" charset="2"/>
              <a:buChar char="Ø"/>
            </a:pPr>
            <a:r>
              <a:rPr lang="en-US" sz="2800" dirty="0" smtClean="0">
                <a:latin typeface="Times New Roman" pitchFamily="18" charset="0"/>
                <a:cs typeface="Times New Roman" pitchFamily="18" charset="0"/>
              </a:rPr>
              <a:t>Some types of CAPTCHA are often simple to recognize but they get cracked by intruders. </a:t>
            </a:r>
          </a:p>
          <a:p>
            <a:pPr algn="just">
              <a:buClrTx/>
              <a:buSzPct val="90000"/>
              <a:buFont typeface="Wingdings" pitchFamily="2" charset="2"/>
              <a:buChar char="Ø"/>
            </a:pPr>
            <a:r>
              <a:rPr lang="en-US" sz="2800" dirty="0" smtClean="0">
                <a:latin typeface="Times New Roman" pitchFamily="18" charset="0"/>
                <a:cs typeface="Times New Roman" pitchFamily="18" charset="0"/>
              </a:rPr>
              <a:t>Some others types of CAPTCHA are much difficult to solve by the human.</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cha.JPG"/>
          <p:cNvPicPr>
            <a:picLocks noGrp="1" noChangeAspect="1"/>
          </p:cNvPicPr>
          <p:nvPr>
            <p:ph idx="1"/>
          </p:nvPr>
        </p:nvPicPr>
        <p:blipFill>
          <a:blip r:embed="rId2" cstate="print"/>
          <a:stretch>
            <a:fillRect/>
          </a:stretch>
        </p:blipFill>
        <p:spPr>
          <a:xfrm>
            <a:off x="395536" y="1052736"/>
            <a:ext cx="8496943" cy="5078190"/>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Proposed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present the application which focuses on preventing bots from automatically submitting forms with SPAM or other unwanted content</a:t>
            </a:r>
            <a:r>
              <a:rPr lang="en-US" dirty="0" smtClean="0">
                <a:latin typeface="Times New Roman" pitchFamily="18" charset="0"/>
                <a:cs typeface="Times New Roman" pitchFamily="18" charset="0"/>
              </a:rPr>
              <a:t>.</a:t>
            </a:r>
          </a:p>
          <a:p>
            <a:pPr algn="just">
              <a:buClr>
                <a:schemeClr val="tx1"/>
              </a:buClr>
              <a:buSzPct val="90000"/>
              <a:buFont typeface="Wingdings" pitchFamily="2" charset="2"/>
              <a:buChar char="Ø"/>
            </a:pPr>
            <a:r>
              <a:rPr lang="en-US" dirty="0" smtClean="0">
                <a:latin typeface="Times New Roman" pitchFamily="18" charset="0"/>
                <a:cs typeface="Times New Roman" pitchFamily="18" charset="0"/>
              </a:rPr>
              <a:t>Our goal is to introduce "Handwritten CAPTCHA" as an automated Turing test that is designed to allow humans to pass with little effort but where the bots fail.</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44" y="332656"/>
            <a:ext cx="8338120" cy="1067817"/>
          </a:xfrm>
        </p:spPr>
        <p:txBody>
          <a:bodyPr/>
          <a:lstStyle/>
          <a:p>
            <a:pPr algn="ctr"/>
            <a:r>
              <a:rPr lang="en-US" dirty="0" smtClean="0">
                <a:latin typeface="Times New Roman" pitchFamily="18" charset="0"/>
                <a:cs typeface="Times New Roman" pitchFamily="18" charset="0"/>
              </a:rPr>
              <a:t>Problem Definition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CAPTCHA-Completely Automated Public Turing test to tell Computers and Humans Apart is a test that can distinguish human users from computer/robot.</a:t>
            </a:r>
          </a:p>
          <a:p>
            <a:pPr algn="just">
              <a:buClr>
                <a:schemeClr val="tx1"/>
              </a:buClr>
              <a:buSzPct val="90000"/>
              <a:buFont typeface="Wingdings" pitchFamily="2" charset="2"/>
              <a:buChar char="Ø"/>
            </a:pPr>
            <a:r>
              <a:rPr lang="en-US" sz="2800" dirty="0" smtClean="0">
                <a:latin typeface="Times New Roman" pitchFamily="18" charset="0"/>
                <a:cs typeface="Times New Roman" pitchFamily="18" charset="0"/>
              </a:rPr>
              <a:t>We are developing the most secure CAPTCHA for authentication purpose that is very difficult to crack by the intruders.</a:t>
            </a:r>
          </a:p>
          <a:p>
            <a:pPr>
              <a:buClr>
                <a:schemeClr val="tx1"/>
              </a:buClr>
              <a:buSzPct val="90000"/>
              <a:buFont typeface="Wingdings" pitchFamily="2" charset="2"/>
              <a:buChar char="Ø"/>
            </a:pPr>
            <a:endParaRPr lang="en-US" sz="2800" dirty="0" smtClean="0">
              <a:latin typeface="Times New Roman" pitchFamily="18" charset="0"/>
              <a:cs typeface="Times New Roman" pitchFamily="18" charset="0"/>
            </a:endParaRPr>
          </a:p>
          <a:p>
            <a:pPr>
              <a:buClr>
                <a:schemeClr val="tx1"/>
              </a:buClr>
              <a:buSzPct val="90000"/>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2033</TotalTime>
  <Words>833</Words>
  <Application>Microsoft Office PowerPoint</Application>
  <PresentationFormat>On-screen Show (4:3)</PresentationFormat>
  <Paragraphs>86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Theme1</vt:lpstr>
      <vt:lpstr>Handwritten CAPTCHA for Authentication</vt:lpstr>
      <vt:lpstr>Abstract</vt:lpstr>
      <vt:lpstr>Slide 3</vt:lpstr>
      <vt:lpstr>Requirements</vt:lpstr>
      <vt:lpstr>Existing System</vt:lpstr>
      <vt:lpstr>Slide 6</vt:lpstr>
      <vt:lpstr>Proposed System</vt:lpstr>
      <vt:lpstr>Slide 8</vt:lpstr>
      <vt:lpstr>Problem Definition</vt:lpstr>
      <vt:lpstr>Planning</vt:lpstr>
      <vt:lpstr>Literature Survey</vt:lpstr>
      <vt:lpstr>Slide 12</vt:lpstr>
      <vt:lpstr>Slide 13</vt:lpstr>
      <vt:lpstr>Slide 14</vt:lpstr>
      <vt:lpstr>Slide 15</vt:lpstr>
      <vt:lpstr>References</vt:lpstr>
      <vt:lpstr>Design</vt:lpstr>
      <vt:lpstr>Slide 18</vt:lpstr>
      <vt:lpstr>                no               compares recognized digits/symbols                                                                                                                                          with generated digits/symbols                                                                                                                          yes</vt:lpstr>
      <vt:lpstr>Slide 20</vt:lpstr>
      <vt:lpstr>Implementation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my pc</cp:lastModifiedBy>
  <cp:revision>368</cp:revision>
  <dcterms:created xsi:type="dcterms:W3CDTF">2006-08-16T00:00:00Z</dcterms:created>
  <dcterms:modified xsi:type="dcterms:W3CDTF">2020-03-16T10:14:36Z</dcterms:modified>
</cp:coreProperties>
</file>