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4" r:id="rId4"/>
    <p:sldId id="263" r:id="rId5"/>
    <p:sldId id="261" r:id="rId6"/>
    <p:sldId id="264" r:id="rId7"/>
    <p:sldId id="265" r:id="rId8"/>
    <p:sldId id="279" r:id="rId9"/>
    <p:sldId id="266" r:id="rId10"/>
    <p:sldId id="278" r:id="rId11"/>
    <p:sldId id="280" r:id="rId12"/>
    <p:sldId id="283" r:id="rId13"/>
    <p:sldId id="284" r:id="rId14"/>
    <p:sldId id="267" r:id="rId15"/>
    <p:sldId id="281" r:id="rId16"/>
    <p:sldId id="282" r:id="rId17"/>
    <p:sldId id="276" r:id="rId18"/>
    <p:sldId id="270" r:id="rId19"/>
    <p:sldId id="277" r:id="rId20"/>
    <p:sldId id="271" r:id="rId21"/>
    <p:sldId id="26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607D9-056B-49A6-AD95-643F712BBD95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1CDA2-BAC2-42D1-8A64-C602307F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3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1CDA2-BAC2-42D1-8A64-C602307FC1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9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B2E1-1458-31F2-2A6B-64FE7CA3B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1522691"/>
            <a:ext cx="8968877" cy="1857375"/>
          </a:xfrm>
        </p:spPr>
        <p:txBody>
          <a:bodyPr>
            <a:normAutofit fontScale="90000"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GB" sz="4000" b="1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-GB" sz="4000" b="1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-GB" sz="4000" b="1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-GB" sz="4000" b="1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4000" b="1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Astro Sage Excel Data Analysis</a:t>
            </a:r>
            <a:endParaRPr lang="en-GB" sz="40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4AF33-8921-3FAB-685C-C46D6F029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677102"/>
            <a:ext cx="8637072" cy="977621"/>
          </a:xfrm>
        </p:spPr>
        <p:txBody>
          <a:bodyPr/>
          <a:lstStyle/>
          <a:p>
            <a:pPr algn="ctr"/>
            <a:r>
              <a:rPr lang="en-US" dirty="0"/>
              <a:t>							By </a:t>
            </a:r>
          </a:p>
          <a:p>
            <a:pPr algn="r"/>
            <a:r>
              <a:rPr lang="en-US" dirty="0"/>
              <a:t>M.V.S. Vamsi krishna</a:t>
            </a:r>
          </a:p>
        </p:txBody>
      </p:sp>
    </p:spTree>
    <p:extLst>
      <p:ext uri="{BB962C8B-B14F-4D97-AF65-F5344CB8AC3E}">
        <p14:creationId xmlns:p14="http://schemas.microsoft.com/office/powerpoint/2010/main" val="2024558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418AC41-6B5B-5975-4063-692192052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191" y="1799139"/>
            <a:ext cx="4478676" cy="24764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50984A-0F38-84DF-CB04-382EEAD5B8B9}"/>
              </a:ext>
            </a:extLst>
          </p:cNvPr>
          <p:cNvSpPr txBox="1"/>
          <p:nvPr/>
        </p:nvSpPr>
        <p:spPr>
          <a:xfrm>
            <a:off x="792447" y="1443841"/>
            <a:ext cx="633108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+mj-lt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Calls are giving </a:t>
            </a:r>
            <a:r>
              <a:rPr lang="en-US" sz="1800" b="1" dirty="0">
                <a:effectLst/>
                <a:latin typeface="+mj-lt"/>
                <a:ea typeface="Arial" panose="020B0604020202020204" pitchFamily="34" charset="0"/>
              </a:rPr>
              <a:t>78% </a:t>
            </a: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of the Astrologer’s Earnings compared to chats which is at </a:t>
            </a:r>
            <a:r>
              <a:rPr lang="en-US" sz="1800" b="1" dirty="0">
                <a:effectLst/>
                <a:latin typeface="+mj-lt"/>
                <a:ea typeface="Arial" panose="020B0604020202020204" pitchFamily="34" charset="0"/>
              </a:rPr>
              <a:t>22%. </a:t>
            </a:r>
          </a:p>
          <a:p>
            <a:endParaRPr lang="en-US" sz="1800" b="1" dirty="0">
              <a:effectLst/>
              <a:latin typeface="+mj-lt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Arial" panose="020B0604020202020204" pitchFamily="34" charset="0"/>
              </a:rPr>
              <a:t>And there is a very </a:t>
            </a:r>
            <a:r>
              <a:rPr lang="en-US" dirty="0" err="1">
                <a:latin typeface="+mj-lt"/>
                <a:ea typeface="Arial" panose="020B0604020202020204" pitchFamily="34" charset="0"/>
              </a:rPr>
              <a:t>very</a:t>
            </a:r>
            <a:r>
              <a:rPr lang="en-US" dirty="0">
                <a:latin typeface="+mj-lt"/>
                <a:ea typeface="Arial" panose="020B0604020202020204" pitchFamily="34" charset="0"/>
              </a:rPr>
              <a:t> little </a:t>
            </a:r>
            <a:r>
              <a:rPr lang="en-US" dirty="0" err="1">
                <a:latin typeface="+mj-lt"/>
                <a:ea typeface="Arial" panose="020B0604020202020204" pitchFamily="34" charset="0"/>
              </a:rPr>
              <a:t>constribution</a:t>
            </a:r>
            <a:r>
              <a:rPr lang="en-US" dirty="0">
                <a:latin typeface="+mj-lt"/>
                <a:ea typeface="Arial" panose="020B0604020202020204" pitchFamily="34" charset="0"/>
              </a:rPr>
              <a:t> from </a:t>
            </a:r>
            <a:r>
              <a:rPr lang="en-US" dirty="0" err="1">
                <a:latin typeface="+mj-lt"/>
                <a:ea typeface="Arial" panose="020B0604020202020204" pitchFamily="34" charset="0"/>
              </a:rPr>
              <a:t>public_live_call</a:t>
            </a:r>
            <a:endParaRPr lang="en-US" dirty="0">
              <a:latin typeface="+mj-lt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+mj-lt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data underscores the dominance of call consultations in driving revenue and suggests a focus on enhancing this channel for further growth.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+mj-lt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Enhance chat interface with features like instant horoscopes, follow-up sessions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to boost user satisfaction and retention.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A4865-0999-EDBD-B53D-9F6DB8B6192D}"/>
              </a:ext>
            </a:extLst>
          </p:cNvPr>
          <p:cNvSpPr txBox="1"/>
          <p:nvPr/>
        </p:nvSpPr>
        <p:spPr>
          <a:xfrm>
            <a:off x="792447" y="1012954"/>
            <a:ext cx="61032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200" b="1"/>
            </a:lvl1pPr>
          </a:lstStyle>
          <a:p>
            <a:r>
              <a:rPr lang="en" dirty="0">
                <a:sym typeface="Arial"/>
              </a:rPr>
              <a:t>Consultation_type VS Astrologer’s Earnings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40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DEFC2E-5832-7B4D-C8E1-A9A50332789F}"/>
              </a:ext>
            </a:extLst>
          </p:cNvPr>
          <p:cNvSpPr txBox="1"/>
          <p:nvPr/>
        </p:nvSpPr>
        <p:spPr>
          <a:xfrm>
            <a:off x="887752" y="1528599"/>
            <a:ext cx="6100762" cy="3253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buSzPts val="1000"/>
              <a:tabLst>
                <a:tab pos="457200" algn="l"/>
              </a:tabLst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Chat consistently outpaces call volumes, indicating users prefer chat over calls</a:t>
            </a:r>
            <a:r>
              <a:rPr lang="en-US" dirty="0">
                <a:latin typeface="+mj-lt"/>
                <a:ea typeface="Arial" panose="020B0604020202020204" pitchFamily="34" charset="0"/>
              </a:rPr>
              <a:t> except in the 2</a:t>
            </a:r>
            <a:r>
              <a:rPr lang="en-US" baseline="30000" dirty="0">
                <a:latin typeface="+mj-lt"/>
                <a:ea typeface="Arial" panose="020B0604020202020204" pitchFamily="34" charset="0"/>
              </a:rPr>
              <a:t>nd</a:t>
            </a:r>
            <a:r>
              <a:rPr lang="en-US" dirty="0">
                <a:latin typeface="+mj-lt"/>
                <a:ea typeface="Arial" panose="020B0604020202020204" pitchFamily="34" charset="0"/>
              </a:rPr>
              <a:t> week of December.</a:t>
            </a:r>
            <a:endParaRPr lang="en-US" sz="1800" dirty="0">
              <a:effectLst/>
              <a:latin typeface="+mj-lt"/>
              <a:ea typeface="Arial" panose="020B0604020202020204" pitchFamily="34" charset="0"/>
            </a:endParaRPr>
          </a:p>
          <a:p>
            <a:pPr marL="34290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dirty="0">
              <a:effectLst/>
              <a:latin typeface="+mj-lt"/>
              <a:ea typeface="Arial" panose="020B0604020202020204" pitchFamily="34" charset="0"/>
            </a:endParaRPr>
          </a:p>
          <a:p>
            <a:pPr marL="34290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However, the call volume is still significant. But the Chat volume got to peak in mid December and it started decreasing.</a:t>
            </a:r>
          </a:p>
          <a:p>
            <a:pPr marL="342900" marR="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dirty="0">
              <a:effectLst/>
              <a:latin typeface="+mj-lt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But</a:t>
            </a:r>
            <a:r>
              <a:rPr lang="en-US" dirty="0">
                <a:latin typeface="+mj-lt"/>
                <a:ea typeface="Arial" panose="020B0604020202020204" pitchFamily="34" charset="0"/>
              </a:rPr>
              <a:t> as we have seen earlier Astrologer’s Earnings are more in calls rather than in chats.</a:t>
            </a:r>
            <a:endParaRPr lang="en-US" sz="1800" dirty="0"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0BA27-11FB-EB83-F810-8085B1E468C5}"/>
              </a:ext>
            </a:extLst>
          </p:cNvPr>
          <p:cNvSpPr txBox="1"/>
          <p:nvPr/>
        </p:nvSpPr>
        <p:spPr>
          <a:xfrm>
            <a:off x="887752" y="1214154"/>
            <a:ext cx="61032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200" b="1" dirty="0">
                <a:sym typeface="Arial"/>
              </a:rPr>
              <a:t>Daily Total Consultaions  Analysis</a:t>
            </a:r>
            <a:endParaRPr lang="en-US" sz="2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217D54-A067-17E6-1DC1-BC36BBCA0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503" y="1888228"/>
            <a:ext cx="4248743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94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614D99-FAC4-D241-1133-0B5DFE0B93E3}"/>
              </a:ext>
            </a:extLst>
          </p:cNvPr>
          <p:cNvSpPr txBox="1"/>
          <p:nvPr/>
        </p:nvSpPr>
        <p:spPr>
          <a:xfrm>
            <a:off x="813368" y="1802368"/>
            <a:ext cx="6100762" cy="3253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We can see that chats are happening in </a:t>
            </a:r>
            <a:r>
              <a:rPr lang="en-US" sz="1800" dirty="0" err="1">
                <a:effectLst/>
                <a:latin typeface="+mj-lt"/>
                <a:ea typeface="Arial" panose="020B0604020202020204" pitchFamily="34" charset="0"/>
              </a:rPr>
              <a:t>gurucool</a:t>
            </a: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 website a</a:t>
            </a:r>
            <a:r>
              <a:rPr lang="en-US" dirty="0">
                <a:latin typeface="+mj-lt"/>
                <a:ea typeface="Arial" panose="020B0604020202020204" pitchFamily="34" charset="0"/>
              </a:rPr>
              <a:t>nd calls are happening through app.</a:t>
            </a:r>
          </a:p>
          <a:p>
            <a:pPr marL="34290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dirty="0">
              <a:effectLst/>
              <a:latin typeface="+mj-lt"/>
              <a:ea typeface="Arial" panose="020B0604020202020204" pitchFamily="34" charset="0"/>
            </a:endParaRPr>
          </a:p>
          <a:p>
            <a:pPr marL="34290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 err="1">
                <a:effectLst/>
                <a:latin typeface="+mj-lt"/>
                <a:ea typeface="Arial" panose="020B0604020202020204" pitchFamily="34" charset="0"/>
              </a:rPr>
              <a:t>Gurucool</a:t>
            </a: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 consistently outpaces app traffic, </a:t>
            </a:r>
            <a:r>
              <a:rPr lang="en-US" dirty="0">
                <a:latin typeface="+mj-lt"/>
                <a:ea typeface="Arial" panose="020B0604020202020204" pitchFamily="34" charset="0"/>
              </a:rPr>
              <a:t>except in the 2</a:t>
            </a:r>
            <a:r>
              <a:rPr lang="en-US" baseline="30000" dirty="0">
                <a:latin typeface="+mj-lt"/>
                <a:ea typeface="Arial" panose="020B0604020202020204" pitchFamily="34" charset="0"/>
              </a:rPr>
              <a:t>nd</a:t>
            </a:r>
            <a:r>
              <a:rPr lang="en-US" dirty="0">
                <a:latin typeface="+mj-lt"/>
                <a:ea typeface="Arial" panose="020B0604020202020204" pitchFamily="34" charset="0"/>
              </a:rPr>
              <a:t> week of December.</a:t>
            </a:r>
          </a:p>
          <a:p>
            <a:pPr marL="34290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And</a:t>
            </a:r>
            <a:r>
              <a:rPr lang="en-US" dirty="0">
                <a:latin typeface="+mj-lt"/>
                <a:ea typeface="Arial" panose="020B0604020202020204" pitchFamily="34" charset="0"/>
              </a:rPr>
              <a:t> it </a:t>
            </a: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indicates that users prefer website over app. </a:t>
            </a:r>
          </a:p>
          <a:p>
            <a:pPr marL="34290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dirty="0">
              <a:effectLst/>
              <a:latin typeface="+mj-lt"/>
              <a:ea typeface="Arial" panose="020B0604020202020204" pitchFamily="34" charset="0"/>
            </a:endParaRPr>
          </a:p>
          <a:p>
            <a:pPr marL="34290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However, the app traffic is little constant. But the </a:t>
            </a:r>
            <a:r>
              <a:rPr lang="en-US" sz="1800" dirty="0" err="1">
                <a:effectLst/>
                <a:latin typeface="+mj-lt"/>
                <a:ea typeface="Arial" panose="020B0604020202020204" pitchFamily="34" charset="0"/>
              </a:rPr>
              <a:t>gurucool</a:t>
            </a: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 traffic got to peak in mid December, and it started decreasing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EAAED2-566F-D962-465A-B19B4DF7258A}"/>
              </a:ext>
            </a:extLst>
          </p:cNvPr>
          <p:cNvSpPr txBox="1"/>
          <p:nvPr/>
        </p:nvSpPr>
        <p:spPr>
          <a:xfrm>
            <a:off x="810874" y="1139152"/>
            <a:ext cx="61032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200" b="1" dirty="0">
                <a:sym typeface="Arial"/>
              </a:rPr>
              <a:t>Daily website Traffic Analysis</a:t>
            </a:r>
            <a:endParaRPr lang="en-US" sz="2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9CFD54-AD5D-EE99-9093-9C381EDA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5" t="1751"/>
          <a:stretch/>
        </p:blipFill>
        <p:spPr>
          <a:xfrm>
            <a:off x="7170821" y="1802368"/>
            <a:ext cx="4842516" cy="267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93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102429-9416-B35E-A263-9F274FE23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520" y="2181067"/>
            <a:ext cx="3296110" cy="22672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F02CFB-CD77-026B-4762-28C0D408602A}"/>
              </a:ext>
            </a:extLst>
          </p:cNvPr>
          <p:cNvSpPr txBox="1"/>
          <p:nvPr/>
        </p:nvSpPr>
        <p:spPr>
          <a:xfrm>
            <a:off x="1032442" y="1302505"/>
            <a:ext cx="61032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200" b="1" dirty="0">
                <a:sym typeface="Arial"/>
              </a:rPr>
              <a:t>Website Traffic Distribution</a:t>
            </a:r>
            <a:endParaRPr lang="en-US" sz="2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BB3B1-7721-CF9E-7683-55D9772D25FF}"/>
              </a:ext>
            </a:extLst>
          </p:cNvPr>
          <p:cNvSpPr txBox="1"/>
          <p:nvPr/>
        </p:nvSpPr>
        <p:spPr>
          <a:xfrm>
            <a:off x="1032442" y="1877491"/>
            <a:ext cx="6492307" cy="3253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 err="1">
                <a:effectLst/>
                <a:latin typeface="+mj-lt"/>
                <a:ea typeface="Arial" panose="020B0604020202020204" pitchFamily="34" charset="0"/>
              </a:rPr>
              <a:t>Gurucool</a:t>
            </a: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 has more traffic than app and</a:t>
            </a:r>
            <a:r>
              <a:rPr lang="en-US" dirty="0">
                <a:latin typeface="+mj-lt"/>
                <a:ea typeface="Arial" panose="020B0604020202020204" pitchFamily="34" charset="0"/>
              </a:rPr>
              <a:t> it </a:t>
            </a: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indicates that users prefer </a:t>
            </a:r>
            <a:r>
              <a:rPr lang="en-US" sz="1800" dirty="0" err="1">
                <a:effectLst/>
                <a:latin typeface="+mj-lt"/>
                <a:ea typeface="Arial" panose="020B0604020202020204" pitchFamily="34" charset="0"/>
              </a:rPr>
              <a:t>gurucool</a:t>
            </a: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 over app. </a:t>
            </a:r>
          </a:p>
          <a:p>
            <a:pPr marL="34290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dirty="0">
              <a:latin typeface="+mj-lt"/>
              <a:ea typeface="Arial" panose="020B0604020202020204" pitchFamily="34" charset="0"/>
            </a:endParaRPr>
          </a:p>
          <a:p>
            <a:pPr marL="34290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App represents a moderate user base. Whereas </a:t>
            </a:r>
            <a:r>
              <a:rPr lang="en-US" dirty="0" err="1"/>
              <a:t>Gurucool</a:t>
            </a:r>
            <a:r>
              <a:rPr lang="en-US" dirty="0"/>
              <a:t> demonstrates strong popularity and adoption.</a:t>
            </a:r>
            <a:endParaRPr lang="en-US" sz="1800" dirty="0">
              <a:effectLst/>
              <a:latin typeface="+mj-lt"/>
              <a:ea typeface="Arial" panose="020B0604020202020204" pitchFamily="34" charset="0"/>
            </a:endParaRPr>
          </a:p>
          <a:p>
            <a:pPr marL="34290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There is a major gap in user engagement across the platforms.</a:t>
            </a:r>
          </a:p>
          <a:p>
            <a:pPr marL="34290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dirty="0"/>
          </a:p>
          <a:p>
            <a:pPr marL="34290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By introducing unique features, the app can stand out.</a:t>
            </a:r>
          </a:p>
          <a:p>
            <a:pPr marL="34290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err="1"/>
              <a:t>Gurucool's</a:t>
            </a:r>
            <a:r>
              <a:rPr lang="en-US" dirty="0"/>
              <a:t> popularity can be used to cross-promote the other platforms.</a:t>
            </a:r>
            <a:endParaRPr lang="en-US" sz="1800" dirty="0">
              <a:effectLst/>
              <a:latin typeface="+mj-lt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646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35B28-F7ED-ABA3-39CE-04B5FF2A05D1}"/>
              </a:ext>
            </a:extLst>
          </p:cNvPr>
          <p:cNvSpPr txBox="1"/>
          <p:nvPr/>
        </p:nvSpPr>
        <p:spPr>
          <a:xfrm>
            <a:off x="769257" y="1791969"/>
            <a:ext cx="5653406" cy="3280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Hourly </a:t>
            </a:r>
            <a:r>
              <a:rPr lang="en-US" dirty="0" err="1"/>
              <a:t>Trafffic</a:t>
            </a:r>
            <a:r>
              <a:rPr lang="en-US" dirty="0"/>
              <a:t> line chart, we can be see p</a:t>
            </a: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eak call volumes </a:t>
            </a:r>
            <a:r>
              <a:rPr lang="en-US" sz="1800" dirty="0" err="1">
                <a:effectLst/>
                <a:latin typeface="+mj-lt"/>
                <a:ea typeface="Arial" panose="020B0604020202020204" pitchFamily="34" charset="0"/>
              </a:rPr>
              <a:t>occuring</a:t>
            </a: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 primarily between 6 AM and 4 PM.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+mj-lt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The highest count of consultations is in 6:00 AM – 7:00 AM and it is gradually declining after 16:00 ( 4:00 PM).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And after </a:t>
            </a:r>
            <a:r>
              <a:rPr lang="en-US" sz="1800" dirty="0" err="1">
                <a:effectLst/>
                <a:latin typeface="+mj-lt"/>
                <a:ea typeface="Arial" panose="020B0604020202020204" pitchFamily="34" charset="0"/>
              </a:rPr>
              <a:t>after</a:t>
            </a: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 4 PM, </a:t>
            </a:r>
            <a:r>
              <a:rPr lang="en-US" sz="1800" dirty="0" err="1">
                <a:effectLst/>
                <a:latin typeface="+mj-lt"/>
                <a:ea typeface="Arial" panose="020B0604020202020204" pitchFamily="34" charset="0"/>
              </a:rPr>
              <a:t>taffic</a:t>
            </a: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 is gradually declining.</a:t>
            </a:r>
          </a:p>
          <a:p>
            <a:pPr marR="0" lvl="0">
              <a:lnSpc>
                <a:spcPct val="115000"/>
              </a:lnSpc>
              <a:buSzPts val="1000"/>
              <a:tabLst>
                <a:tab pos="457200" algn="l"/>
              </a:tabLst>
            </a:pPr>
            <a:endParaRPr lang="en-US" sz="1800" dirty="0">
              <a:effectLst/>
              <a:latin typeface="+mj-lt"/>
              <a:ea typeface="Arial" panose="020B0604020202020204" pitchFamily="34" charset="0"/>
            </a:endParaRPr>
          </a:p>
          <a:p>
            <a:pPr marL="34290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+mj-lt"/>
                <a:ea typeface="Arial" panose="020B0604020202020204" pitchFamily="34" charset="0"/>
              </a:rPr>
              <a:t>Late-night hours (22:00 – 23:00 ) have minimal call volume.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5EE2D9-324C-9745-DE7D-09E9106D355A}"/>
              </a:ext>
            </a:extLst>
          </p:cNvPr>
          <p:cNvSpPr txBox="1"/>
          <p:nvPr/>
        </p:nvSpPr>
        <p:spPr>
          <a:xfrm>
            <a:off x="769257" y="1310827"/>
            <a:ext cx="61032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200" b="1" dirty="0">
                <a:sym typeface="Arial"/>
              </a:rPr>
              <a:t>Hourly Average Traffic Analysis</a:t>
            </a:r>
            <a:endParaRPr lang="en-US" sz="2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647837-B88E-F402-B2F2-878E5FB81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513" y="2130669"/>
            <a:ext cx="4895712" cy="259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15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AAC385-0B3A-B4D5-5309-6E0AEC46D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505" y="2118421"/>
            <a:ext cx="4769453" cy="26211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3E4CAC-EA25-FB40-AB79-B802F4B06EA7}"/>
              </a:ext>
            </a:extLst>
          </p:cNvPr>
          <p:cNvSpPr txBox="1"/>
          <p:nvPr/>
        </p:nvSpPr>
        <p:spPr>
          <a:xfrm>
            <a:off x="852714" y="1820214"/>
            <a:ext cx="610325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7534" lvl="0" indent="-2857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We can see 40% of calls are completed.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But there is huge proportion of  "No Answer," "Busy," and "Failed" categories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too.</a:t>
            </a:r>
          </a:p>
          <a:p>
            <a:pPr marL="437534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437534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	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Must minimize the incomplete and failed percentage value as much as possible.</a:t>
            </a:r>
          </a:p>
          <a:p>
            <a:pPr marL="437534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437534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	And these busy and no-answer users must be re contacted again in a short duration.</a:t>
            </a:r>
          </a:p>
          <a:p>
            <a:pPr marL="437534" indent="-28575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437534" indent="-28575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And Enhance infrastructure along with agent training.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Expand agent availability or improve call distribution.</a:t>
            </a:r>
          </a:p>
          <a:p>
            <a:pPr marL="437534" indent="-28575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437534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17F40E-F927-1F9F-2FBE-4741C5B7755C}"/>
              </a:ext>
            </a:extLst>
          </p:cNvPr>
          <p:cNvSpPr txBox="1"/>
          <p:nvPr/>
        </p:nvSpPr>
        <p:spPr>
          <a:xfrm>
            <a:off x="852714" y="1067468"/>
            <a:ext cx="61032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200" b="1" dirty="0">
                <a:sym typeface="Arial"/>
              </a:rPr>
              <a:t>Chat Status Analysis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30298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39FFA3-B152-D237-3BB0-E05320169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390" y="1879600"/>
            <a:ext cx="4703035" cy="2375134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CC68ED5-DDE3-B9A1-B00E-41F7A3F99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1" y="1879600"/>
            <a:ext cx="63500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largest portion, accounting for 37%, represents "failed" chats.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"Incomplete" and "completed" chats make up to 34% and 29% respectively.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"pending" and "started" statuses each represent 0% of the total, indicating negligible or no activity in these categories.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This data emphasizes the need to focus on reducing the percentage of failed and incomplete chats while improving the proportion of completed interactions.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978AB-5B1C-8153-A964-65D906A71E2E}"/>
              </a:ext>
            </a:extLst>
          </p:cNvPr>
          <p:cNvSpPr txBox="1"/>
          <p:nvPr/>
        </p:nvSpPr>
        <p:spPr>
          <a:xfrm>
            <a:off x="558801" y="1205119"/>
            <a:ext cx="61032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200" b="1" dirty="0">
                <a:sym typeface="Arial"/>
              </a:rPr>
              <a:t>Call Status Analysis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930357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33F3-D50D-C00E-1AB8-ABBDDC2E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421" y="1244706"/>
            <a:ext cx="9603275" cy="1049235"/>
          </a:xfrm>
        </p:spPr>
        <p:txBody>
          <a:bodyPr/>
          <a:lstStyle/>
          <a:p>
            <a:r>
              <a:rPr lang="en-US" dirty="0"/>
              <a:t>Final Dashboard: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92C6BA-C381-F6B9-8907-EE83C3285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971654"/>
            <a:ext cx="9267826" cy="367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17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E9958-EB08-B641-901B-EAB7F1C8BE46}"/>
              </a:ext>
            </a:extLst>
          </p:cNvPr>
          <p:cNvSpPr txBox="1"/>
          <p:nvPr/>
        </p:nvSpPr>
        <p:spPr>
          <a:xfrm>
            <a:off x="1408674" y="1090188"/>
            <a:ext cx="84202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Strategies to Maximize Customers and Revenue</a:t>
            </a:r>
            <a:endParaRPr lang="en-US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E267CC-4EEE-DCD1-3161-96C779E05700}"/>
              </a:ext>
            </a:extLst>
          </p:cNvPr>
          <p:cNvSpPr txBox="1"/>
          <p:nvPr/>
        </p:nvSpPr>
        <p:spPr>
          <a:xfrm flipH="1">
            <a:off x="1408674" y="2231725"/>
            <a:ext cx="86169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0929" lvl="0" indent="-2857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Implement advanced call center technology. And 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start u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tilizing predictive algorithms for peak traffic management.</a:t>
            </a:r>
          </a:p>
          <a:p>
            <a:pPr marL="440929" lvl="0" indent="-2857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Which gives Increased efficiency, faster response times and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e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nhanced customer satisfaction during peak and off-peak hours.</a:t>
            </a: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8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Upgrade call center technology for real-time solutions. 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And i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ntegrate AI-powered chatbots for initial connect with customers.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This will help in i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ncreased market share through improved service scalability.</a:t>
            </a: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endParaRPr lang="en-US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457200" lvl="0" indent="-30202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endParaRPr lang="en-US" sz="18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0481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B8A96C-0DD0-D6F7-AE59-630F6E126BDC}"/>
              </a:ext>
            </a:extLst>
          </p:cNvPr>
          <p:cNvSpPr txBox="1"/>
          <p:nvPr/>
        </p:nvSpPr>
        <p:spPr>
          <a:xfrm>
            <a:off x="1408674" y="1090188"/>
            <a:ext cx="84202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Strategies to Maximize Customers and Revenue</a:t>
            </a:r>
            <a:endParaRPr 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F73651-70C4-64D5-41CA-064FE58BC9E4}"/>
              </a:ext>
            </a:extLst>
          </p:cNvPr>
          <p:cNvSpPr txBox="1"/>
          <p:nvPr/>
        </p:nvSpPr>
        <p:spPr>
          <a:xfrm>
            <a:off x="1408673" y="2059394"/>
            <a:ext cx="863006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endParaRPr lang="en-US" sz="18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8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Invest in targeted training programs for the Agents and Gurus to get higher revenue through improved conversions.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endParaRPr lang="en-US" sz="18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457200" indent="-304800"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8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Incorporate real-time feedback tools to increase customer loyalty through personalized and empathetic interactions.</a:t>
            </a:r>
            <a:endParaRPr lang="en-US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457200" indent="-304800">
              <a:buClr>
                <a:srgbClr val="000000"/>
              </a:buClr>
              <a:buSzPts val="1200"/>
              <a:buFont typeface="Arial"/>
              <a:buChar char="●"/>
            </a:pPr>
            <a:endParaRPr lang="en-US" sz="18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457200" indent="-304800"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8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Optimize CRM tools for efficient query management t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o give e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nhanced customer experience with faster issue resolution and smoother service delivery.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endParaRPr lang="en-US" sz="18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endParaRPr lang="en-US" sz="18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68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5151-A52F-20DC-CDC5-05A4ABE86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52194"/>
            <a:ext cx="9603275" cy="1049235"/>
          </a:xfrm>
        </p:spPr>
        <p:txBody>
          <a:bodyPr/>
          <a:lstStyle/>
          <a:p>
            <a:r>
              <a:rPr lang="en-GB" sz="3200" dirty="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EAB37-68E3-B8B4-52A9-B6ABAFB5E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325" y="2155193"/>
            <a:ext cx="9288842" cy="3450613"/>
          </a:xfrm>
        </p:spPr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dirty="0" err="1">
                <a:latin typeface="+mj-lt"/>
                <a:ea typeface="Lato"/>
                <a:cs typeface="Lato"/>
                <a:sym typeface="Lato"/>
              </a:rPr>
              <a:t>AstroSage</a:t>
            </a:r>
            <a:r>
              <a:rPr lang="en-US" dirty="0">
                <a:latin typeface="+mj-lt"/>
                <a:ea typeface="Lato"/>
                <a:cs typeface="Lato"/>
                <a:sym typeface="Lato"/>
              </a:rPr>
              <a:t> has received a 1 crore investment and aims to optimize its call center operations. The goal is to determine how to allocate this investment to maximize operational efficiency, customer satisfaction, and profitability.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dirty="0">
                <a:latin typeface="+mj-lt"/>
                <a:ea typeface="Lato"/>
                <a:cs typeface="Lato"/>
                <a:sym typeface="Lato"/>
              </a:rPr>
              <a:t>The analysis will consider historical call data, performance metrics, and market trends to make informed decisions.</a:t>
            </a:r>
            <a:endParaRPr lang="en-US" b="0" i="0" u="none" strike="noStrike" cap="none" dirty="0">
              <a:solidFill>
                <a:srgbClr val="000000"/>
              </a:solidFill>
              <a:latin typeface="+mj-lt"/>
              <a:ea typeface="Lato"/>
              <a:cs typeface="Lato"/>
              <a:sym typeface="Lat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38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FE7D-83D9-14CC-5BAA-8C35D7625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528" y="1210884"/>
            <a:ext cx="9603275" cy="1049235"/>
          </a:xfrm>
        </p:spPr>
        <p:txBody>
          <a:bodyPr/>
          <a:lstStyle/>
          <a:p>
            <a:r>
              <a:rPr lang="en-US" dirty="0"/>
              <a:t>Conclusion :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2FF671A-9EBC-7DBA-8EBE-75307CD68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528" y="2107620"/>
            <a:ext cx="960327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By implementing the above data-driven recommendations, </a:t>
            </a:r>
            <a:r>
              <a:rPr lang="en-US" altLang="en-US" dirty="0"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AstroSage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can enhance overall performance, achieve operational excellence,</a:t>
            </a:r>
            <a:r>
              <a:rPr lang="en-US" altLang="en-US" dirty="0"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and elevate customer satisfaction.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This strategic approach will drive sustainable growth and establish a strong competitive advantage in the market.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With Invest in advanced technology and comprehensive training programs will leads to Customer satisfaction boost and Revenue growth.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And by focusing on technology enhancement and streamlining workload distribution will improve operational efficiency of employees.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6202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BA32B-201A-2F2B-0EC0-3BB1086CC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8519" y="2769875"/>
            <a:ext cx="8630446" cy="1012929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- Thank You</a:t>
            </a:r>
          </a:p>
        </p:txBody>
      </p:sp>
    </p:spTree>
    <p:extLst>
      <p:ext uri="{BB962C8B-B14F-4D97-AF65-F5344CB8AC3E}">
        <p14:creationId xmlns:p14="http://schemas.microsoft.com/office/powerpoint/2010/main" val="148123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FB6E46C-3E2B-4471-3AA2-6FFB71C75105}"/>
              </a:ext>
            </a:extLst>
          </p:cNvPr>
          <p:cNvSpPr txBox="1">
            <a:spLocks/>
          </p:cNvSpPr>
          <p:nvPr/>
        </p:nvSpPr>
        <p:spPr>
          <a:xfrm>
            <a:off x="1451579" y="1185519"/>
            <a:ext cx="9603275" cy="10242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Data description: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0C62629-4345-A5B1-16F2-9887C4CF0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09344"/>
            <a:ext cx="10216654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Columns like “ _id, user, guru,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guruName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gid,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uid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“</a:t>
            </a:r>
            <a:r>
              <a:rPr lang="en-US" altLang="en-US" sz="2000" dirty="0"/>
              <a:t> gives us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Unique identifiers for the record, user, guru, and their IDs.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“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chatStatus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consultationType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website,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refundStatus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isWhiteListUser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queue,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FreeCall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altLang="en-US" sz="2000" dirty="0"/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FreeChat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”</a:t>
            </a:r>
            <a:r>
              <a:rPr lang="en-US" altLang="en-US" sz="2000" dirty="0"/>
              <a:t> are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Information about chat status, consultation type, source, refund eligibility, whitelist status, and session type.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“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chatSeconds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createdAt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updatedAt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__v,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statementEntryId</a:t>
            </a:r>
            <a:r>
              <a:rPr lang="en-US" altLang="en-US" sz="2000" dirty="0"/>
              <a:t> “are about the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Duration of the chat in seconds, timestamps for creation and updates, versioning key, and statement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entry_ID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1137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171A5E-D5B0-E428-CD25-450B9B58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85519"/>
            <a:ext cx="9603275" cy="1024281"/>
          </a:xfrm>
        </p:spPr>
        <p:txBody>
          <a:bodyPr/>
          <a:lstStyle/>
          <a:p>
            <a:r>
              <a:rPr lang="en-US" dirty="0"/>
              <a:t>Data description: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6478B-38E2-8B1D-D474-2AAEB1791413}"/>
              </a:ext>
            </a:extLst>
          </p:cNvPr>
          <p:cNvSpPr txBox="1"/>
          <p:nvPr/>
        </p:nvSpPr>
        <p:spPr>
          <a:xfrm>
            <a:off x="864918" y="2022854"/>
            <a:ext cx="999197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“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chatStartTime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chatEndTime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timeDuration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callChannel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callIvrType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callStatus</a:t>
            </a:r>
            <a:r>
              <a:rPr lang="en-US" altLang="en-US" sz="2000" dirty="0"/>
              <a:t> and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CallSid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”</a:t>
            </a:r>
            <a:r>
              <a:rPr lang="en-US" altLang="en-US" sz="2000" dirty="0"/>
              <a:t> gives d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etails of chat timing, duration, call channel, IVR type, call status, and call session ID.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“amount,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astrologerCallStatus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astrologerOnCallDuration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astrologersEarnings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netAmount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“</a:t>
            </a:r>
            <a:r>
              <a:rPr lang="en-US" altLang="en-US" sz="2000" dirty="0"/>
              <a:t> says about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Amount charged, astrologer’s call status, duration, earnings, and net earnings after deductions.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“region,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userCallStatus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userOnCallDuration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rating“ are about User’s region, call status, call duration, and session rating. </a:t>
            </a:r>
          </a:p>
        </p:txBody>
      </p:sp>
    </p:spTree>
    <p:extLst>
      <p:ext uri="{BB962C8B-B14F-4D97-AF65-F5344CB8AC3E}">
        <p14:creationId xmlns:p14="http://schemas.microsoft.com/office/powerpoint/2010/main" val="810664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9E31C-CD03-BA83-8776-D03A5F8E3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85519"/>
            <a:ext cx="9603275" cy="1024281"/>
          </a:xfrm>
        </p:spPr>
        <p:txBody>
          <a:bodyPr/>
          <a:lstStyle/>
          <a:p>
            <a:r>
              <a:rPr lang="en-US" dirty="0"/>
              <a:t>Data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4982D-567A-9CAF-6F3B-38C978CA8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687" y="2006107"/>
            <a:ext cx="9603275" cy="3450613"/>
          </a:xfrm>
        </p:spPr>
        <p:txBody>
          <a:bodyPr>
            <a:normAutofit/>
          </a:bodyPr>
          <a:lstStyle/>
          <a:p>
            <a:r>
              <a:rPr lang="en-US" dirty="0"/>
              <a:t>A small Glimpse of the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AAE111-32A7-FBED-6FF0-38DFBA51B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95" y="2834249"/>
            <a:ext cx="10272409" cy="11895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74B5C8-5591-B420-244F-0226DF605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794" y="4064721"/>
            <a:ext cx="10371719" cy="118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07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05EB81-1A18-F142-B038-31FC0DB938BA}"/>
              </a:ext>
            </a:extLst>
          </p:cNvPr>
          <p:cNvSpPr txBox="1"/>
          <p:nvPr/>
        </p:nvSpPr>
        <p:spPr>
          <a:xfrm>
            <a:off x="1688464" y="757033"/>
            <a:ext cx="7543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Key Performance Indicators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E30C2F6-7611-945C-6207-A45D7795F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946" y="1552358"/>
            <a:ext cx="905210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t</a:t>
            </a:r>
            <a:r>
              <a:rPr lang="en-US" altLang="en-US" dirty="0">
                <a:latin typeface="+mj-lt"/>
              </a:rPr>
              <a:t>able contains data over a time period of </a:t>
            </a:r>
            <a:r>
              <a:rPr lang="en-US" altLang="en-US" b="1" dirty="0">
                <a:latin typeface="+mj-lt"/>
              </a:rPr>
              <a:t>34 days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+mj-lt"/>
              </a:rPr>
              <a:t>With total Active Guru’s of </a:t>
            </a:r>
            <a:r>
              <a:rPr lang="en-US" altLang="en-US" b="1" dirty="0">
                <a:latin typeface="+mj-lt"/>
              </a:rPr>
              <a:t>131</a:t>
            </a:r>
            <a:r>
              <a:rPr lang="en-US" altLang="en-US" dirty="0">
                <a:latin typeface="+mj-lt"/>
              </a:rPr>
              <a:t> providing consultation through app and </a:t>
            </a:r>
            <a:r>
              <a:rPr lang="en-US" altLang="en-US" dirty="0" err="1">
                <a:latin typeface="+mj-lt"/>
              </a:rPr>
              <a:t>gurucool</a:t>
            </a:r>
            <a:r>
              <a:rPr lang="en-US" altLang="en-US" dirty="0">
                <a:latin typeface="+mj-lt"/>
              </a:rPr>
              <a:t> website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And total o</a:t>
            </a:r>
            <a:r>
              <a:rPr lang="en-US" altLang="en-US" dirty="0">
                <a:latin typeface="+mj-lt"/>
              </a:rPr>
              <a:t>f </a:t>
            </a:r>
            <a:r>
              <a:rPr lang="en-US" altLang="en-US" b="1" dirty="0">
                <a:latin typeface="+mj-lt"/>
              </a:rPr>
              <a:t>10344 customers </a:t>
            </a:r>
            <a:r>
              <a:rPr lang="en-US" altLang="en-US" dirty="0">
                <a:latin typeface="+mj-lt"/>
              </a:rPr>
              <a:t>were consulted.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+mj-lt"/>
              </a:rPr>
              <a:t>Average calls per day per Agent is 2 (approx..)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total number of calls recorded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8,513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out of which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6,160 calls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(72.36%) are from repeat callers.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total number of repeat callers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1,278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while there are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2,353 one-time callers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total operational cost includes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net amount/fees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collected of ₹213,987.32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astrologer earnings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totaling ₹99,146.57.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Days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Maximum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and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altLang="en-US" b="1" dirty="0">
                <a:latin typeface="+mj-lt"/>
              </a:rPr>
              <a:t>Minimum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Traffic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from both Call and Chat</a:t>
            </a:r>
            <a:r>
              <a:rPr lang="en-US" altLang="en-US" dirty="0">
                <a:latin typeface="+mj-lt"/>
              </a:rPr>
              <a:t> are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December 12, 2023</a:t>
            </a:r>
            <a:r>
              <a:rPr lang="en-US" altLang="en-US" dirty="0">
                <a:latin typeface="+mj-lt"/>
              </a:rPr>
              <a:t> and 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January 1, 2024</a:t>
            </a:r>
            <a:r>
              <a:rPr lang="en-US" altLang="en-US" dirty="0">
                <a:latin typeface="+mj-lt"/>
              </a:rPr>
              <a:t> respectively.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13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33B775-2D4B-C370-2D96-BC2BA4002F21}"/>
              </a:ext>
            </a:extLst>
          </p:cNvPr>
          <p:cNvSpPr txBox="1"/>
          <p:nvPr/>
        </p:nvSpPr>
        <p:spPr>
          <a:xfrm>
            <a:off x="570865" y="384924"/>
            <a:ext cx="7543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Key insights and Observations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9D304-6C31-10DE-C3F4-B9F950BE6C44}"/>
              </a:ext>
            </a:extLst>
          </p:cNvPr>
          <p:cNvSpPr txBox="1"/>
          <p:nvPr/>
        </p:nvSpPr>
        <p:spPr>
          <a:xfrm>
            <a:off x="701493" y="1915886"/>
            <a:ext cx="60476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+mj-lt"/>
                <a:ea typeface="Arial" panose="020B0604020202020204" pitchFamily="34" charset="0"/>
              </a:rPr>
              <a:t>First Bar graph shows how many users gave a particular rating to the consultation they had with a Guru.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+mj-lt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0" dirty="0">
                <a:effectLst/>
                <a:latin typeface="+mj-lt"/>
                <a:ea typeface="Arial" panose="020B0604020202020204" pitchFamily="34" charset="0"/>
              </a:rPr>
              <a:t>A high proportion of low ratings (like </a:t>
            </a:r>
            <a:r>
              <a:rPr lang="en-US" sz="1800" b="1" kern="0" dirty="0">
                <a:effectLst/>
                <a:latin typeface="+mj-lt"/>
                <a:ea typeface="Arial" panose="020B0604020202020204" pitchFamily="34" charset="0"/>
              </a:rPr>
              <a:t>0,2,3</a:t>
            </a:r>
            <a:r>
              <a:rPr lang="en-US" sz="1800" kern="0" dirty="0">
                <a:effectLst/>
                <a:latin typeface="+mj-lt"/>
                <a:ea typeface="Arial" panose="020B0604020202020204" pitchFamily="34" charset="0"/>
              </a:rPr>
              <a:t>) suggest dissatisfaction with services, either due to agent quality or system inefficiencies</a:t>
            </a:r>
          </a:p>
          <a:p>
            <a:endParaRPr lang="en-US" sz="1800" kern="0" dirty="0">
              <a:effectLst/>
              <a:latin typeface="+mj-lt"/>
              <a:ea typeface="Arial" panose="020B0604020202020204" pitchFamily="34" charset="0"/>
            </a:endParaRPr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sym typeface="Arial"/>
              </a:rPr>
              <a:t>Fewer gurus in the higher rating brackets (5 to 8), indicating room for improvement means small number of gurus have achieved top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It’s netter to i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ntroduce performance-based incentives to motivate gurus to aim for higher ratings.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0F0DBD-0B80-09FF-CF27-80B6BD0BD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708" y="2136338"/>
            <a:ext cx="4871238" cy="2585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C8EDF5-D5D8-B2D6-3B73-5A2C9C9C51E9}"/>
              </a:ext>
            </a:extLst>
          </p:cNvPr>
          <p:cNvSpPr txBox="1"/>
          <p:nvPr/>
        </p:nvSpPr>
        <p:spPr>
          <a:xfrm>
            <a:off x="701493" y="1342765"/>
            <a:ext cx="539450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200" b="1" dirty="0">
                <a:sym typeface="Arial"/>
              </a:rPr>
              <a:t>Customer Satisfication Rating</a:t>
            </a:r>
            <a:r>
              <a:rPr lang="en" sz="2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200" b="1" dirty="0">
                <a:sym typeface="Arial"/>
              </a:rPr>
              <a:t>Analysis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821105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4908AA-E4BD-0FC5-2461-C09746D55A93}"/>
              </a:ext>
            </a:extLst>
          </p:cNvPr>
          <p:cNvSpPr txBox="1"/>
          <p:nvPr/>
        </p:nvSpPr>
        <p:spPr>
          <a:xfrm>
            <a:off x="1002053" y="1584086"/>
            <a:ext cx="61007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the Top 6 Guru's with highest Ratings here and  the ratings range from 0 to 8.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"</a:t>
            </a:r>
            <a:r>
              <a:rPr lang="en-US" b="1" dirty="0"/>
              <a:t>Tarot Mystical</a:t>
            </a:r>
            <a:r>
              <a:rPr lang="en-US" dirty="0"/>
              <a:t>" and "</a:t>
            </a:r>
            <a:r>
              <a:rPr lang="en-US" b="1" dirty="0"/>
              <a:t>Astro </a:t>
            </a:r>
            <a:r>
              <a:rPr lang="en-US" b="1" dirty="0" err="1"/>
              <a:t>Pujaa</a:t>
            </a:r>
            <a:r>
              <a:rPr lang="en-US" b="1" dirty="0"/>
              <a:t> Rai</a:t>
            </a:r>
            <a:r>
              <a:rPr lang="en-US" dirty="0"/>
              <a:t>" have the highest  rating of </a:t>
            </a:r>
            <a:r>
              <a:rPr lang="en-US" b="1" dirty="0"/>
              <a:t>7.50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they are followed by Daljit Kaur, Astro Reema, Tarot Ankita and Astro Saraswat with ratings 5.95,5.90,5.75 and 5.61 respectively.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6923CB-DE74-93E7-F52F-5559B6A452B1}"/>
              </a:ext>
            </a:extLst>
          </p:cNvPr>
          <p:cNvSpPr txBox="1"/>
          <p:nvPr/>
        </p:nvSpPr>
        <p:spPr>
          <a:xfrm>
            <a:off x="1002053" y="1153199"/>
            <a:ext cx="539450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200" b="1" dirty="0">
                <a:sym typeface="Arial"/>
              </a:rPr>
              <a:t>Top Guru’s with highest Ratings</a:t>
            </a:r>
            <a:endParaRPr lang="en-US" sz="2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DB92A-92CE-FCD4-DB1F-E5838885D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075" y="1867324"/>
            <a:ext cx="3895973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46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B5154B-DD6A-2D59-EA4A-3E9E972D9648}"/>
              </a:ext>
            </a:extLst>
          </p:cNvPr>
          <p:cNvSpPr txBox="1"/>
          <p:nvPr/>
        </p:nvSpPr>
        <p:spPr>
          <a:xfrm>
            <a:off x="645318" y="1669772"/>
            <a:ext cx="656828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the Top 6 Guru's with highest Earnings and highest Net amount generated.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Dr. </a:t>
            </a:r>
            <a:r>
              <a:rPr lang="en-US" dirty="0" err="1"/>
              <a:t>Balkrisna</a:t>
            </a:r>
            <a:r>
              <a:rPr lang="en-US" dirty="0"/>
              <a:t> leads the chart with astrologer earnings of ₹15,910.21 and a net amount of ₹31,546.17.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Astro Ruchi follows, earning ₹10,274.66 with a net amount of ₹19,993.40.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at last is Usha </a:t>
            </a:r>
            <a:r>
              <a:rPr lang="en-US" dirty="0" err="1"/>
              <a:t>Siingh</a:t>
            </a:r>
            <a:r>
              <a:rPr lang="en-US" dirty="0"/>
              <a:t> earns ₹2,870.27 with a net amount of ₹5,740.53.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they are decreasing steeply after first 2 guru’s </a:t>
            </a:r>
            <a:r>
              <a:rPr lang="en-US" dirty="0" err="1"/>
              <a:t>Balkrisna</a:t>
            </a:r>
            <a:r>
              <a:rPr lang="en-US" dirty="0"/>
              <a:t> and Ruchi.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+mj-lt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+mj-lt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  <a:ea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CC0C83-1AAB-1AD1-1103-5E985AC02A80}"/>
              </a:ext>
            </a:extLst>
          </p:cNvPr>
          <p:cNvSpPr txBox="1"/>
          <p:nvPr/>
        </p:nvSpPr>
        <p:spPr>
          <a:xfrm>
            <a:off x="645318" y="951185"/>
            <a:ext cx="74391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200" b="1" dirty="0">
                <a:sym typeface="Arial"/>
              </a:rPr>
              <a:t>Top Guru’s with highest Earnings and netAmount</a:t>
            </a:r>
            <a:endParaRPr lang="en-US" sz="2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2EE08A-5160-1D97-4157-3FF02F503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098" y="2117531"/>
            <a:ext cx="4505954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369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1611</TotalTime>
  <Words>1403</Words>
  <Application>Microsoft Office PowerPoint</Application>
  <PresentationFormat>Widescreen</PresentationFormat>
  <Paragraphs>135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Arial</vt:lpstr>
      <vt:lpstr>Gill Sans MT</vt:lpstr>
      <vt:lpstr>Lato</vt:lpstr>
      <vt:lpstr>Symbol</vt:lpstr>
      <vt:lpstr>Gallery</vt:lpstr>
      <vt:lpstr>    Astro Sage Excel Data Analysis</vt:lpstr>
      <vt:lpstr>Problem statement</vt:lpstr>
      <vt:lpstr>PowerPoint Presentation</vt:lpstr>
      <vt:lpstr>Data description:</vt:lpstr>
      <vt:lpstr>Data description: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Dashboard:</vt:lpstr>
      <vt:lpstr>PowerPoint Presentation</vt:lpstr>
      <vt:lpstr>PowerPoint Presentation</vt:lpstr>
      <vt:lpstr>Conclusion 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prathap kumar</dc:creator>
  <cp:lastModifiedBy>prathap kumar</cp:lastModifiedBy>
  <cp:revision>92</cp:revision>
  <dcterms:created xsi:type="dcterms:W3CDTF">2024-12-22T17:45:34Z</dcterms:created>
  <dcterms:modified xsi:type="dcterms:W3CDTF">2025-01-10T11:27:53Z</dcterms:modified>
</cp:coreProperties>
</file>