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93" r:id="rId3"/>
    <p:sldId id="257" r:id="rId4"/>
    <p:sldId id="274" r:id="rId5"/>
    <p:sldId id="263" r:id="rId6"/>
    <p:sldId id="285" r:id="rId7"/>
    <p:sldId id="265" r:id="rId8"/>
    <p:sldId id="289" r:id="rId9"/>
    <p:sldId id="287" r:id="rId10"/>
    <p:sldId id="280" r:id="rId11"/>
    <p:sldId id="278" r:id="rId12"/>
    <p:sldId id="292" r:id="rId13"/>
    <p:sldId id="279" r:id="rId14"/>
    <p:sldId id="286" r:id="rId15"/>
    <p:sldId id="290" r:id="rId16"/>
    <p:sldId id="291" r:id="rId17"/>
    <p:sldId id="266" r:id="rId18"/>
    <p:sldId id="270" r:id="rId19"/>
    <p:sldId id="276" r:id="rId20"/>
    <p:sldId id="288" r:id="rId21"/>
    <p:sldId id="294" r:id="rId22"/>
    <p:sldId id="271" r:id="rId23"/>
    <p:sldId id="26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>
        <p:scale>
          <a:sx n="101" d="100"/>
          <a:sy n="101" d="100"/>
        </p:scale>
        <p:origin x="13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607D9-056B-49A6-AD95-643F712BBD95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1CDA2-BAC2-42D1-8A64-C602307F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1CDA2-BAC2-42D1-8A64-C602307FC1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9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1CDA2-BAC2-42D1-8A64-C602307FC1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66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0E609-D3DC-0816-34A7-25C2EC730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FF3CC2-76CF-428F-DD58-BFE14ABFF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96973-25C2-A698-FF74-6E117A7AF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E00BE-C8D6-4A57-5CD0-9F9B023AFC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1CDA2-BAC2-42D1-8A64-C602307FC1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88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CE5BF-EBEC-D173-52EB-F27C4EC32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4D272F-64CF-AE34-C444-078FB801F2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3C7558-3B71-9FF9-46AD-2841CB08A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43426-1341-6A9B-1C1E-62715985D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1CDA2-BAC2-42D1-8A64-C602307FC1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75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27ACD-BA15-5FD1-64D2-83AF53C6C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FA977A-D1EC-D6F2-C2A5-FF61CD044C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803096-6A55-503A-1503-54A45E42C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39920-0F9F-3EE7-8BBA-191B884275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1CDA2-BAC2-42D1-8A64-C602307FC1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71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06F9E-2294-4DE4-9E8F-A243CFF12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F49D08-E8D7-69F7-5220-E208B0BB0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0B5124-224E-F0A5-B575-C68081EEF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3D281-7618-B8F2-9244-C8CCDAB38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1CDA2-BAC2-42D1-8A64-C602307FC1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89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1CDA2-BAC2-42D1-8A64-C602307FC1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71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C7472-AC33-5DC6-4212-93D04BBF2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5343DD-17B5-26F7-FC61-CE401BC6BA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19526A-7310-4BA3-447F-AEFE998CB5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3C76C-BF6E-0863-D43E-6514DA8C8D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1CDA2-BAC2-42D1-8A64-C602307FC1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3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B2E1-1458-31F2-2A6B-64FE7CA3B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522691"/>
            <a:ext cx="8968877" cy="1857375"/>
          </a:xfrm>
        </p:spPr>
        <p:txBody>
          <a:bodyPr>
            <a:normAutofit fontScale="90000"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GB" sz="4000" b="1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GB" sz="4000" b="1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GB" sz="4000" b="1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GB" sz="4000" b="1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4000" b="1" cap="none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BANK CRM ANALYSIS</a:t>
            </a:r>
            <a:endParaRPr lang="en-GB" sz="4000" b="1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4AF33-8921-3FAB-685C-C46D6F029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77102"/>
            <a:ext cx="8637072" cy="977621"/>
          </a:xfrm>
        </p:spPr>
        <p:txBody>
          <a:bodyPr/>
          <a:lstStyle/>
          <a:p>
            <a:pPr algn="ctr"/>
            <a:r>
              <a:rPr lang="en-US" dirty="0"/>
              <a:t>							By </a:t>
            </a:r>
          </a:p>
          <a:p>
            <a:pPr algn="r"/>
            <a:r>
              <a:rPr lang="en-US" dirty="0"/>
              <a:t>M.V.S. Vamsi krishna</a:t>
            </a:r>
          </a:p>
        </p:txBody>
      </p:sp>
    </p:spTree>
    <p:extLst>
      <p:ext uri="{BB962C8B-B14F-4D97-AF65-F5344CB8AC3E}">
        <p14:creationId xmlns:p14="http://schemas.microsoft.com/office/powerpoint/2010/main" val="2024558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DEFC2E-5832-7B4D-C8E1-A9A50332789F}"/>
              </a:ext>
            </a:extLst>
          </p:cNvPr>
          <p:cNvSpPr txBox="1"/>
          <p:nvPr/>
        </p:nvSpPr>
        <p:spPr>
          <a:xfrm>
            <a:off x="890246" y="1693893"/>
            <a:ext cx="61007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From 2016 to 2019, the average churn rate was 20%, which is not ideal since a lower churn rate is preferable.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A high churn rate can suggest that customers are dissatisfied with the services or do not find them valuable.</a:t>
            </a:r>
            <a:endParaRPr lang="en-US" sz="1800" b="1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cs typeface="Times New Roman" panose="02020603050405020304" pitchFamily="18" charset="0"/>
              </a:rPr>
              <a:t>Enhancement in quality and customer support will increase their 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cs typeface="Times New Roman" panose="02020603050405020304" pitchFamily="18" charset="0"/>
              </a:rPr>
              <a:t>Rewards and Incentives can be used to encourage long-term customer retention.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0BA27-11FB-EB83-F810-8085B1E468C5}"/>
              </a:ext>
            </a:extLst>
          </p:cNvPr>
          <p:cNvSpPr txBox="1"/>
          <p:nvPr/>
        </p:nvSpPr>
        <p:spPr>
          <a:xfrm>
            <a:off x="887752" y="1160992"/>
            <a:ext cx="61032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200" b="1" dirty="0">
                <a:sym typeface="Arial"/>
              </a:rPr>
              <a:t>Churn rate Analysis</a:t>
            </a:r>
            <a:endParaRPr lang="en-US" sz="2200" b="1" dirty="0"/>
          </a:p>
        </p:txBody>
      </p:sp>
      <p:pic>
        <p:nvPicPr>
          <p:cNvPr id="2" name="Picture 1" descr="A blue bar graph with numbers&#10;&#10;Description automatically generated">
            <a:extLst>
              <a:ext uri="{FF2B5EF4-FFF2-40B4-BE49-F238E27FC236}">
                <a16:creationId xmlns:a16="http://schemas.microsoft.com/office/drawing/2014/main" id="{C650E346-D9E9-EB4B-173F-791BA38F86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30106"/>
          <a:stretch/>
        </p:blipFill>
        <p:spPr>
          <a:xfrm>
            <a:off x="7357731" y="1693893"/>
            <a:ext cx="4414350" cy="246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94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0984A-0F38-84DF-CB04-382EEAD5B8B9}"/>
              </a:ext>
            </a:extLst>
          </p:cNvPr>
          <p:cNvSpPr txBox="1"/>
          <p:nvPr/>
        </p:nvSpPr>
        <p:spPr>
          <a:xfrm>
            <a:off x="792446" y="2134261"/>
            <a:ext cx="675666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Customers with tenure greater than or equal  to 4 years show significantly higher retention rates. </a:t>
            </a:r>
          </a:p>
          <a:p>
            <a:pPr marL="28575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 4 years of tenure, 2,396 customers are retained, with 575 exits.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 5 years of tenure, 1,960 customers are retained, with 550 exits.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Retention consistently remains high as tenure increases.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contrast, customers with tenure of 3 years or less have a relatively higher churn rate: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A4865-0999-EDBD-B53D-9F6DB8B6192D}"/>
              </a:ext>
            </a:extLst>
          </p:cNvPr>
          <p:cNvSpPr txBox="1"/>
          <p:nvPr/>
        </p:nvSpPr>
        <p:spPr>
          <a:xfrm>
            <a:off x="792447" y="1397002"/>
            <a:ext cx="61032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200" b="1"/>
            </a:lvl1pPr>
          </a:lstStyle>
          <a:p>
            <a:r>
              <a:rPr lang="en" dirty="0">
                <a:sym typeface="Arial"/>
              </a:rPr>
              <a:t>Total customers vs Tenure </a:t>
            </a:r>
            <a:endParaRPr lang="en-US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9368987-DBA1-BFF3-B5D8-D4D670FE2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48" r="53321"/>
          <a:stretch/>
        </p:blipFill>
        <p:spPr bwMode="auto">
          <a:xfrm>
            <a:off x="7673774" y="1956389"/>
            <a:ext cx="4234724" cy="27715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4604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4DEE7-24B7-B8BC-5F02-085D6AD6F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2CDB1C-2848-7D43-652B-05580593397A}"/>
              </a:ext>
            </a:extLst>
          </p:cNvPr>
          <p:cNvSpPr txBox="1"/>
          <p:nvPr/>
        </p:nvSpPr>
        <p:spPr>
          <a:xfrm>
            <a:off x="701493" y="1915886"/>
            <a:ext cx="6047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5AF59-96C3-FB55-E17A-A6024761842E}"/>
              </a:ext>
            </a:extLst>
          </p:cNvPr>
          <p:cNvSpPr txBox="1"/>
          <p:nvPr/>
        </p:nvSpPr>
        <p:spPr>
          <a:xfrm>
            <a:off x="607955" y="1363436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effectLst/>
                <a:latin typeface="+mj-lt"/>
                <a:ea typeface="Arial" panose="020B0604020202020204" pitchFamily="34" charset="0"/>
              </a:rPr>
              <a:t>Region VS Total Customers and Churn Rate</a:t>
            </a:r>
            <a:endParaRPr lang="en-IN" sz="18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60711-7171-5E26-57D1-DFA97AEF4C1B}"/>
              </a:ext>
            </a:extLst>
          </p:cNvPr>
          <p:cNvSpPr txBox="1"/>
          <p:nvPr/>
        </p:nvSpPr>
        <p:spPr>
          <a:xfrm>
            <a:off x="607955" y="1950562"/>
            <a:ext cx="62983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France:</a:t>
            </a:r>
          </a:p>
          <a:p>
            <a:r>
              <a:rPr lang="en-US" dirty="0"/>
              <a:t>	Highest active members (5.0K) and low churn rate (16.2%). 	Strong retention.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Germany: </a:t>
            </a:r>
          </a:p>
          <a:p>
            <a:r>
              <a:rPr lang="en-US" dirty="0"/>
              <a:t>	High churn rate (32.4%) despite fewer active members 	(2.5K). Retention challenges.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Spain: </a:t>
            </a:r>
          </a:p>
          <a:p>
            <a:r>
              <a:rPr lang="en-US" dirty="0"/>
              <a:t>	Same active members as Germany (2.5K) but lower churn 	rate (16.7%). Stable retention.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2588D-D603-7C04-F30E-8F1E39C32F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84"/>
          <a:stretch/>
        </p:blipFill>
        <p:spPr>
          <a:xfrm>
            <a:off x="7338416" y="1732768"/>
            <a:ext cx="4027663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7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4908AA-E4BD-0FC5-2461-C09746D55A93}"/>
              </a:ext>
            </a:extLst>
          </p:cNvPr>
          <p:cNvSpPr txBox="1"/>
          <p:nvPr/>
        </p:nvSpPr>
        <p:spPr>
          <a:xfrm>
            <a:off x="958419" y="2318688"/>
            <a:ext cx="55292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Customers </a:t>
            </a:r>
            <a:r>
              <a:rPr lang="en-US" dirty="0"/>
              <a:t>bought one</a:t>
            </a:r>
            <a:r>
              <a:rPr lang="en-US" sz="1800" dirty="0"/>
              <a:t> product have highest churn count (1409).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Churn count decreases as the number of products used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Customers using multiple products are more loyal, indicating a need to encourage product diversification.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6923CB-DE74-93E7-F52F-5559B6A452B1}"/>
              </a:ext>
            </a:extLst>
          </p:cNvPr>
          <p:cNvSpPr txBox="1"/>
          <p:nvPr/>
        </p:nvSpPr>
        <p:spPr>
          <a:xfrm>
            <a:off x="672680" y="1552165"/>
            <a:ext cx="610076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200" b="1" dirty="0">
                <a:sym typeface="Arial"/>
              </a:rPr>
              <a:t>Total Exited customers VS no. of products</a:t>
            </a:r>
            <a:endParaRPr lang="en-US" sz="2200" b="1" dirty="0"/>
          </a:p>
        </p:txBody>
      </p:sp>
      <p:pic>
        <p:nvPicPr>
          <p:cNvPr id="5" name="Picture 4" descr="A graph with blue squares&#10;&#10;Description automatically generated">
            <a:extLst>
              <a:ext uri="{FF2B5EF4-FFF2-40B4-BE49-F238E27FC236}">
                <a16:creationId xmlns:a16="http://schemas.microsoft.com/office/drawing/2014/main" id="{916A65D6-8AEB-B3BC-7F84-499DDBAE1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448" y="1767608"/>
            <a:ext cx="3829481" cy="262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46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2B5F7-8FCC-E00B-91EC-E8A6F70BA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82FEA6-14B2-BC11-F2B3-CD56137F1E80}"/>
              </a:ext>
            </a:extLst>
          </p:cNvPr>
          <p:cNvSpPr txBox="1"/>
          <p:nvPr/>
        </p:nvSpPr>
        <p:spPr>
          <a:xfrm>
            <a:off x="792447" y="2134261"/>
            <a:ext cx="6331086" cy="3050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5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dirty="0">
                <a:effectLst/>
                <a:latin typeface="+mj-lt"/>
                <a:ea typeface="Lato" panose="020F0502020204030203" pitchFamily="34" charset="0"/>
              </a:rPr>
              <a:t>Highest peak is in 2019 with a value of 452 joining's and dip is in 2016 with a joining’s of 50.</a:t>
            </a:r>
            <a:endParaRPr lang="en-IN" dirty="0">
              <a:effectLst/>
              <a:latin typeface="+mj-lt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15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dirty="0">
                <a:effectLst/>
                <a:latin typeface="+mj-lt"/>
                <a:ea typeface="Lato" panose="020F0502020204030203" pitchFamily="34" charset="0"/>
              </a:rPr>
              <a:t>There are significant dips every year in month of the January and a significant peak before that dip.</a:t>
            </a:r>
            <a:endParaRPr lang="en-IN" dirty="0">
              <a:effectLst/>
              <a:latin typeface="+mj-lt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15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dirty="0">
                <a:effectLst/>
                <a:latin typeface="+mj-lt"/>
                <a:ea typeface="Lato" panose="020F0502020204030203" pitchFamily="34" charset="0"/>
              </a:rPr>
              <a:t>Despite the fluctuations, there seems to be an overall upward trend in the count of Customers over the years.</a:t>
            </a:r>
            <a:endParaRPr lang="en-IN" dirty="0">
              <a:effectLst/>
              <a:latin typeface="+mj-lt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97C9B-5055-93F3-5BD1-A93AC9C3D322}"/>
              </a:ext>
            </a:extLst>
          </p:cNvPr>
          <p:cNvSpPr txBox="1"/>
          <p:nvPr/>
        </p:nvSpPr>
        <p:spPr>
          <a:xfrm>
            <a:off x="906362" y="1458229"/>
            <a:ext cx="61032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200" b="1"/>
            </a:lvl1pPr>
          </a:lstStyle>
          <a:p>
            <a:r>
              <a:rPr lang="en" dirty="0">
                <a:sym typeface="Arial"/>
              </a:rPr>
              <a:t>Total Customers joined monthly</a:t>
            </a:r>
            <a:endParaRPr lang="en-US" dirty="0"/>
          </a:p>
        </p:txBody>
      </p:sp>
      <p:pic>
        <p:nvPicPr>
          <p:cNvPr id="5" name="Picture 4" descr="A graph of a line&#10;&#10;Description automatically generated">
            <a:extLst>
              <a:ext uri="{FF2B5EF4-FFF2-40B4-BE49-F238E27FC236}">
                <a16:creationId xmlns:a16="http://schemas.microsoft.com/office/drawing/2014/main" id="{64C7612B-17CD-9270-CB52-451489C71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897" y="2134261"/>
            <a:ext cx="4785277" cy="200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71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B0137-C613-3490-8BF1-59E9B02C0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0619AFB-5A1B-CD6A-5D60-D939A8BA1E9A}"/>
              </a:ext>
            </a:extLst>
          </p:cNvPr>
          <p:cNvSpPr txBox="1"/>
          <p:nvPr/>
        </p:nvSpPr>
        <p:spPr>
          <a:xfrm>
            <a:off x="701493" y="1915886"/>
            <a:ext cx="6047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9C3E78-A70D-907B-EEED-4E7617AA76D7}"/>
              </a:ext>
            </a:extLst>
          </p:cNvPr>
          <p:cNvSpPr txBox="1"/>
          <p:nvPr/>
        </p:nvSpPr>
        <p:spPr>
          <a:xfrm>
            <a:off x="570865" y="1546554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effectLst/>
                <a:latin typeface="+mj-lt"/>
                <a:ea typeface="Arial" panose="020B0604020202020204" pitchFamily="34" charset="0"/>
              </a:rPr>
              <a:t>Average Tenure vs various factors</a:t>
            </a:r>
            <a:endParaRPr lang="en-IN" sz="18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F7E5C-AC5E-EEBC-3623-E169D21A3A22}"/>
              </a:ext>
            </a:extLst>
          </p:cNvPr>
          <p:cNvSpPr txBox="1"/>
          <p:nvPr/>
        </p:nvSpPr>
        <p:spPr>
          <a:xfrm>
            <a:off x="626303" y="1982143"/>
            <a:ext cx="62983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Customers with higher balances, especially those earning high salaries and with balances above 2L, have the longest tenure (5.4 years).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Zero-balance customers have the shortest tenure (4.2 years).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Offer exclusive benefits to high-balance customers to maintain loyalty.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Provide incentives like fee waivers or savings plans to engage and retain zero-balance customers.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4A1591-E86E-8FB3-E8FC-F7E55F67E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597" y="1546554"/>
            <a:ext cx="4432107" cy="34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77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A16A1-076A-4ADC-2D3F-8B11A4529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F5604B-304A-2A35-5C41-A4E2B50DD89A}"/>
              </a:ext>
            </a:extLst>
          </p:cNvPr>
          <p:cNvSpPr txBox="1"/>
          <p:nvPr/>
        </p:nvSpPr>
        <p:spPr>
          <a:xfrm>
            <a:off x="701493" y="1915886"/>
            <a:ext cx="6047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B6CF9-A15F-24C9-7290-B1B6DD77EB32}"/>
              </a:ext>
            </a:extLst>
          </p:cNvPr>
          <p:cNvSpPr txBox="1"/>
          <p:nvPr/>
        </p:nvSpPr>
        <p:spPr>
          <a:xfrm>
            <a:off x="867698" y="1546554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effectLst/>
                <a:latin typeface="+mj-lt"/>
                <a:ea typeface="Arial" panose="020B0604020202020204" pitchFamily="34" charset="0"/>
              </a:rPr>
              <a:t>Correlation between Balance and Salary</a:t>
            </a:r>
            <a:endParaRPr lang="en-IN" sz="18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3FC928-BFFD-EA99-7162-1F1A350DB19D}"/>
              </a:ext>
            </a:extLst>
          </p:cNvPr>
          <p:cNvSpPr txBox="1"/>
          <p:nvPr/>
        </p:nvSpPr>
        <p:spPr>
          <a:xfrm>
            <a:off x="565689" y="1982143"/>
            <a:ext cx="5724621" cy="2616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469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ea typeface="Times New Roman" panose="02020603050405020304" pitchFamily="18" charset="0"/>
              </a:rPr>
              <a:t>Customers who exited tend to have a lower sum of estimated salary and balance compared to retained customers. </a:t>
            </a:r>
          </a:p>
          <a:p>
            <a:pPr marL="69469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ea typeface="Times New Roman" panose="02020603050405020304" pitchFamily="18" charset="0"/>
              </a:rPr>
              <a:t>However </a:t>
            </a:r>
            <a:r>
              <a:rPr lang="en-IN" dirty="0">
                <a:ea typeface="Times New Roman" panose="02020603050405020304" pitchFamily="18" charset="0"/>
              </a:rPr>
              <a:t>there are no 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outliers. </a:t>
            </a:r>
          </a:p>
          <a:p>
            <a:pPr marL="69469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ea typeface="Times New Roman" panose="02020603050405020304" pitchFamily="18" charset="0"/>
              </a:rPr>
              <a:t>There is a positive correlation between the sum of estimated salary and the sum of balance. </a:t>
            </a:r>
          </a:p>
          <a:p>
            <a:pPr marL="69469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ea typeface="Times New Roman" panose="02020603050405020304" pitchFamily="18" charset="0"/>
              </a:rPr>
              <a:t>This means that customers with a higher estimated salary also tend to have a higher balance.</a:t>
            </a:r>
            <a:endParaRPr lang="en-IN" sz="1600" dirty="0">
              <a:effectLst/>
              <a:ea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F7340-F4F1-460B-5720-12FA52028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965" y="1755996"/>
            <a:ext cx="4273873" cy="252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79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B5154B-DD6A-2D59-EA4A-3E9E972D9648}"/>
              </a:ext>
            </a:extLst>
          </p:cNvPr>
          <p:cNvSpPr txBox="1"/>
          <p:nvPr/>
        </p:nvSpPr>
        <p:spPr>
          <a:xfrm>
            <a:off x="791963" y="2015786"/>
            <a:ext cx="656828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/>
              <a:t>Retention of </a:t>
            </a:r>
            <a:r>
              <a:rPr lang="en-US" dirty="0"/>
              <a:t>c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ustomers with a credit card is retention of customers without one.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indicates that credit card ownership is a strong factor in customer retention.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Non-cardholders represent a disproportionate number of exits compared to their overall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Credit card Ownership significantly impact's customer retention rate.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CC0C83-1AAB-1AD1-1103-5E985AC02A80}"/>
              </a:ext>
            </a:extLst>
          </p:cNvPr>
          <p:cNvSpPr txBox="1"/>
          <p:nvPr/>
        </p:nvSpPr>
        <p:spPr>
          <a:xfrm>
            <a:off x="791963" y="1422974"/>
            <a:ext cx="74391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200" b="1" dirty="0">
                <a:sym typeface="Arial"/>
              </a:rPr>
              <a:t>Total customers with Credit Card</a:t>
            </a:r>
            <a:endParaRPr lang="en-US" sz="2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A85A7-D917-15A1-6B19-A497F4CB5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568" y="1945301"/>
            <a:ext cx="3699178" cy="23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36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E9958-EB08-B641-901B-EAB7F1C8BE46}"/>
              </a:ext>
            </a:extLst>
          </p:cNvPr>
          <p:cNvSpPr txBox="1"/>
          <p:nvPr/>
        </p:nvSpPr>
        <p:spPr>
          <a:xfrm>
            <a:off x="1408674" y="1090188"/>
            <a:ext cx="811809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cs typeface="Times New Roman" panose="02020603050405020304" pitchFamily="18" charset="0"/>
              </a:rPr>
              <a:t>KEY INSIGHTS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DD8947-4601-527E-0BFB-9D80B0F8E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674" y="2114537"/>
            <a:ext cx="9068826" cy="295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The poorest credit score segment (300-579) experiences the highest exit rate.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Possessing a credit card does not significantly affect churn rates.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The most common number of products among customers who have exited the bank is one.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Many customers join the bank during the months of August to December.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Individuals aged 30-50 hold the most credit cards.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The highest churn rate and the lowest number of active members indicate that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germany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is a significant financial risk for the bank</a:t>
            </a:r>
          </a:p>
        </p:txBody>
      </p:sp>
    </p:spTree>
    <p:extLst>
      <p:ext uri="{BB962C8B-B14F-4D97-AF65-F5344CB8AC3E}">
        <p14:creationId xmlns:p14="http://schemas.microsoft.com/office/powerpoint/2010/main" val="3530481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33F3-D50D-C00E-1AB8-ABBDDC2E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421" y="1244706"/>
            <a:ext cx="9603275" cy="1049235"/>
          </a:xfrm>
        </p:spPr>
        <p:txBody>
          <a:bodyPr/>
          <a:lstStyle/>
          <a:p>
            <a:r>
              <a:rPr lang="en-US" dirty="0"/>
              <a:t>Final Dashboard: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27184-78DF-23E2-7698-500E11488D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7"/>
          <a:stretch/>
        </p:blipFill>
        <p:spPr>
          <a:xfrm>
            <a:off x="2963550" y="2041451"/>
            <a:ext cx="6809015" cy="383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1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7567-F4F7-F990-6DFB-855C43BA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B1BF0-B3B5-75F0-F9BC-80851F3AD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 Description</a:t>
            </a:r>
          </a:p>
          <a:p>
            <a:r>
              <a:rPr lang="en-US" dirty="0"/>
              <a:t>Date Schema</a:t>
            </a:r>
            <a:endParaRPr lang="en-IN" dirty="0"/>
          </a:p>
          <a:p>
            <a:r>
              <a:rPr lang="en-IN" dirty="0"/>
              <a:t>Observations</a:t>
            </a:r>
          </a:p>
          <a:p>
            <a:r>
              <a:rPr lang="en-IN" dirty="0"/>
              <a:t>Key Insights</a:t>
            </a:r>
          </a:p>
          <a:p>
            <a:r>
              <a:rPr lang="en-IN" dirty="0"/>
              <a:t>Dashboard </a:t>
            </a:r>
          </a:p>
          <a:p>
            <a:r>
              <a:rPr lang="en-IN" dirty="0"/>
              <a:t>Conclusion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24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FDFBC-B29D-6DBC-D3F3-C24048322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AFBF-2AA6-DD81-D825-EDC280F7B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421" y="1244706"/>
            <a:ext cx="9603275" cy="1049235"/>
          </a:xfrm>
        </p:spPr>
        <p:txBody>
          <a:bodyPr/>
          <a:lstStyle/>
          <a:p>
            <a:r>
              <a:rPr lang="en-US" dirty="0"/>
              <a:t>Final Dashboard: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E14D3-619D-DB7F-601B-0E3D0526F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435" y="2057399"/>
            <a:ext cx="6968890" cy="393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02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65BC2-8E77-C778-04AD-F967CD946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075772-AC8E-44F5-61BE-F85AA954D7CA}"/>
              </a:ext>
            </a:extLst>
          </p:cNvPr>
          <p:cNvSpPr txBox="1"/>
          <p:nvPr/>
        </p:nvSpPr>
        <p:spPr>
          <a:xfrm>
            <a:off x="1408674" y="1090188"/>
            <a:ext cx="81180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Strategies to Decrease Churn Rate</a:t>
            </a:r>
            <a:endParaRPr lang="en-US" sz="3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2E465B8-E429-718E-FF3C-769319094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674" y="1975990"/>
            <a:ext cx="832529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Provide incentives on bundled product offerings to attract single-product customers.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Develop new schemes to encourage longer customer tenure.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Enhance customer engagement and service quality.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Improve products based on customer feedback.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 boost profitability and reduce loan defaults, offer loans only to customers with high credit scores.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Offer incentives to customers who join in Quarter 1 to expand the customer base during that period.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0216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FE7D-83D9-14CC-5BAA-8C35D762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528" y="1210884"/>
            <a:ext cx="9603275" cy="1049235"/>
          </a:xfrm>
        </p:spPr>
        <p:txBody>
          <a:bodyPr/>
          <a:lstStyle/>
          <a:p>
            <a:r>
              <a:rPr lang="en-US" dirty="0"/>
              <a:t>Conclusion :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2FF671A-9EBC-7DBA-8EBE-75307CD68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528" y="1997242"/>
            <a:ext cx="9221238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cs typeface="Times New Roman" panose="02020603050405020304" pitchFamily="18" charset="0"/>
              </a:rPr>
              <a:t>The bank has faced a consistent churn rate despite a steady increase in new customers.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cs typeface="Times New Roman" panose="02020603050405020304" pitchFamily="18" charset="0"/>
              </a:rPr>
              <a:t>Customers with lower credit scores and those using fewer bank products are more likely to churn.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cs typeface="Times New Roman" panose="02020603050405020304" pitchFamily="18" charset="0"/>
              </a:rPr>
              <a:t>Older and middle-aged groups have the highest churn rates, posing unique retention challenges.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customer engagement, feedback system, service enhancement for the customers who are likely to churn to improve the customer retention and which will enhance customer loyalty.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combo offers on multiple products in the bank to increase higher usage of products by customers which decreases churn rate.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02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BA32B-201A-2F2B-0EC0-3BB1086CC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19" y="2769875"/>
            <a:ext cx="8630446" cy="1012929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- Thank You</a:t>
            </a:r>
          </a:p>
        </p:txBody>
      </p:sp>
    </p:spTree>
    <p:extLst>
      <p:ext uri="{BB962C8B-B14F-4D97-AF65-F5344CB8AC3E}">
        <p14:creationId xmlns:p14="http://schemas.microsoft.com/office/powerpoint/2010/main" val="148123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5151-A52F-20DC-CDC5-05A4ABE8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2194"/>
            <a:ext cx="9603275" cy="104923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EAB37-68E3-B8B4-52A9-B6ABAFB5E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325" y="2155193"/>
            <a:ext cx="9288842" cy="3450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GB" dirty="0">
                <a:latin typeface="+mj-lt"/>
                <a:ea typeface="Lato"/>
                <a:cs typeface="Lato"/>
              </a:rPr>
              <a:t>You are an analytical CRM (Customer Relationship Management) specialist hired by a bank to extract meaningful insights from various customer-related datasets.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GB" dirty="0">
                <a:latin typeface="+mj-lt"/>
                <a:ea typeface="Lato"/>
                <a:cs typeface="Lato"/>
              </a:rPr>
              <a:t>The bank aims to reduce customer churn, improve service delivery, and enhance customer satisfaction.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GB" dirty="0">
                <a:latin typeface="+mj-lt"/>
                <a:ea typeface="Lato"/>
                <a:cs typeface="Lato"/>
              </a:rPr>
              <a:t>They have provided you with datasets including customer demographics, transaction details, customer exit information, and active customer profiles.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3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FB6E46C-3E2B-4471-3AA2-6FFB71C75105}"/>
              </a:ext>
            </a:extLst>
          </p:cNvPr>
          <p:cNvSpPr txBox="1">
            <a:spLocks/>
          </p:cNvSpPr>
          <p:nvPr/>
        </p:nvSpPr>
        <p:spPr>
          <a:xfrm>
            <a:off x="1451579" y="1185519"/>
            <a:ext cx="9603275" cy="1024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description: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0C62629-4345-A5B1-16F2-9887C4CF0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08704"/>
            <a:ext cx="10216654" cy="31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191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GB" sz="1500" b="1" i="0" u="none" strike="noStrike" cap="none" dirty="0">
                <a:solidFill>
                  <a:schemeClr val="dk1"/>
                </a:solidFill>
                <a:latin typeface="+mj-lt"/>
                <a:ea typeface="Lato"/>
                <a:cs typeface="Lato"/>
                <a:sym typeface="Lato"/>
              </a:rPr>
              <a:t>Row Number:</a:t>
            </a:r>
            <a:r>
              <a:rPr lang="en-GB" sz="1500" b="0" i="0" u="none" strike="noStrike" cap="none" dirty="0">
                <a:solidFill>
                  <a:schemeClr val="dk1"/>
                </a:solidFill>
                <a:latin typeface="+mj-lt"/>
                <a:ea typeface="Lato"/>
                <a:cs typeface="Lato"/>
                <a:sym typeface="Lato"/>
              </a:rPr>
              <a:t> The row number in the dataset, likely used for reference or indexing.</a:t>
            </a:r>
          </a:p>
          <a:p>
            <a:pPr marL="41910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GB" sz="1500" b="1" i="0" u="none" strike="noStrike" cap="none" dirty="0">
                <a:solidFill>
                  <a:schemeClr val="dk1"/>
                </a:solidFill>
                <a:latin typeface="+mj-lt"/>
                <a:ea typeface="Lato"/>
                <a:cs typeface="Lato"/>
                <a:sym typeface="Lato"/>
              </a:rPr>
              <a:t>Customer Id:</a:t>
            </a:r>
            <a:r>
              <a:rPr lang="en-GB" sz="1500" b="0" i="0" u="none" strike="noStrike" cap="none" dirty="0">
                <a:solidFill>
                  <a:schemeClr val="dk1"/>
                </a:solidFill>
                <a:latin typeface="+mj-lt"/>
                <a:ea typeface="Lato"/>
                <a:cs typeface="Lato"/>
                <a:sym typeface="Lato"/>
              </a:rPr>
              <a:t> A unique identifier for each customer.</a:t>
            </a:r>
          </a:p>
          <a:p>
            <a:pPr marL="41910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GB" sz="1500" b="1" i="0" u="none" strike="noStrike" cap="none" dirty="0">
                <a:solidFill>
                  <a:schemeClr val="dk1"/>
                </a:solidFill>
                <a:latin typeface="+mj-lt"/>
                <a:ea typeface="Lato"/>
                <a:cs typeface="Lato"/>
                <a:sym typeface="Lato"/>
              </a:rPr>
              <a:t>Credit Score: </a:t>
            </a:r>
            <a:r>
              <a:rPr lang="en-GB" sz="1500" b="0" i="0" u="none" strike="noStrike" cap="none" dirty="0">
                <a:solidFill>
                  <a:schemeClr val="dk1"/>
                </a:solidFill>
                <a:latin typeface="+mj-lt"/>
                <a:ea typeface="Lato"/>
                <a:cs typeface="Lato"/>
                <a:sym typeface="Lato"/>
              </a:rPr>
              <a:t>A numerical representation of the customer's creditworthiness.</a:t>
            </a:r>
          </a:p>
          <a:p>
            <a:pPr marL="41910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GB" sz="1500" b="1" i="0" u="none" strike="noStrike" cap="none" dirty="0">
                <a:solidFill>
                  <a:schemeClr val="dk1"/>
                </a:solidFill>
                <a:latin typeface="+mj-lt"/>
                <a:ea typeface="Lato"/>
                <a:cs typeface="Lato"/>
                <a:sym typeface="Lato"/>
              </a:rPr>
              <a:t>Geography ID:</a:t>
            </a:r>
            <a:r>
              <a:rPr lang="en-GB" sz="1500" b="0" i="0" u="none" strike="noStrike" cap="none" dirty="0">
                <a:solidFill>
                  <a:schemeClr val="dk1"/>
                </a:solidFill>
                <a:latin typeface="+mj-lt"/>
                <a:ea typeface="Lato"/>
                <a:cs typeface="Lato"/>
                <a:sym typeface="Lato"/>
              </a:rPr>
              <a:t> A numerical identifier that likely corresponds to a geographical location, such as a country or region.</a:t>
            </a:r>
          </a:p>
          <a:p>
            <a:pPr marL="419100" indent="-285750">
              <a:spcBef>
                <a:spcPts val="1000"/>
              </a:spcBef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GB" sz="1500" b="1" i="0" u="none" strike="noStrike" cap="none" dirty="0">
                <a:solidFill>
                  <a:schemeClr val="dk1"/>
                </a:solidFill>
                <a:latin typeface="+mj-lt"/>
                <a:ea typeface="Lato"/>
                <a:cs typeface="Lato"/>
                <a:sym typeface="Lato"/>
              </a:rPr>
              <a:t>Gender ID:</a:t>
            </a:r>
            <a:r>
              <a:rPr lang="en-GB" sz="1500" b="0" i="0" u="none" strike="noStrike" cap="none" dirty="0">
                <a:solidFill>
                  <a:schemeClr val="dk1"/>
                </a:solidFill>
                <a:latin typeface="+mj-lt"/>
                <a:ea typeface="Lato"/>
                <a:cs typeface="Lato"/>
                <a:sym typeface="Lato"/>
              </a:rPr>
              <a:t> A numerical identifier for the customer's gender, where for example, '1' could represent male and '2' could represent female.</a:t>
            </a:r>
            <a:endParaRPr lang="en-GB" sz="1500" b="1" dirty="0">
              <a:solidFill>
                <a:schemeClr val="dk1"/>
              </a:solidFill>
              <a:latin typeface="+mj-lt"/>
              <a:ea typeface="Lato"/>
              <a:cs typeface="Lato"/>
              <a:sym typeface="Lato"/>
            </a:endParaRPr>
          </a:p>
          <a:p>
            <a:pPr marL="419100" indent="-285750">
              <a:spcBef>
                <a:spcPts val="1000"/>
              </a:spcBef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GB" sz="1500" b="1" dirty="0">
                <a:solidFill>
                  <a:schemeClr val="dk1"/>
                </a:solidFill>
                <a:latin typeface="+mj-lt"/>
                <a:ea typeface="Lato"/>
                <a:cs typeface="Lato"/>
                <a:sym typeface="Lato"/>
              </a:rPr>
              <a:t>Age: </a:t>
            </a:r>
            <a:r>
              <a:rPr lang="en-GB" sz="1500" dirty="0">
                <a:solidFill>
                  <a:schemeClr val="dk1"/>
                </a:solidFill>
                <a:latin typeface="+mj-lt"/>
                <a:ea typeface="Lato"/>
                <a:cs typeface="Lato"/>
                <a:sym typeface="Lato"/>
              </a:rPr>
              <a:t>The age of the customer.</a:t>
            </a:r>
          </a:p>
          <a:p>
            <a:pPr marL="419100" indent="-285750">
              <a:spcBef>
                <a:spcPts val="1000"/>
              </a:spcBef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GB" sz="1500" b="1" dirty="0">
                <a:solidFill>
                  <a:schemeClr val="dk1"/>
                </a:solidFill>
                <a:latin typeface="+mj-lt"/>
                <a:ea typeface="Lato"/>
                <a:cs typeface="Lato"/>
                <a:sym typeface="Lato"/>
              </a:rPr>
              <a:t>Tenure: </a:t>
            </a:r>
            <a:r>
              <a:rPr lang="en-GB" sz="1500" dirty="0">
                <a:solidFill>
                  <a:schemeClr val="dk1"/>
                </a:solidFill>
                <a:latin typeface="+mj-lt"/>
                <a:ea typeface="Lato"/>
                <a:cs typeface="Lato"/>
                <a:sym typeface="Lato"/>
              </a:rPr>
              <a:t>The number of years the customer has been with the bank.</a:t>
            </a:r>
            <a:r>
              <a:rPr lang="en-GB" sz="1500" b="1" i="0" u="none" strike="noStrike" cap="none" dirty="0">
                <a:solidFill>
                  <a:schemeClr val="dk1"/>
                </a:solidFill>
                <a:latin typeface="+mj-lt"/>
                <a:ea typeface="Lato"/>
                <a:cs typeface="Lato"/>
                <a:sym typeface="Lato"/>
              </a:rPr>
              <a:t> </a:t>
            </a:r>
          </a:p>
          <a:p>
            <a:pPr marL="419100" indent="-2857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+mj-lt"/>
                <a:ea typeface="Lato"/>
                <a:cs typeface="Lato"/>
                <a:sym typeface="Lato"/>
              </a:rPr>
              <a:t>Balance: </a:t>
            </a:r>
            <a:r>
              <a:rPr lang="en-GB" sz="1500" b="0" i="0" u="none" strike="noStrike" cap="none" dirty="0">
                <a:solidFill>
                  <a:srgbClr val="000000"/>
                </a:solidFill>
                <a:latin typeface="+mj-lt"/>
                <a:ea typeface="Lato"/>
                <a:cs typeface="Lato"/>
                <a:sym typeface="Lato"/>
              </a:rPr>
              <a:t>Current balance in the customer's account.</a:t>
            </a:r>
          </a:p>
        </p:txBody>
      </p:sp>
    </p:spTree>
    <p:extLst>
      <p:ext uri="{BB962C8B-B14F-4D97-AF65-F5344CB8AC3E}">
        <p14:creationId xmlns:p14="http://schemas.microsoft.com/office/powerpoint/2010/main" val="3901137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171A5E-D5B0-E428-CD25-450B9B58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85519"/>
            <a:ext cx="9603275" cy="1024281"/>
          </a:xfrm>
        </p:spPr>
        <p:txBody>
          <a:bodyPr/>
          <a:lstStyle/>
          <a:p>
            <a:r>
              <a:rPr lang="en-US" dirty="0"/>
              <a:t>Data description: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6478B-38E2-8B1D-D474-2AAEB1791413}"/>
              </a:ext>
            </a:extLst>
          </p:cNvPr>
          <p:cNvSpPr txBox="1"/>
          <p:nvPr/>
        </p:nvSpPr>
        <p:spPr>
          <a:xfrm>
            <a:off x="864918" y="2022854"/>
            <a:ext cx="9991971" cy="3180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9100" marR="0" lvl="0" indent="-2857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+mj-lt"/>
                <a:ea typeface="Lato"/>
                <a:cs typeface="Lato"/>
                <a:sym typeface="Lato"/>
              </a:rPr>
              <a:t>Num Of Products</a:t>
            </a:r>
            <a:r>
              <a:rPr lang="en-GB" sz="1500" b="0" i="0" u="none" strike="noStrike" cap="none" dirty="0">
                <a:solidFill>
                  <a:srgbClr val="000000"/>
                </a:solidFill>
                <a:latin typeface="+mj-lt"/>
                <a:ea typeface="Lato"/>
                <a:cs typeface="Lato"/>
                <a:sym typeface="Lato"/>
              </a:rPr>
              <a:t>: refers to the number of products that a customer has purchased through the bank. </a:t>
            </a:r>
          </a:p>
          <a:p>
            <a:pPr marL="419100" marR="0" lvl="0" indent="-2857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+mj-lt"/>
                <a:ea typeface="Lato"/>
                <a:cs typeface="Lato"/>
                <a:sym typeface="Lato"/>
              </a:rPr>
              <a:t>Has Cr Card</a:t>
            </a:r>
            <a:r>
              <a:rPr lang="en-GB" sz="1500" b="0" i="0" u="none" strike="noStrike" cap="none" dirty="0">
                <a:solidFill>
                  <a:srgbClr val="000000"/>
                </a:solidFill>
                <a:latin typeface="+mj-lt"/>
                <a:ea typeface="Lato"/>
                <a:cs typeface="Lato"/>
                <a:sym typeface="Lato"/>
              </a:rPr>
              <a:t>: denotes whether or not a customer has a credit card. This column is also relevant, since people with a credit card are less likely to leave the bank. </a:t>
            </a:r>
          </a:p>
          <a:p>
            <a:pPr marL="419100" marR="0" lvl="0" indent="-2857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GB" sz="1600" b="1" i="0" u="none" strike="noStrike" cap="none" dirty="0">
                <a:solidFill>
                  <a:schemeClr val="dk1"/>
                </a:solidFill>
                <a:latin typeface="+mj-lt"/>
                <a:ea typeface="Lato"/>
                <a:cs typeface="Lato"/>
                <a:sym typeface="Lato"/>
              </a:rPr>
              <a:t>Is Active Member: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+mj-lt"/>
                <a:ea typeface="Lato"/>
                <a:cs typeface="Lato"/>
                <a:sym typeface="Lato"/>
              </a:rPr>
              <a:t> active customers are less likely to leave the bank (as per the criteria defined by the bank for identifying the activeness). </a:t>
            </a:r>
          </a:p>
          <a:p>
            <a:pPr marL="419100" marR="0" lvl="0" indent="-2857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GB" sz="1600" b="1" i="0" u="none" strike="noStrike" cap="none" dirty="0">
                <a:solidFill>
                  <a:schemeClr val="dk1"/>
                </a:solidFill>
                <a:latin typeface="+mj-lt"/>
                <a:ea typeface="Lato"/>
                <a:cs typeface="Lato"/>
                <a:sym typeface="Lato"/>
              </a:rPr>
              <a:t>Estimated Salary: 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+mj-lt"/>
                <a:ea typeface="Lato"/>
                <a:cs typeface="Lato"/>
                <a:sym typeface="Lato"/>
              </a:rPr>
              <a:t>as with balance, people with lower salaries are more likely to leave the bank compared to those with higher salaries.</a:t>
            </a:r>
          </a:p>
          <a:p>
            <a:pPr marL="412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1600" b="1" i="0" u="none" strike="noStrike" cap="none" dirty="0">
                <a:solidFill>
                  <a:schemeClr val="dk1"/>
                </a:solidFill>
                <a:latin typeface="+mj-lt"/>
                <a:ea typeface="Lato"/>
                <a:cs typeface="Lato"/>
                <a:sym typeface="Lato"/>
              </a:rPr>
              <a:t>Exited: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+mj-lt"/>
                <a:ea typeface="Lato"/>
                <a:cs typeface="Lato"/>
                <a:sym typeface="Lato"/>
              </a:rPr>
              <a:t> whether or not the customer left the bank.	</a:t>
            </a:r>
          </a:p>
          <a:p>
            <a:pPr marL="412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1600" b="1" i="0" u="none" strike="noStrike" cap="none" dirty="0">
                <a:solidFill>
                  <a:schemeClr val="dk1"/>
                </a:solidFill>
                <a:latin typeface="+mj-lt"/>
                <a:ea typeface="Lato"/>
                <a:cs typeface="Lato"/>
                <a:sym typeface="Lato"/>
              </a:rPr>
              <a:t>Bank DOJ: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+mj-lt"/>
                <a:ea typeface="Lato"/>
                <a:cs typeface="Lato"/>
                <a:sym typeface="Lato"/>
              </a:rPr>
              <a:t> date when the Customer associated/joined  with the bank.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6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4EC91-7140-5423-B7AA-E400D4D5D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519D-CEA9-6B51-3B88-C5CB84E56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85519"/>
            <a:ext cx="9603275" cy="1024281"/>
          </a:xfrm>
        </p:spPr>
        <p:txBody>
          <a:bodyPr/>
          <a:lstStyle/>
          <a:p>
            <a:r>
              <a:rPr lang="en-US" dirty="0"/>
              <a:t>DataBASE SCHEMA: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DEACB4-9E91-7F10-62A5-40102FC8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03" y="2015732"/>
            <a:ext cx="7373025" cy="391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0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33B775-2D4B-C370-2D96-BC2BA4002F21}"/>
              </a:ext>
            </a:extLst>
          </p:cNvPr>
          <p:cNvSpPr txBox="1"/>
          <p:nvPr/>
        </p:nvSpPr>
        <p:spPr>
          <a:xfrm>
            <a:off x="570865" y="807890"/>
            <a:ext cx="7543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Observations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9D304-6C31-10DE-C3F4-B9F950BE6C44}"/>
              </a:ext>
            </a:extLst>
          </p:cNvPr>
          <p:cNvSpPr txBox="1"/>
          <p:nvPr/>
        </p:nvSpPr>
        <p:spPr>
          <a:xfrm>
            <a:off x="701493" y="1915886"/>
            <a:ext cx="6047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6B3D4-C906-8D36-64A1-04599309E130}"/>
              </a:ext>
            </a:extLst>
          </p:cNvPr>
          <p:cNvSpPr txBox="1"/>
          <p:nvPr/>
        </p:nvSpPr>
        <p:spPr>
          <a:xfrm>
            <a:off x="570865" y="1546554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effectLst/>
                <a:latin typeface="+mj-lt"/>
                <a:ea typeface="Arial" panose="020B0604020202020204" pitchFamily="34" charset="0"/>
              </a:rPr>
              <a:t>Churn Risk Management Assessment</a:t>
            </a:r>
            <a:endParaRPr lang="en-IN" sz="1800" b="1" dirty="0">
              <a:latin typeface="+mj-lt"/>
            </a:endParaRPr>
          </a:p>
        </p:txBody>
      </p:sp>
      <p:pic>
        <p:nvPicPr>
          <p:cNvPr id="8" name="Picture 7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6923AFDA-C21E-C4D7-8EFC-53837D4E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43" y="1982974"/>
            <a:ext cx="4956175" cy="25584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802D56-D7CD-5380-C8E6-2153957BBA8F}"/>
              </a:ext>
            </a:extLst>
          </p:cNvPr>
          <p:cNvSpPr txBox="1"/>
          <p:nvPr/>
        </p:nvSpPr>
        <p:spPr>
          <a:xfrm>
            <a:off x="626303" y="1982143"/>
            <a:ext cx="60476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Rich Segment Dominance – The Rich segment holds the largest share across all credit score buckets.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Lower Middle Class &amp; Poor – These segments have the smallest shares.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Upper-Middle Class Stability – This segment remains fairly consistent 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Credit Score Distribution – Customer segments remain stable across credit scores, indicating no major shifts in composition.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110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2BB1B-8F3B-D118-4884-0AEB9DAA0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9CE3E8-D86F-307D-950E-3FC1B59708CF}"/>
              </a:ext>
            </a:extLst>
          </p:cNvPr>
          <p:cNvSpPr txBox="1"/>
          <p:nvPr/>
        </p:nvSpPr>
        <p:spPr>
          <a:xfrm>
            <a:off x="701493" y="1915886"/>
            <a:ext cx="6047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1F3BD-1E61-3367-4F54-D4FB31FF2A69}"/>
              </a:ext>
            </a:extLst>
          </p:cNvPr>
          <p:cNvSpPr txBox="1"/>
          <p:nvPr/>
        </p:nvSpPr>
        <p:spPr>
          <a:xfrm>
            <a:off x="570865" y="1546554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+mj-lt"/>
              </a:rPr>
              <a:t>Total Customers and Churn Rate VS Num of Products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762209-E9A7-261C-D3C2-AE6A15CB86D4}"/>
              </a:ext>
            </a:extLst>
          </p:cNvPr>
          <p:cNvSpPr txBox="1"/>
          <p:nvPr/>
        </p:nvSpPr>
        <p:spPr>
          <a:xfrm>
            <a:off x="626303" y="1982143"/>
            <a:ext cx="60476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Customers who purchased 4 products have the highest churn rate at 100%, which steadily decreases as the number of products purchased decreases.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Additionally, the majority of customers have purchased only one product, with the number of customers decreasing as they buy more products..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6C6529-8D71-7E41-66F7-C037DB174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93" y="1546554"/>
            <a:ext cx="3886742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0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AE790-1414-A12E-0C41-0ABDC6A4E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908BA4-6544-3192-63AC-51769CF4AC80}"/>
              </a:ext>
            </a:extLst>
          </p:cNvPr>
          <p:cNvSpPr txBox="1"/>
          <p:nvPr/>
        </p:nvSpPr>
        <p:spPr>
          <a:xfrm>
            <a:off x="880785" y="2040676"/>
            <a:ext cx="6568281" cy="3193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+mj-lt"/>
                <a:ea typeface="Lato" panose="020F0502020204030203" pitchFamily="34" charset="0"/>
              </a:rPr>
              <a:t>Among th</a:t>
            </a:r>
            <a:r>
              <a:rPr lang="en-GB" dirty="0">
                <a:latin typeface="+mj-lt"/>
                <a:ea typeface="Lato" panose="020F0502020204030203" pitchFamily="34" charset="0"/>
              </a:rPr>
              <a:t>e</a:t>
            </a:r>
            <a:r>
              <a:rPr lang="en-GB" dirty="0">
                <a:effectLst/>
                <a:latin typeface="+mj-lt"/>
                <a:ea typeface="Lato" panose="020F0502020204030203" pitchFamily="34" charset="0"/>
              </a:rPr>
              <a:t> three regions in the dataset. </a:t>
            </a:r>
            <a:r>
              <a:rPr lang="en-GB" b="1" dirty="0">
                <a:effectLst/>
                <a:latin typeface="+mj-lt"/>
                <a:ea typeface="Lato" panose="020F0502020204030203" pitchFamily="34" charset="0"/>
              </a:rPr>
              <a:t>France </a:t>
            </a:r>
            <a:r>
              <a:rPr lang="en-GB" dirty="0">
                <a:effectLst/>
                <a:latin typeface="+mj-lt"/>
                <a:ea typeface="Lato" panose="020F0502020204030203" pitchFamily="34" charset="0"/>
              </a:rPr>
              <a:t>has highest account balance.</a:t>
            </a:r>
          </a:p>
          <a:p>
            <a:pPr marL="285750" marR="0" indent="-285750" algn="just">
              <a:lnSpc>
                <a:spcPct val="115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+mj-lt"/>
                <a:ea typeface="Lato" panose="020F0502020204030203" pitchFamily="34" charset="0"/>
              </a:rPr>
              <a:t>From this pie chart that we can visualize and see total distribution of balances across different regions.</a:t>
            </a:r>
            <a:endParaRPr lang="en-US" b="1" dirty="0">
              <a:effectLst/>
              <a:latin typeface="+mj-lt"/>
              <a:ea typeface="Lato" panose="020F0502020204030203" pitchFamily="34" charset="0"/>
            </a:endParaRPr>
          </a:p>
          <a:p>
            <a:pPr marL="285750" marR="0" indent="-285750" algn="just">
              <a:lnSpc>
                <a:spcPct val="115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+mj-lt"/>
                <a:ea typeface="Lato" panose="020F0502020204030203" pitchFamily="34" charset="0"/>
              </a:rPr>
              <a:t>Germany</a:t>
            </a:r>
            <a:r>
              <a:rPr lang="en-US" dirty="0">
                <a:effectLst/>
                <a:latin typeface="+mj-lt"/>
                <a:ea typeface="Lato" panose="020F0502020204030203" pitchFamily="34" charset="0"/>
              </a:rPr>
              <a:t> is 2nd most country having Balance and slightly lower then France. </a:t>
            </a:r>
          </a:p>
          <a:p>
            <a:pPr marL="285750" marR="0" indent="-285750" algn="just">
              <a:lnSpc>
                <a:spcPct val="115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+mj-lt"/>
                <a:ea typeface="Lato" panose="020F0502020204030203" pitchFamily="34" charset="0"/>
              </a:rPr>
              <a:t>Spain</a:t>
            </a:r>
            <a:r>
              <a:rPr lang="en-US" dirty="0">
                <a:effectLst/>
                <a:latin typeface="+mj-lt"/>
                <a:ea typeface="Lato" panose="020F0502020204030203" pitchFamily="34" charset="0"/>
              </a:rPr>
              <a:t> is lower among all the three country. It is almost half of Germany’s balance. Recorded balance in Spain is 0.15 billion.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8F6E7-B31C-8C0A-D7E6-3218386D84F1}"/>
              </a:ext>
            </a:extLst>
          </p:cNvPr>
          <p:cNvSpPr txBox="1"/>
          <p:nvPr/>
        </p:nvSpPr>
        <p:spPr>
          <a:xfrm>
            <a:off x="880785" y="1379872"/>
            <a:ext cx="74391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200" b="1" dirty="0">
                <a:sym typeface="Arial"/>
              </a:rPr>
              <a:t>Total Balance of customers in each Region</a:t>
            </a:r>
            <a:endParaRPr lang="en-US" sz="2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0CD7DE-0508-907C-5B7C-B18E9EEC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924" y="1810759"/>
            <a:ext cx="35528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527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2787</TotalTime>
  <Words>1353</Words>
  <Application>Microsoft Office PowerPoint</Application>
  <PresentationFormat>Widescreen</PresentationFormat>
  <Paragraphs>128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Arial</vt:lpstr>
      <vt:lpstr>Gill Sans MT</vt:lpstr>
      <vt:lpstr>Lato</vt:lpstr>
      <vt:lpstr>Times New Roman</vt:lpstr>
      <vt:lpstr>Wingdings</vt:lpstr>
      <vt:lpstr>Gallery</vt:lpstr>
      <vt:lpstr>    BANK CRM ANALYSIS</vt:lpstr>
      <vt:lpstr>Table of Contents</vt:lpstr>
      <vt:lpstr>Problem Statement</vt:lpstr>
      <vt:lpstr>PowerPoint Presentation</vt:lpstr>
      <vt:lpstr>Data description:</vt:lpstr>
      <vt:lpstr>DataBASE SCHEMA: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Dashboard:</vt:lpstr>
      <vt:lpstr>Final Dashboard:</vt:lpstr>
      <vt:lpstr>PowerPoint Presentation</vt:lpstr>
      <vt:lpstr>Conclusion 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prathap kumar</dc:creator>
  <cp:lastModifiedBy>prathap kumar</cp:lastModifiedBy>
  <cp:revision>160</cp:revision>
  <dcterms:created xsi:type="dcterms:W3CDTF">2024-12-22T17:45:34Z</dcterms:created>
  <dcterms:modified xsi:type="dcterms:W3CDTF">2025-02-14T18:39:32Z</dcterms:modified>
</cp:coreProperties>
</file>