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9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8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99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68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21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4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54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57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72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5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29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7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01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09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F4A2E-F3FA-4538-8AE4-DC11910E082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5BC19A-547A-4489-8CDB-9D029241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144F-618C-960E-CD40-2429A51C5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with Logistic Regression and Feature Engineering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AA02B-E093-327D-F673-07C82B720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+mj-lt"/>
              </a:rPr>
              <a:t>Data Science Case Study</a:t>
            </a:r>
            <a:endParaRPr lang="en-IN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459B-C2DD-0910-6C67-DA78AB9F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72" y="1828800"/>
            <a:ext cx="8596668" cy="1320800"/>
          </a:xfrm>
        </p:spPr>
        <p:txBody>
          <a:bodyPr>
            <a:normAutofit/>
          </a:bodyPr>
          <a:lstStyle/>
          <a:p>
            <a:r>
              <a:rPr lang="en-IN" sz="5400" b="0" i="0" dirty="0">
                <a:solidFill>
                  <a:srgbClr val="1F1F1F"/>
                </a:solidFill>
                <a:effectLst/>
                <a:latin typeface="Google Sans"/>
              </a:rPr>
              <a:t>Questions &amp; Answers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F0A1-2EA9-849D-E6E9-A27788C6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360" y="31496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Any </a:t>
            </a:r>
            <a:r>
              <a:rPr lang="en-US" sz="2400" dirty="0" err="1">
                <a:latin typeface="+mj-lt"/>
              </a:rPr>
              <a:t>Querries</a:t>
            </a:r>
            <a:r>
              <a:rPr lang="en-US" sz="2400" dirty="0">
                <a:latin typeface="+mj-lt"/>
              </a:rPr>
              <a:t>?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069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89F9-151B-9F66-8B8D-0E117922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676" y="2448231"/>
            <a:ext cx="9843182" cy="192712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Thank You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10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83B-2F0A-89CC-3C0E-4891322C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319F-04C5-9F8F-5B72-F7EC4165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519879" cy="20377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Developing a fraud detection model by using logistic regression, a popular machine learning algorithm for binary classification tasks.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The dataset was imbalanced, with a very small percentage of fraudulent transactions.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696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AB1C-EBB9-9897-086F-444CD3D1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Data Preparation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9CCE-D95B-E1A7-900D-C3EE1623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6775518" cy="19886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The dataset included transaction details, customer information, and labels (fraudulent or non-fraudulent).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By using Python's Pandas library to clean and prepare the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71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B997-74D2-C6B9-911E-07513E4E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Initializing Logistic Regression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A792-B3D0-8EA7-EB28-720FB1AC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746021" cy="20377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A logistic regression model on the dataset without any feature engineering.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The model achieved an accuracy of 99%, but the precision and recall were low.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119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58AF-8050-C374-423B-8BFAF632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Feature Engineering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8A03-9F62-B0B1-41D6-98C4EF08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00911" cy="342413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Amount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Time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Frequency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Velocity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593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EEC0-EA8D-3E09-1537-E948B83A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Handling Imbalanced 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17BA-1338-7175-FC5C-E9584A08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Google Sans"/>
              </a:rPr>
              <a:t>Usage of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Synthetic Minority Over-sampling Technique (SMOTE) to oversample the fraudulent transactions.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SMOTE creates synthetic fraudulent transactions, which helps the model to better learn the characteristics of fraudulent transactions.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7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9485-4A32-A5AD-9957-E7018389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Logistic Regression with Feature-Engineered and Balanced 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BB3C-AC39-321F-BFC5-9BC44E5B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A logistic regression model on the feature-engineered and balanced dataset. </a:t>
            </a:r>
            <a:endParaRPr lang="en-US" sz="2400" dirty="0">
              <a:solidFill>
                <a:srgbClr val="1F1F1F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In this model achieved </a:t>
            </a:r>
            <a:b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Accuracy of 99.5% </a:t>
            </a:r>
            <a:b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Precision of 95% </a:t>
            </a:r>
            <a:b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Recall of 90%.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This is a significant improvement over the initial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675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37C0-924B-5062-5628-3828ECAA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</a:rPr>
              <a:t>Model Interpretation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865-672B-D4E0-3CDB-6A7823573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4" y="1659144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0" i="0" dirty="0">
                <a:solidFill>
                  <a:srgbClr val="1F1F1F"/>
                </a:solidFill>
                <a:effectLst/>
                <a:latin typeface="+mj-lt"/>
              </a:rPr>
              <a:t>Positive features :</a:t>
            </a:r>
            <a:br>
              <a:rPr lang="en-IN" sz="2400" b="0" i="0" dirty="0">
                <a:solidFill>
                  <a:srgbClr val="1F1F1F"/>
                </a:solidFill>
                <a:effectLst/>
                <a:latin typeface="+mj-lt"/>
              </a:rPr>
            </a:br>
            <a:r>
              <a:rPr lang="en-IN" sz="2400" b="0" i="0" dirty="0">
                <a:solidFill>
                  <a:srgbClr val="1F1F1F"/>
                </a:solidFill>
                <a:effectLst/>
                <a:latin typeface="+mj-lt"/>
              </a:rPr>
              <a:t>		Amount</a:t>
            </a:r>
            <a:br>
              <a:rPr lang="en-IN" sz="2400" b="0" i="0" dirty="0">
                <a:solidFill>
                  <a:srgbClr val="1F1F1F"/>
                </a:solidFill>
                <a:effectLst/>
                <a:latin typeface="+mj-lt"/>
              </a:rPr>
            </a:br>
            <a:r>
              <a:rPr lang="en-IN" sz="2400" b="0" i="0" dirty="0">
                <a:solidFill>
                  <a:srgbClr val="1F1F1F"/>
                </a:solidFill>
                <a:effectLst/>
                <a:latin typeface="+mj-lt"/>
              </a:rPr>
              <a:t>		Time</a:t>
            </a:r>
          </a:p>
          <a:p>
            <a:pPr>
              <a:lnSpc>
                <a:spcPct val="150000"/>
              </a:lnSpc>
            </a:pPr>
            <a:r>
              <a:rPr lang="en-IN" sz="2400" b="0" i="0" dirty="0">
                <a:solidFill>
                  <a:srgbClr val="1F1F1F"/>
                </a:solidFill>
                <a:effectLst/>
                <a:latin typeface="+mj-lt"/>
              </a:rPr>
              <a:t>Negative features:</a:t>
            </a:r>
            <a:br>
              <a:rPr lang="en-IN" sz="2400" b="0" i="0" dirty="0">
                <a:solidFill>
                  <a:srgbClr val="1F1F1F"/>
                </a:solidFill>
                <a:effectLst/>
                <a:latin typeface="+mj-lt"/>
              </a:rPr>
            </a:br>
            <a:r>
              <a:rPr lang="en-IN" sz="2400" b="0" i="0" dirty="0">
                <a:solidFill>
                  <a:srgbClr val="1F1F1F"/>
                </a:solidFill>
                <a:effectLst/>
                <a:latin typeface="+mj-lt"/>
              </a:rPr>
              <a:t>		Frequency</a:t>
            </a:r>
            <a:br>
              <a:rPr lang="en-IN" sz="2400" b="0" i="0" dirty="0">
                <a:solidFill>
                  <a:srgbClr val="1F1F1F"/>
                </a:solidFill>
                <a:effectLst/>
                <a:latin typeface="+mj-lt"/>
              </a:rPr>
            </a:br>
            <a:r>
              <a:rPr lang="en-IN" sz="2400" b="0" i="0" dirty="0">
                <a:solidFill>
                  <a:srgbClr val="1F1F1F"/>
                </a:solidFill>
                <a:effectLst/>
                <a:latin typeface="+mj-lt"/>
              </a:rPr>
              <a:t>		Velocity</a:t>
            </a:r>
          </a:p>
          <a:p>
            <a:pPr>
              <a:lnSpc>
                <a:spcPct val="150000"/>
              </a:lnSpc>
            </a:pPr>
            <a:endParaRPr lang="en-IN" sz="2400" b="0" i="0" dirty="0">
              <a:solidFill>
                <a:srgbClr val="1F1F1F"/>
              </a:solidFill>
              <a:effectLst/>
              <a:latin typeface="+mj-lt"/>
            </a:endParaRPr>
          </a:p>
          <a:p>
            <a:pPr lvl="2">
              <a:lnSpc>
                <a:spcPct val="150000"/>
              </a:lnSpc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837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1417-EA96-56C0-5FBA-967BC9B3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Model Comparison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3D53-0261-FB55-D548-9A6258C5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feature-engineered and balanced data model outperformed the initial model on all metrics, including accuracy, precision, recall, and F1-score.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496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258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Google Sans</vt:lpstr>
      <vt:lpstr>Times New Roman</vt:lpstr>
      <vt:lpstr>Wingdings</vt:lpstr>
      <vt:lpstr>Wingdings 3</vt:lpstr>
      <vt:lpstr>Facet</vt:lpstr>
      <vt:lpstr>Fraud Detection with Logistic Regression and Feature Engineering</vt:lpstr>
      <vt:lpstr>Introduction</vt:lpstr>
      <vt:lpstr>Data Preparation</vt:lpstr>
      <vt:lpstr>Initializing Logistic Regression Model</vt:lpstr>
      <vt:lpstr>Feature Engineering</vt:lpstr>
      <vt:lpstr>Handling Imbalanced Data</vt:lpstr>
      <vt:lpstr>Logistic Regression with Feature-Engineered and Balanced Data</vt:lpstr>
      <vt:lpstr>Model Interpretation</vt:lpstr>
      <vt:lpstr>Model Comparison</vt:lpstr>
      <vt:lpstr>Questions &amp; Answers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with Logistic Regression and Feature Engineering</dc:title>
  <dc:creator>vamsi Nalluri</dc:creator>
  <cp:lastModifiedBy>vamsi Nalluri</cp:lastModifiedBy>
  <cp:revision>1</cp:revision>
  <dcterms:created xsi:type="dcterms:W3CDTF">2023-10-30T12:03:27Z</dcterms:created>
  <dcterms:modified xsi:type="dcterms:W3CDTF">2023-10-30T13:02:09Z</dcterms:modified>
</cp:coreProperties>
</file>