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7" r:id="rId11"/>
    <p:sldId id="268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C16C0-E5C4-4AAA-9966-2C1EF1B54780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94D5-1284-4E89-9F99-910808A8A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927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C16C0-E5C4-4AAA-9966-2C1EF1B54780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94D5-1284-4E89-9F99-910808A8A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3587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C16C0-E5C4-4AAA-9966-2C1EF1B54780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94D5-1284-4E89-9F99-910808A8A6B5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7899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C16C0-E5C4-4AAA-9966-2C1EF1B54780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94D5-1284-4E89-9F99-910808A8A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1408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C16C0-E5C4-4AAA-9966-2C1EF1B54780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94D5-1284-4E89-9F99-910808A8A6B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00582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C16C0-E5C4-4AAA-9966-2C1EF1B54780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94D5-1284-4E89-9F99-910808A8A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8981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C16C0-E5C4-4AAA-9966-2C1EF1B54780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94D5-1284-4E89-9F99-910808A8A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1621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C16C0-E5C4-4AAA-9966-2C1EF1B54780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94D5-1284-4E89-9F99-910808A8A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560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C16C0-E5C4-4AAA-9966-2C1EF1B54780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94D5-1284-4E89-9F99-910808A8A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5761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C16C0-E5C4-4AAA-9966-2C1EF1B54780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94D5-1284-4E89-9F99-910808A8A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4429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C16C0-E5C4-4AAA-9966-2C1EF1B54780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94D5-1284-4E89-9F99-910808A8A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703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C16C0-E5C4-4AAA-9966-2C1EF1B54780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94D5-1284-4E89-9F99-910808A8A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317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C16C0-E5C4-4AAA-9966-2C1EF1B54780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94D5-1284-4E89-9F99-910808A8A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2619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C16C0-E5C4-4AAA-9966-2C1EF1B54780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94D5-1284-4E89-9F99-910808A8A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9209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C16C0-E5C4-4AAA-9966-2C1EF1B54780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94D5-1284-4E89-9F99-910808A8A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5791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C16C0-E5C4-4AAA-9966-2C1EF1B54780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94D5-1284-4E89-9F99-910808A8A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2773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C16C0-E5C4-4AAA-9966-2C1EF1B54780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99894D5-1284-4E89-9F99-910808A8A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77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en/question-mark-1106316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110fall2020.wordpress.com/2020/12/03/creating-an-environment-of-negotiation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CA809-96E2-DD58-9B1D-DC4A8AAA2B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3793" y="1858297"/>
            <a:ext cx="8750710" cy="2015613"/>
          </a:xfrm>
        </p:spPr>
        <p:txBody>
          <a:bodyPr/>
          <a:lstStyle/>
          <a:p>
            <a:r>
              <a:rPr lang="en-US" dirty="0"/>
              <a:t>Customer Segmentation with K-Nearest Neighbors(KNN)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25F70E-94FB-DBE5-41E2-070E68E3C8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800" b="0" i="0" dirty="0">
                <a:solidFill>
                  <a:srgbClr val="374151"/>
                </a:solidFill>
                <a:effectLst/>
                <a:latin typeface="Söhne"/>
              </a:rPr>
              <a:t>Enhancing Retail Marketing Strategies</a:t>
            </a:r>
          </a:p>
        </p:txBody>
      </p:sp>
    </p:spTree>
    <p:extLst>
      <p:ext uri="{BB962C8B-B14F-4D97-AF65-F5344CB8AC3E}">
        <p14:creationId xmlns:p14="http://schemas.microsoft.com/office/powerpoint/2010/main" val="1437865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0D729-1AF5-0A13-4F72-135F4B3C4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Conclusion and Recommendations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CE626-EDD6-98E5-FCBB-F9AFF6705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i="0" dirty="0">
                <a:solidFill>
                  <a:srgbClr val="374151"/>
                </a:solidFill>
                <a:effectLst/>
                <a:latin typeface="Söhne"/>
              </a:rPr>
              <a:t>Data-Driven Insights</a:t>
            </a: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i="0" dirty="0">
                <a:solidFill>
                  <a:srgbClr val="374151"/>
                </a:solidFill>
                <a:effectLst/>
                <a:latin typeface="Söhne"/>
              </a:rPr>
              <a:t>Improved Marketing Strategies</a:t>
            </a: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i="0" dirty="0">
                <a:solidFill>
                  <a:srgbClr val="374151"/>
                </a:solidFill>
                <a:effectLst/>
                <a:latin typeface="Söhne"/>
              </a:rPr>
              <a:t>Enhanced Customer Engagement</a:t>
            </a: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i="0" dirty="0">
                <a:solidFill>
                  <a:srgbClr val="374151"/>
                </a:solidFill>
                <a:effectLst/>
                <a:latin typeface="Söhne"/>
              </a:rPr>
              <a:t>Strategic Decision-Making</a:t>
            </a:r>
          </a:p>
        </p:txBody>
      </p:sp>
    </p:spTree>
    <p:extLst>
      <p:ext uri="{BB962C8B-B14F-4D97-AF65-F5344CB8AC3E}">
        <p14:creationId xmlns:p14="http://schemas.microsoft.com/office/powerpoint/2010/main" val="1172004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485DC-7E88-4C27-0233-1437B9BAE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Questions?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A05A0-8970-7598-334B-BF2FEA74C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endParaRPr lang="en-IN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ACBFD5-0E22-1D84-F6BF-0C60AC9175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589083" y="2237190"/>
            <a:ext cx="1592518" cy="297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609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485DC-7E88-4C27-0233-1437B9BAE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Thank You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A05A0-8970-7598-334B-BF2FEA74C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endParaRPr lang="en-IN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7B3C2F-03B2-9088-5664-8334600916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057499" y="1930400"/>
            <a:ext cx="5483843" cy="365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82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45EC8-2343-DA8A-3615-0E3D157DB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CEB20-D17F-52E6-8826-4877742F3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KNN empowers retail marketing by segmenting customers based on their behaviors and demographics.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74151"/>
                </a:solidFill>
                <a:latin typeface="Söhne"/>
              </a:rPr>
              <a:t>D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ata-driven approach can enhance customer engagement, leading to increased sales and retail success.</a:t>
            </a:r>
          </a:p>
          <a:p>
            <a:pPr>
              <a:lnSpc>
                <a:spcPct val="200000"/>
              </a:lnSpc>
            </a:pPr>
            <a:endParaRPr lang="en-IN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16206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75AAB-AE30-DC96-C358-3EBAE746F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Data Preprocessing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91D7E-30AF-147F-3B0F-780688404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Loading the data using pandas</a:t>
            </a:r>
          </a:p>
          <a:p>
            <a:pPr>
              <a:lnSpc>
                <a:spcPct val="200000"/>
              </a:lnSpc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Label encoding to convert categorical data (like 'Gender' and 'Profession') into numerical format.</a:t>
            </a:r>
          </a:p>
          <a:p>
            <a:pPr>
              <a:lnSpc>
                <a:spcPct val="200000"/>
              </a:lnSpc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It ensures that the data can be used effectively for modeling.</a:t>
            </a:r>
            <a:endParaRPr lang="en-IN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6771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26B51-EBA1-BAF0-7C21-B2DA4B2C9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Data Splitting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662E3-45DC-8B28-E9F8-33DDE19E7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solidFill>
                  <a:srgbClr val="374151"/>
                </a:solidFill>
                <a:latin typeface="Söhne"/>
              </a:rPr>
              <a:t>Data d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ivided into training and testing sets, which is crucial for evaluating the model's performance.</a:t>
            </a:r>
          </a:p>
          <a:p>
            <a:pPr>
              <a:lnSpc>
                <a:spcPct val="200000"/>
              </a:lnSpc>
            </a:pPr>
            <a:r>
              <a:rPr lang="en-IN" sz="2400" dirty="0">
                <a:latin typeface="+mj-lt"/>
              </a:rPr>
              <a:t>Spending score is testing dataset</a:t>
            </a:r>
          </a:p>
          <a:p>
            <a:pPr>
              <a:lnSpc>
                <a:spcPct val="200000"/>
              </a:lnSpc>
            </a:pPr>
            <a:endParaRPr lang="en-IN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4189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BEE8A-051E-47C0-E31D-8AFABB78C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KNN Model Training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C036B-5A90-5C14-1005-601101364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K-Nearest Neighbors (KNN) model training using the original data.</a:t>
            </a:r>
          </a:p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It outlines the process of training the model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374151"/>
                </a:solidFill>
                <a:latin typeface="Söhne"/>
              </a:rPr>
              <a:t>P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resents performance metrics, including accuracy, confusion matrix, and a classification report.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374151"/>
                </a:solidFill>
                <a:latin typeface="Söhne"/>
              </a:rPr>
              <a:t>Same process for scaled data too.</a:t>
            </a:r>
            <a:endParaRPr lang="en-IN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47974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12CB1-1977-1C4D-4E14-8F784FAEA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Data Scaling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292CD-E1DE-5235-3608-9CCCE8128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Using the StandardScaler. It clarifies why data scaling is important for KNN,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rgbClr val="374151"/>
                </a:solidFill>
                <a:latin typeface="Söhne"/>
              </a:rPr>
              <a:t>A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s KNN relies on distances between data points and scaling ensures that all features have the same scale.</a:t>
            </a:r>
            <a:endParaRPr lang="en-IN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479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F974D-17E1-E992-0788-FAD94E666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Hyperparameter Tuning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1EF3D-BE6B-44F9-68FE-35C97EEC2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This slide explains the process of hyperparameter tuning using GridSearchCV.</a:t>
            </a:r>
          </a:p>
          <a:p>
            <a:pPr>
              <a:lnSpc>
                <a:spcPct val="200000"/>
              </a:lnSpc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It identifies the search for the optimal value of 'K' (number of neighbors) 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rgbClr val="374151"/>
                </a:solidFill>
                <a:latin typeface="Söhne"/>
              </a:rPr>
              <a:t>M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entions the best 'K' value found.</a:t>
            </a:r>
            <a:endParaRPr lang="en-IN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9235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84CE6-2AA8-1277-7622-5AD30BD27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Visualizing Customer Segments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9FB596-705A-F86C-D78A-0AF2F5BC90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714" y="1792850"/>
            <a:ext cx="6309907" cy="427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339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11373-89E2-7C0B-83AE-91007A0AB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Performance Comparison (Unscaled vs. Scaled Data)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737C7-69C2-8564-C403-F9BDDFF1D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IN" sz="2000" b="1" i="0" dirty="0">
                <a:solidFill>
                  <a:srgbClr val="374151"/>
                </a:solidFill>
                <a:effectLst/>
                <a:latin typeface="Söhne"/>
              </a:rPr>
              <a:t>Performance on Unscaled Data:</a:t>
            </a:r>
            <a:endParaRPr lang="en-IN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IN" sz="2000" b="0" i="0" dirty="0">
                <a:solidFill>
                  <a:srgbClr val="374151"/>
                </a:solidFill>
                <a:effectLst/>
                <a:latin typeface="Söhne"/>
              </a:rPr>
              <a:t>Accuracy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IN" sz="2000" b="0" i="0" dirty="0">
                <a:solidFill>
                  <a:srgbClr val="374151"/>
                </a:solidFill>
                <a:effectLst/>
                <a:latin typeface="Söhne"/>
              </a:rPr>
              <a:t>Distance Metrics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IN" sz="2000" b="0" i="0" dirty="0">
                <a:solidFill>
                  <a:srgbClr val="374151"/>
                </a:solidFill>
                <a:effectLst/>
                <a:latin typeface="Söhne"/>
              </a:rPr>
              <a:t>Misclassification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IN" sz="2000" b="0" i="0" dirty="0">
                <a:solidFill>
                  <a:srgbClr val="374151"/>
                </a:solidFill>
                <a:effectLst/>
                <a:latin typeface="Söhne"/>
              </a:rPr>
              <a:t>Interpretability</a:t>
            </a:r>
            <a:endParaRPr lang="en-IN" sz="2000" dirty="0">
              <a:solidFill>
                <a:srgbClr val="374151"/>
              </a:solidFill>
              <a:latin typeface="Söhne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endParaRPr lang="en-IN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lnSpc>
                <a:spcPct val="150000"/>
              </a:lnSpc>
            </a:pPr>
            <a:r>
              <a:rPr lang="en-IN" sz="2000" b="1" i="0" dirty="0">
                <a:solidFill>
                  <a:srgbClr val="374151"/>
                </a:solidFill>
                <a:effectLst/>
                <a:latin typeface="Söhne"/>
              </a:rPr>
              <a:t>Performance on Scaled Data:</a:t>
            </a:r>
            <a:endParaRPr lang="en-IN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IN" sz="2000" b="0" i="0" dirty="0">
                <a:solidFill>
                  <a:srgbClr val="374151"/>
                </a:solidFill>
                <a:effectLst/>
                <a:latin typeface="Söhne"/>
              </a:rPr>
              <a:t>Improved Accuracy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IN" sz="2000" b="0" i="0" dirty="0">
                <a:solidFill>
                  <a:srgbClr val="374151"/>
                </a:solidFill>
                <a:effectLst/>
                <a:latin typeface="Söhne"/>
              </a:rPr>
              <a:t>Balanced Contribution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IN" sz="2000" b="0" i="0" dirty="0">
                <a:solidFill>
                  <a:srgbClr val="374151"/>
                </a:solidFill>
                <a:effectLst/>
                <a:latin typeface="Söhne"/>
              </a:rPr>
              <a:t>Better Customer Segmentation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IN" sz="2000" b="0" i="0" dirty="0">
                <a:solidFill>
                  <a:srgbClr val="374151"/>
                </a:solidFill>
                <a:effectLst/>
                <a:latin typeface="Söhne"/>
              </a:rPr>
              <a:t>Interpretability</a:t>
            </a:r>
          </a:p>
        </p:txBody>
      </p:sp>
    </p:spTree>
    <p:extLst>
      <p:ext uri="{BB962C8B-B14F-4D97-AF65-F5344CB8AC3E}">
        <p14:creationId xmlns:p14="http://schemas.microsoft.com/office/powerpoint/2010/main" val="253303599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</TotalTime>
  <Words>275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Söhne</vt:lpstr>
      <vt:lpstr>Times New Roman</vt:lpstr>
      <vt:lpstr>Wingdings</vt:lpstr>
      <vt:lpstr>Wingdings 3</vt:lpstr>
      <vt:lpstr>Facet</vt:lpstr>
      <vt:lpstr>Customer Segmentation with K-Nearest Neighbors(KNN)</vt:lpstr>
      <vt:lpstr>Introduction</vt:lpstr>
      <vt:lpstr>Data Preprocessing</vt:lpstr>
      <vt:lpstr>Data Splitting</vt:lpstr>
      <vt:lpstr>KNN Model Training</vt:lpstr>
      <vt:lpstr>Data Scaling</vt:lpstr>
      <vt:lpstr>Hyperparameter Tuning</vt:lpstr>
      <vt:lpstr>Visualizing Customer Segments</vt:lpstr>
      <vt:lpstr>Performance Comparison (Unscaled vs. Scaled Data)</vt:lpstr>
      <vt:lpstr>Conclusion and Recommendations</vt:lpstr>
      <vt:lpstr>Questions?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Segmentation with K-Nearest Neighbors(KNN)</dc:title>
  <dc:creator>vamsi Nalluri</dc:creator>
  <cp:lastModifiedBy>vamsi Nalluri</cp:lastModifiedBy>
  <cp:revision>3</cp:revision>
  <dcterms:created xsi:type="dcterms:W3CDTF">2023-10-31T11:54:32Z</dcterms:created>
  <dcterms:modified xsi:type="dcterms:W3CDTF">2023-10-31T13:04:13Z</dcterms:modified>
</cp:coreProperties>
</file>