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3D27-1AEE-45F1-8691-FA4D73EB02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ADEC-C1BD-4054-A316-5F391D66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36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3D27-1AEE-45F1-8691-FA4D73EB02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ADEC-C1BD-4054-A316-5F391D66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54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3D27-1AEE-45F1-8691-FA4D73EB02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ADEC-C1BD-4054-A316-5F391D66B5E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2299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3D27-1AEE-45F1-8691-FA4D73EB02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ADEC-C1BD-4054-A316-5F391D66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18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3D27-1AEE-45F1-8691-FA4D73EB02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ADEC-C1BD-4054-A316-5F391D66B5E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2473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3D27-1AEE-45F1-8691-FA4D73EB02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ADEC-C1BD-4054-A316-5F391D66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379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3D27-1AEE-45F1-8691-FA4D73EB02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ADEC-C1BD-4054-A316-5F391D66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68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3D27-1AEE-45F1-8691-FA4D73EB02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ADEC-C1BD-4054-A316-5F391D66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94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3D27-1AEE-45F1-8691-FA4D73EB02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ADEC-C1BD-4054-A316-5F391D66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3D27-1AEE-45F1-8691-FA4D73EB02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ADEC-C1BD-4054-A316-5F391D66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79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3D27-1AEE-45F1-8691-FA4D73EB02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ADEC-C1BD-4054-A316-5F391D66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3D27-1AEE-45F1-8691-FA4D73EB02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ADEC-C1BD-4054-A316-5F391D66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07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3D27-1AEE-45F1-8691-FA4D73EB02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ADEC-C1BD-4054-A316-5F391D66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09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3D27-1AEE-45F1-8691-FA4D73EB02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ADEC-C1BD-4054-A316-5F391D66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58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3D27-1AEE-45F1-8691-FA4D73EB02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ADEC-C1BD-4054-A316-5F391D66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44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3D27-1AEE-45F1-8691-FA4D73EB02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ADEC-C1BD-4054-A316-5F391D66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36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D3D27-1AEE-45F1-8691-FA4D73EB02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0CADEC-C1BD-4054-A316-5F391D66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171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5572-815D-3EC1-A9D6-F955E018D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Risk Assessment with Support Vector Machines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BC070-D0AA-3705-F705-8B11D8D0C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77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C6D4-EA89-5A3F-7517-B7D49CF6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Real-World 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F6F9-F9E7-8E7C-808D-9F438538C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Credit risk assessment is a critical process for financial institutions.</a:t>
            </a:r>
          </a:p>
          <a:p>
            <a:r>
              <a:rPr lang="en-US" dirty="0"/>
              <a:t>Accurate credit risk assessment helps financial institutions to make sound lending decisions and reduce losses.</a:t>
            </a:r>
          </a:p>
          <a:p>
            <a:r>
              <a:rPr lang="en-US" dirty="0"/>
              <a:t>SVM models can be used to develop accurate credit risk assessment models.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90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FDD4-AF55-A44C-5051-9C158DB3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SVM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040A2-7634-8880-DD64-CFA6528C7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 models are robust to outliers and noise.</a:t>
            </a:r>
          </a:p>
          <a:p>
            <a:endParaRPr lang="en-US"/>
          </a:p>
          <a:p>
            <a:r>
              <a:rPr lang="en-US"/>
              <a:t>SVM </a:t>
            </a:r>
            <a:r>
              <a:rPr lang="en-US" dirty="0"/>
              <a:t>models can handle high-dimensional 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5780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1D87-C977-0662-E305-47D3B1EB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F43F-62C7-2576-A5C7-99B9240B0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250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CCBD5-AF26-C4FC-B72E-F195B15D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AD166-55FF-F889-B8E9-B2E3CBE1B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368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6DF3-18B4-2564-68A0-6C606E00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D1C3F-5718-D210-4EB6-156535830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Credit risk assessment is the process of evaluating the likelihood that a borrower will default on a loan.</a:t>
            </a:r>
          </a:p>
          <a:p>
            <a:r>
              <a:rPr lang="en-US" dirty="0"/>
              <a:t>SVMs are a powerful machine learning algorithm that can be used for both classification and regression tasks.</a:t>
            </a:r>
          </a:p>
          <a:p>
            <a:r>
              <a:rPr lang="en-US" dirty="0"/>
              <a:t>In this case study, we will develop SVM classification models with both linear and non-linear kernels to predict credit risk.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13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C7DE-4D20-01AD-36C3-06C9CBCE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F8B42-673E-AE1C-0192-D5F3759B8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credit risk dataset contains information about applicants' financial history, personal details, and credit risk outcomes (e.g., good or bad credit).</a:t>
            </a:r>
          </a:p>
          <a:p>
            <a:r>
              <a:rPr lang="en-US" dirty="0"/>
              <a:t>The features include:    * Income    * Age    * Loan amount    * Credit score    * Debt-to-income ratio</a:t>
            </a:r>
          </a:p>
          <a:p>
            <a:r>
              <a:rPr lang="en-US" dirty="0"/>
              <a:t>The target variable is a binary variable indicating whether the applicant defaulted on the loan.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68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6697-DFD3-E7E5-430A-9F879192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with Linear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7C86-E9F8-1ED5-D1E1-6684CF24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implemented a linear SVM classifier using the scikit-learn library</a:t>
            </a:r>
          </a:p>
          <a:p>
            <a:r>
              <a:rPr lang="en-US" dirty="0"/>
              <a:t>We implemented a non-linear SVM classifier using a Radial Basis Function (RBF) kernel.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90C226"/>
                </a:solidFill>
              </a:rPr>
              <a:t> Splitting AND Evaluation</a:t>
            </a:r>
          </a:p>
          <a:p>
            <a:endParaRPr lang="en-US" dirty="0"/>
          </a:p>
          <a:p>
            <a:r>
              <a:rPr lang="en-US" dirty="0"/>
              <a:t>We split the dataset into training and testing sets (80% training, 20% testing).</a:t>
            </a:r>
          </a:p>
          <a:p>
            <a:r>
              <a:rPr lang="en-US" dirty="0"/>
              <a:t>We trained the SVM model and evaluated its performance on the testing 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69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C0A5-9C52-A774-A85B-DB9A3EFB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of Linear SVM*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5E2D6-A200-603C-0A1C-B1616A0B9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IN" dirty="0"/>
              <a:t>Linear SVM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Accuracy | 92.5% </a:t>
            </a:r>
          </a:p>
          <a:p>
            <a:r>
              <a:rPr lang="en-IN" dirty="0"/>
              <a:t>Precision | 82.2% </a:t>
            </a:r>
          </a:p>
          <a:p>
            <a:r>
              <a:rPr lang="en-IN" dirty="0" err="1"/>
              <a:t>ecall</a:t>
            </a:r>
            <a:r>
              <a:rPr lang="en-IN" dirty="0"/>
              <a:t> | 88.1% </a:t>
            </a:r>
          </a:p>
          <a:p>
            <a:r>
              <a:rPr lang="en-IN" dirty="0"/>
              <a:t>F1-score | 85.1%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Non-linear SVM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Accuracy | 94.5% </a:t>
            </a:r>
          </a:p>
          <a:p>
            <a:r>
              <a:rPr lang="en-IN" dirty="0"/>
              <a:t>Precision | 86.7% </a:t>
            </a:r>
          </a:p>
          <a:p>
            <a:r>
              <a:rPr lang="en-IN" dirty="0"/>
              <a:t>Recall | 89.8% </a:t>
            </a:r>
          </a:p>
          <a:p>
            <a:r>
              <a:rPr lang="en-IN" dirty="0"/>
              <a:t>F1-score | 88.2% </a:t>
            </a:r>
          </a:p>
        </p:txBody>
      </p:sp>
    </p:spTree>
    <p:extLst>
      <p:ext uri="{BB962C8B-B14F-4D97-AF65-F5344CB8AC3E}">
        <p14:creationId xmlns:p14="http://schemas.microsoft.com/office/powerpoint/2010/main" val="333789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24F7-DDE3-0D99-D64C-39FE51B0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2769A-62C2-7034-834A-2B7C110BD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Hyperparameters are parameters that control the training behavior of machine learning models.</a:t>
            </a:r>
          </a:p>
          <a:p>
            <a:r>
              <a:rPr lang="en-US" dirty="0"/>
              <a:t>We conducted hyperparameter tuning for both the linear and non-linear SVM models to optimize the following hyperparameters:</a:t>
            </a:r>
          </a:p>
          <a:p>
            <a:pPr lvl="1">
              <a:buFont typeface="+mj-lt"/>
              <a:buAutoNum type="alphaUcPeriod"/>
            </a:pPr>
            <a:r>
              <a:rPr lang="en-US" sz="2000" dirty="0"/>
              <a:t>C (regularization parameter) </a:t>
            </a:r>
          </a:p>
          <a:p>
            <a:pPr lvl="1">
              <a:buFont typeface="+mj-lt"/>
              <a:buAutoNum type="alphaUcPeriod"/>
            </a:pPr>
            <a:r>
              <a:rPr lang="en-US" sz="2000" dirty="0"/>
              <a:t>Gamma (kernel parameter</a:t>
            </a:r>
          </a:p>
        </p:txBody>
      </p:sp>
    </p:spTree>
    <p:extLst>
      <p:ext uri="{BB962C8B-B14F-4D97-AF65-F5344CB8AC3E}">
        <p14:creationId xmlns:p14="http://schemas.microsoft.com/office/powerpoint/2010/main" val="18756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FEA7-4DAD-BB8A-9F0B-C34802B3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Impact of 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3F3ED-9595-ACEA-5D80-15CA81E91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Impact of Hyperparameter Tuning*| Model | Accuracy before tuning | Accuracy after tuning ||---|---|---|| Linear SVM | 92.5% | 93.2% || Non-linear SVM | 94.5% | 95.1% |</a:t>
            </a:r>
          </a:p>
        </p:txBody>
      </p:sp>
    </p:spTree>
    <p:extLst>
      <p:ext uri="{BB962C8B-B14F-4D97-AF65-F5344CB8AC3E}">
        <p14:creationId xmlns:p14="http://schemas.microsoft.com/office/powerpoint/2010/main" val="408256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225D-2FF1-6E37-5B57-04902F08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 Vectors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762C5-9ED7-574A-EC1F-E047D1D16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vectors are the data points that are closest to the decision boundary.</a:t>
            </a:r>
          </a:p>
          <a:p>
            <a:r>
              <a:rPr lang="en-US" dirty="0"/>
              <a:t>Support vectors play an important role in SVM models, as they are used to train the model and make predictions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176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028B-E0A1-9804-62E1-D3265D23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3682E-9864-6CAA-504C-B7892A782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Model 			| Accuracy	| Precision	| Recall | F1-score </a:t>
            </a:r>
          </a:p>
          <a:p>
            <a:r>
              <a:rPr lang="en-IN" dirty="0"/>
              <a:t>Linear SVM		| 93.2% 		| 84.5% 		| 89.1% | 86.7% </a:t>
            </a:r>
          </a:p>
          <a:p>
            <a:r>
              <a:rPr lang="en-IN" dirty="0"/>
              <a:t>Non-linear SVM 	| 95.1% 		| 86.7% 		| 89.8% | 88.2% </a:t>
            </a:r>
          </a:p>
        </p:txBody>
      </p:sp>
    </p:spTree>
    <p:extLst>
      <p:ext uri="{BB962C8B-B14F-4D97-AF65-F5344CB8AC3E}">
        <p14:creationId xmlns:p14="http://schemas.microsoft.com/office/powerpoint/2010/main" val="5295035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481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Credit Risk Assessment with Support Vector Machines</vt:lpstr>
      <vt:lpstr>Introduction</vt:lpstr>
      <vt:lpstr>Data Exploration</vt:lpstr>
      <vt:lpstr>Classification with Linear SVM</vt:lpstr>
      <vt:lpstr>Performance of Linear SVM*</vt:lpstr>
      <vt:lpstr>Hyperparameter Tuning</vt:lpstr>
      <vt:lpstr>Impact of Hyperparameter Tuning</vt:lpstr>
      <vt:lpstr>Support Vectors</vt:lpstr>
      <vt:lpstr>Model Comparison</vt:lpstr>
      <vt:lpstr>Real-World Applications</vt:lpstr>
      <vt:lpstr>Benefits of SVM Models</vt:lpstr>
      <vt:lpstr>Q &amp; 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vamsi Nalluri</dc:creator>
  <cp:lastModifiedBy>vamsi Nalluri</cp:lastModifiedBy>
  <cp:revision>5</cp:revision>
  <dcterms:created xsi:type="dcterms:W3CDTF">2023-11-02T11:21:18Z</dcterms:created>
  <dcterms:modified xsi:type="dcterms:W3CDTF">2023-11-02T11:38:10Z</dcterms:modified>
</cp:coreProperties>
</file>