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65" r:id="rId4"/>
    <p:sldId id="277" r:id="rId5"/>
    <p:sldId id="259" r:id="rId6"/>
    <p:sldId id="261" r:id="rId7"/>
    <p:sldId id="258" r:id="rId8"/>
    <p:sldId id="260" r:id="rId9"/>
    <p:sldId id="274" r:id="rId10"/>
    <p:sldId id="276" r:id="rId11"/>
    <p:sldId id="267" r:id="rId12"/>
    <p:sldId id="268" r:id="rId13"/>
    <p:sldId id="269" r:id="rId14"/>
    <p:sldId id="270" r:id="rId15"/>
    <p:sldId id="275" r:id="rId16"/>
    <p:sldId id="271" r:id="rId17"/>
    <p:sldId id="272" r:id="rId18"/>
    <p:sldId id="273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BDA4D-2829-58A6-3B5A-340E3D36B6F1}" v="20" dt="2025-08-23T11:59:28.786"/>
    <p1510:client id="{1C223135-B735-1A38-481D-F993975934D1}" v="311" dt="2025-08-23T11:44:48.073"/>
    <p1510:client id="{5D1399DA-6239-AB8A-02A9-F0A448F8B062}" v="143" dt="2025-08-23T16:50:12.221"/>
    <p1510:client id="{6DCD40AF-232A-E09D-EE98-DB0F81C8720B}" v="231" dt="2025-08-24T02:22:04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5FCB35-6F7C-E964-CE10-EB5DBD116EB4}"/>
              </a:ext>
            </a:extLst>
          </p:cNvPr>
          <p:cNvSpPr txBox="1"/>
          <p:nvPr/>
        </p:nvSpPr>
        <p:spPr>
          <a:xfrm>
            <a:off x="450574" y="780222"/>
            <a:ext cx="11290852" cy="45132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chemeClr val="tx2">
                    <a:lumMod val="49000"/>
                    <a:lumOff val="51000"/>
                  </a:schemeClr>
                </a:solidFill>
                <a:latin typeface="Segoe UI"/>
                <a:cs typeface="Segoe UI"/>
              </a:rPr>
              <a:t>Project Title : 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IN" sz="28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CSphere – A College Club Management System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8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chemeClr val="tx2">
                    <a:lumMod val="49000"/>
                    <a:lumOff val="51000"/>
                  </a:schemeClr>
                </a:solidFill>
                <a:latin typeface="Segoe UI"/>
                <a:cs typeface="Segoe UI"/>
              </a:rPr>
              <a:t>Project Guide : 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altLang="en-US" sz="28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K. Nageswara Rao sir</a:t>
            </a:r>
          </a:p>
        </p:txBody>
      </p:sp>
    </p:spTree>
    <p:extLst>
      <p:ext uri="{BB962C8B-B14F-4D97-AF65-F5344CB8AC3E}">
        <p14:creationId xmlns:p14="http://schemas.microsoft.com/office/powerpoint/2010/main" val="3489247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410F-90D2-1BFA-65D6-DD550CCA9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088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49000"/>
                    <a:lumOff val="51000"/>
                  </a:schemeClr>
                </a:solidFill>
              </a:rPr>
              <a:t>User Routes Screenshots</a:t>
            </a:r>
            <a:br>
              <a:rPr lang="en-US" dirty="0">
                <a:solidFill>
                  <a:schemeClr val="tx2">
                    <a:lumMod val="49000"/>
                    <a:lumOff val="51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49000"/>
                    <a:lumOff val="51000"/>
                  </a:schemeClr>
                </a:solidFill>
              </a:rPr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3652992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hat&#10;&#10;AI-generated content may be incorrect.">
            <a:extLst>
              <a:ext uri="{FF2B5EF4-FFF2-40B4-BE49-F238E27FC236}">
                <a16:creationId xmlns:a16="http://schemas.microsoft.com/office/drawing/2014/main" id="{AED164D7-E2B2-0A2A-79C8-C97321E2A8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30" b="-1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23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hat&#10;&#10;AI-generated content may be incorrect.">
            <a:extLst>
              <a:ext uri="{FF2B5EF4-FFF2-40B4-BE49-F238E27FC236}">
                <a16:creationId xmlns:a16="http://schemas.microsoft.com/office/drawing/2014/main" id="{7D38C92C-6A90-7001-CB7E-695604E482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180" b="1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40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hat&#10;&#10;AI-generated content may be incorrect.">
            <a:extLst>
              <a:ext uri="{FF2B5EF4-FFF2-40B4-BE49-F238E27FC236}">
                <a16:creationId xmlns:a16="http://schemas.microsoft.com/office/drawing/2014/main" id="{B8947481-87B7-6728-713C-3DD616D8D1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79" r="1" b="1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73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E384CC2-F7B8-9691-1D5E-B9B18C7FF9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180" b="1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34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464B-1E9B-E87D-08A1-A82FDA91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55" y="277088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49000"/>
                    <a:lumOff val="51000"/>
                  </a:schemeClr>
                </a:solidFill>
              </a:rPr>
              <a:t>Super Admin Routes Screenshots</a:t>
            </a:r>
            <a:br>
              <a:rPr lang="en-US" dirty="0">
                <a:solidFill>
                  <a:schemeClr val="tx2">
                    <a:lumMod val="49000"/>
                    <a:lumOff val="51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49000"/>
                    <a:lumOff val="51000"/>
                  </a:schemeClr>
                </a:solidFill>
              </a:rPr>
              <a:t>→ </a:t>
            </a:r>
          </a:p>
        </p:txBody>
      </p:sp>
    </p:spTree>
    <p:extLst>
      <p:ext uri="{BB962C8B-B14F-4D97-AF65-F5344CB8AC3E}">
        <p14:creationId xmlns:p14="http://schemas.microsoft.com/office/powerpoint/2010/main" val="347622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website&#10;&#10;AI-generated content may be incorrect.">
            <a:extLst>
              <a:ext uri="{FF2B5EF4-FFF2-40B4-BE49-F238E27FC236}">
                <a16:creationId xmlns:a16="http://schemas.microsoft.com/office/drawing/2014/main" id="{93604D3A-02B7-9881-D424-B39D27470E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85" b="1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48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website&#10;&#10;AI-generated content may be incorrect.">
            <a:extLst>
              <a:ext uri="{FF2B5EF4-FFF2-40B4-BE49-F238E27FC236}">
                <a16:creationId xmlns:a16="http://schemas.microsoft.com/office/drawing/2014/main" id="{1C6D5392-06F7-0DBD-1FD0-888E830A9A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61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31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C3747B1-D901-7708-F6E4-8893701D6A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61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52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7D06-24A7-D7AD-4695-F32F1D0887A2}"/>
              </a:ext>
            </a:extLst>
          </p:cNvPr>
          <p:cNvSpPr txBox="1">
            <a:spLocks/>
          </p:cNvSpPr>
          <p:nvPr/>
        </p:nvSpPr>
        <p:spPr>
          <a:xfrm>
            <a:off x="838200" y="2628693"/>
            <a:ext cx="10515600" cy="160061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IN" dirty="0">
                <a:solidFill>
                  <a:schemeClr val="tx2">
                    <a:lumMod val="49000"/>
                    <a:lumOff val="51000"/>
                  </a:schemeClr>
                </a:solidFill>
                <a:latin typeface="Segoe UI"/>
                <a:cs typeface="Segoe U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4693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D13977FC-5B16-9452-4A7C-AA0C4CCA41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38031" y="-229918"/>
            <a:ext cx="9915939" cy="731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chemeClr val="tx2">
                    <a:lumMod val="49000"/>
                    <a:lumOff val="51000"/>
                  </a:schemeClr>
                </a:solidFill>
                <a:latin typeface="Segoe UI"/>
                <a:cs typeface="Segoe UI"/>
              </a:rPr>
              <a:t>Batch Members : </a:t>
            </a:r>
          </a:p>
          <a:p>
            <a:pPr lvl="0"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u="none" strike="noStrike" cap="none" normalizeH="0" baseline="0" dirty="0">
                <a:ln>
                  <a:noFill/>
                </a:ln>
                <a:effectLst/>
                <a:latin typeface="Segoe UI"/>
                <a:cs typeface="Segoe UI"/>
              </a:rPr>
              <a:t> 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23608-</a:t>
            </a:r>
            <a:r>
              <a:rPr lang="en-US" altLang="en-US" sz="28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CM-008</a:t>
            </a:r>
          </a:p>
          <a:p>
            <a:pPr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 23608-</a:t>
            </a:r>
            <a:r>
              <a:rPr lang="en-US" altLang="en-US" sz="28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CM-069</a:t>
            </a:r>
          </a:p>
          <a:p>
            <a:pPr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 23608-</a:t>
            </a:r>
            <a:r>
              <a:rPr lang="en-US" altLang="en-US" sz="28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CM-046</a:t>
            </a:r>
            <a:endParaRPr lang="en-US" altLang="en-US" sz="2800" u="none" strike="noStrike" cap="none" normalizeH="0" baseline="0" dirty="0">
              <a:ln>
                <a:noFill/>
              </a:ln>
              <a:solidFill>
                <a:schemeClr val="tx1">
                  <a:lumMod val="76000"/>
                  <a:lumOff val="24000"/>
                </a:schemeClr>
              </a:solidFill>
              <a:effectLst/>
              <a:latin typeface="Segoe UI"/>
              <a:cs typeface="Segoe UI"/>
            </a:endParaRPr>
          </a:p>
          <a:p>
            <a:pPr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 23608-</a:t>
            </a:r>
            <a:r>
              <a:rPr lang="en-US" altLang="en-US" sz="28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CM-004</a:t>
            </a:r>
            <a:endParaRPr lang="en-US" altLang="en-US" sz="2800" u="none" strike="noStrike" cap="none" normalizeH="0" baseline="0" dirty="0">
              <a:ln>
                <a:noFill/>
              </a:ln>
              <a:solidFill>
                <a:schemeClr val="tx1">
                  <a:lumMod val="76000"/>
                  <a:lumOff val="24000"/>
                </a:schemeClr>
              </a:solidFill>
              <a:effectLst/>
              <a:latin typeface="Segoe UI"/>
              <a:cs typeface="Segoe UI"/>
            </a:endParaRPr>
          </a:p>
          <a:p>
            <a:pPr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 23608-</a:t>
            </a:r>
            <a:r>
              <a:rPr lang="en-US" altLang="en-US" sz="28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CM-052</a:t>
            </a:r>
          </a:p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u="none" strike="noStrike" cap="none" normalizeH="0" baseline="0" dirty="0">
              <a:ln>
                <a:noFill/>
              </a:ln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u="none" strike="noStrike" cap="none" normalizeH="0" baseline="0" dirty="0">
              <a:ln>
                <a:noFill/>
              </a:ln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90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BD7A-388F-1CAF-412D-D415F0D2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49000"/>
                    <a:lumOff val="51000"/>
                  </a:schemeClr>
                </a:solidFill>
                <a:latin typeface="Segoe UI"/>
                <a:cs typeface="Segoe UI"/>
              </a:rPr>
              <a:t>Abstract</a:t>
            </a:r>
            <a:endParaRPr lang="en-IN" sz="4000" dirty="0">
              <a:solidFill>
                <a:schemeClr val="tx2">
                  <a:lumMod val="49000"/>
                  <a:lumOff val="51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5FAD4-72D9-C371-C416-8BF62679F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CSphere, a College Club Management System is a centralized web-based platform designed to streamline the management of college clubs. It addresses the inefficiencies of traditional systems that rely on fragmented tools like WhatsApp and Excel.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The application facilitates seamless communication, event scheduling, and member engagement through role-based access, notifications, and an intuitive dashboard.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 By integrating modern web technologies (MERN stack), CSphere empowers student communities to manage activities efficiently, enhances visibility of club initiatives, and lays the groundwork for a scalable campus-wide digital ecosystem.</a:t>
            </a:r>
            <a:endParaRPr lang="en-IN">
              <a:solidFill>
                <a:schemeClr val="tx1">
                  <a:lumMod val="76000"/>
                  <a:lumOff val="24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3088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59016-0CC4-51CA-8309-15C8C9754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8023"/>
            <a:ext cx="10515600" cy="53619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tx2">
                    <a:lumMod val="49000"/>
                    <a:lumOff val="51000"/>
                  </a:schemeClr>
                </a:solidFill>
                <a:latin typeface="Segoe UI"/>
                <a:cs typeface="Segoe UI"/>
              </a:rPr>
              <a:t>Requirements and Tech Stack</a:t>
            </a: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49000"/>
                  <a:lumOff val="51000"/>
                </a:schemeClr>
              </a:solidFill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49000"/>
                    <a:lumOff val="51000"/>
                  </a:schemeClr>
                </a:solidFill>
                <a:latin typeface="Segoe UI"/>
                <a:cs typeface="Segoe UI"/>
              </a:rPr>
              <a:t>Hardware Requirements</a:t>
            </a:r>
            <a:endParaRPr lang="en-US" sz="2400" dirty="0">
              <a:solidFill>
                <a:schemeClr val="tx2">
                  <a:lumMod val="49000"/>
                  <a:lumOff val="51000"/>
                </a:schemeClr>
              </a:solidFill>
              <a:latin typeface="Segoe UI"/>
              <a:cs typeface="Segoe UI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CPU: i5 or better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RAM: 8 GB or above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Storage: ~500 GB+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Internet: Required for full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24028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roduction to Socket.IO: Real-Time Communication for the Web | by ...">
            <a:extLst>
              <a:ext uri="{FF2B5EF4-FFF2-40B4-BE49-F238E27FC236}">
                <a16:creationId xmlns:a16="http://schemas.microsoft.com/office/drawing/2014/main" id="{A0D8CF82-080E-B2D2-246A-100944F9C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333" y="5176874"/>
            <a:ext cx="2140100" cy="10063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03AC2F-8E80-4986-383A-759B69803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875" y="2283376"/>
            <a:ext cx="2291247" cy="2291247"/>
          </a:xfrm>
          <a:prstGeom prst="rect">
            <a:avLst/>
          </a:prstGeom>
        </p:spPr>
      </p:pic>
      <p:pic>
        <p:nvPicPr>
          <p:cNvPr id="6" name="Picture 5" descr="A group of colorful circles with text&#10;&#10;AI-generated content may be incorrect.">
            <a:extLst>
              <a:ext uri="{FF2B5EF4-FFF2-40B4-BE49-F238E27FC236}">
                <a16:creationId xmlns:a16="http://schemas.microsoft.com/office/drawing/2014/main" id="{A60BAA40-C96E-9356-9FE1-2C7271B6A6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625" y="1079815"/>
            <a:ext cx="3739874" cy="21204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6EE978-41A0-968B-B97E-3FC78898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2">
                    <a:lumMod val="49000"/>
                    <a:lumOff val="51000"/>
                  </a:schemeClr>
                </a:solidFill>
                <a:latin typeface="Segoe UI"/>
                <a:cs typeface="Segoe UI"/>
              </a:rPr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4117F-BA29-A7BB-EE43-71EF9ADB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Frontend: React.js, Tailwind CSS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Backend: Node.js, Express.js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Database: MongoDB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Auth: JWT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Real-Time Features : Socket.IO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C75BE5-AD46-FD4A-907B-FB345F0E5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2414" y="3657705"/>
            <a:ext cx="1626293" cy="162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4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3D3E-921C-29BD-951E-A1F0B1EA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49000"/>
                    <a:lumOff val="51000"/>
                  </a:schemeClr>
                </a:solidFill>
                <a:latin typeface="Segoe UI"/>
                <a:cs typeface="Segoe UI"/>
              </a:rPr>
              <a:t>Problem Statement</a:t>
            </a:r>
            <a:endParaRPr lang="en-IN" sz="4000" dirty="0">
              <a:solidFill>
                <a:schemeClr val="tx2">
                  <a:lumMod val="49000"/>
                  <a:lumOff val="51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66E9-F1A5-5BE8-3E9E-E1DA78AB4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ea typeface="+mn-lt"/>
                <a:cs typeface="+mn-lt"/>
              </a:rPr>
              <a:t>Manual club management through tools like WhatsApp and Excel makes coordination tedious and error-prone.</a:t>
            </a:r>
            <a:endParaRPr lang="en-US">
              <a:solidFill>
                <a:schemeClr val="tx1">
                  <a:lumMod val="76000"/>
                  <a:lumOff val="24000"/>
                </a:schemeClr>
              </a:solidFill>
              <a:latin typeface="Segoe UI"/>
              <a:cs typeface="Segoe UI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ea typeface="+mn-lt"/>
                <a:cs typeface="+mn-lt"/>
              </a:rPr>
              <a:t>No centralized system for tracking members, events, or participation records.</a:t>
            </a:r>
            <a:endParaRPr lang="en-US" dirty="0">
              <a:solidFill>
                <a:schemeClr val="tx1">
                  <a:lumMod val="76000"/>
                  <a:lumOff val="24000"/>
                </a:schemeClr>
              </a:solidFill>
              <a:latin typeface="Segoe UI"/>
              <a:cs typeface="Segoe UI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ea typeface="+mn-lt"/>
                <a:cs typeface="+mn-lt"/>
              </a:rPr>
              <a:t>Communication gaps between organizers and students result in missed updates and low engagement.</a:t>
            </a:r>
            <a:endParaRPr lang="en-US">
              <a:solidFill>
                <a:schemeClr val="tx1">
                  <a:lumMod val="76000"/>
                  <a:lumOff val="24000"/>
                </a:schemeClr>
              </a:solidFill>
              <a:latin typeface="Segoe UI"/>
              <a:cs typeface="Segoe UI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ea typeface="+mn-lt"/>
                <a:cs typeface="+mn-lt"/>
              </a:rPr>
              <a:t>Limited visibility of club activities reduces awareness and overall participation.</a:t>
            </a:r>
            <a:endParaRPr lang="en-US" dirty="0">
              <a:solidFill>
                <a:schemeClr val="tx1">
                  <a:lumMod val="76000"/>
                  <a:lumOff val="24000"/>
                </a:schemeClr>
              </a:solidFill>
              <a:latin typeface="Segoe UI"/>
              <a:cs typeface="Segoe UI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tx1">
                  <a:lumMod val="76000"/>
                  <a:lumOff val="24000"/>
                </a:schemeClr>
              </a:solidFill>
              <a:latin typeface="Segoe UI"/>
              <a:cs typeface="Segoe UI"/>
            </a:endParaRPr>
          </a:p>
          <a:p>
            <a:endParaRPr lang="en-IN" dirty="0">
              <a:solidFill>
                <a:schemeClr val="tx1">
                  <a:lumMod val="76000"/>
                  <a:lumOff val="24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3152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9A29-D1BE-7A36-268F-3AF2464B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tx2">
                    <a:lumMod val="49000"/>
                    <a:lumOff val="51000"/>
                  </a:schemeClr>
                </a:solidFill>
                <a:latin typeface="Segoe UI"/>
                <a:cs typeface="Segoe UI"/>
              </a:rPr>
              <a:t>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9732-679F-8D9F-6E31-E690CC103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755"/>
            <a:ext cx="10515600" cy="525690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ea typeface="+mn-lt"/>
                <a:cs typeface="+mn-lt"/>
              </a:rPr>
              <a:t>Provides a single platform for event creation, announcements, and member management.</a:t>
            </a:r>
            <a:endParaRPr lang="en-US" sz="2400">
              <a:solidFill>
                <a:schemeClr val="tx1">
                  <a:lumMod val="76000"/>
                  <a:lumOff val="24000"/>
                </a:schemeClr>
              </a:solidFill>
              <a:latin typeface="Segoe UI"/>
              <a:cs typeface="Segoe UI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ea typeface="+mn-lt"/>
                <a:cs typeface="+mn-lt"/>
              </a:rPr>
              <a:t>Real-time communication via notifications and group chat to bridge the gap between organizers and students.</a:t>
            </a:r>
            <a:endParaRPr lang="en-US" sz="2400">
              <a:solidFill>
                <a:schemeClr val="tx1">
                  <a:lumMod val="76000"/>
                  <a:lumOff val="24000"/>
                </a:schemeClr>
              </a:solidFill>
              <a:latin typeface="Segoe UI"/>
              <a:cs typeface="Segoe UI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ea typeface="+mn-lt"/>
                <a:cs typeface="+mn-lt"/>
              </a:rPr>
              <a:t>Transparent activity tracking with improved visibility of upcoming events, participation, and club updates.</a:t>
            </a:r>
            <a:endParaRPr lang="en-US" sz="2400">
              <a:solidFill>
                <a:schemeClr val="tx1">
                  <a:lumMod val="76000"/>
                  <a:lumOff val="24000"/>
                </a:schemeClr>
              </a:solidFill>
              <a:latin typeface="Segoe UI"/>
              <a:cs typeface="Segoe UI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ea typeface="+mn-lt"/>
                <a:cs typeface="+mn-lt"/>
              </a:rPr>
              <a:t>User-friendly interface that enhances engagement and encourages more student involvement.</a:t>
            </a:r>
            <a:endParaRPr lang="en-US" sz="2400" dirty="0">
              <a:solidFill>
                <a:schemeClr val="tx1">
                  <a:lumMod val="76000"/>
                  <a:lumOff val="24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6590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D096-01AA-D338-7ACC-08626F51B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49000"/>
                    <a:lumOff val="51000"/>
                  </a:schemeClr>
                </a:solidFill>
                <a:latin typeface="Segoe UI"/>
                <a:cs typeface="Segoe UI"/>
              </a:rPr>
              <a:t>Core Features</a:t>
            </a:r>
            <a:endParaRPr lang="en-IN" sz="4000" dirty="0">
              <a:solidFill>
                <a:schemeClr val="tx2">
                  <a:lumMod val="49000"/>
                  <a:lumOff val="51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D6FE28-FF5E-0B88-B62C-B7ADEF6CDF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690209"/>
            <a:ext cx="10671313" cy="5886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sz="2400" dirty="0">
              <a:solidFill>
                <a:schemeClr val="tx1">
                  <a:lumMod val="76000"/>
                  <a:lumOff val="24000"/>
                </a:schemeClr>
              </a:solidFill>
              <a:latin typeface="Segoe UI"/>
              <a:cs typeface="Segoe UI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  User</a:t>
            </a:r>
            <a:r>
              <a:rPr lang="en-US" sz="24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 </a:t>
            </a:r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Profile</a:t>
            </a:r>
            <a:r>
              <a:rPr lang="en-US" sz="24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 </a:t>
            </a:r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&amp; Auth: secured sign‑in/up</a:t>
            </a:r>
            <a:endParaRPr lang="en-US" altLang="en-US" sz="2400" dirty="0">
              <a:solidFill>
                <a:schemeClr val="tx1">
                  <a:lumMod val="76000"/>
                  <a:lumOff val="24000"/>
                </a:schemeClr>
              </a:solidFill>
              <a:latin typeface="Segoe UI"/>
              <a:cs typeface="Segoe UI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 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Club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Management: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create, view, manage </a:t>
            </a:r>
            <a:r>
              <a:rPr lang="en-US" alt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clubs</a:t>
            </a:r>
            <a:endParaRPr lang="en-US" sz="2400">
              <a:solidFill>
                <a:schemeClr val="tx1">
                  <a:lumMod val="76000"/>
                  <a:lumOff val="24000"/>
                </a:schemeClr>
              </a:solidFill>
              <a:latin typeface="Aptos" panose="02110004020202020204"/>
              <a:cs typeface="Segoe UI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  Real-Time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Chat: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separate </a:t>
            </a:r>
            <a:r>
              <a:rPr lang="en-US" alt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chat room per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 club</a:t>
            </a:r>
            <a:endParaRPr lang="en-US" sz="240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  Real-Time Announcements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&amp;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Notifications: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push events</a:t>
            </a:r>
            <a:endParaRPr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76000"/>
                  <a:lumOff val="24000"/>
                </a:schemeClr>
              </a:solidFill>
              <a:effectLst/>
              <a:latin typeface="Segoe UI"/>
              <a:cs typeface="Segoe UI"/>
            </a:endParaRP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  Explore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Page: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discover new clubs</a:t>
            </a:r>
            <a:endParaRPr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76000"/>
                  <a:lumOff val="24000"/>
                </a:schemeClr>
              </a:solidFill>
              <a:effectLst/>
              <a:latin typeface="Segoe UI"/>
              <a:cs typeface="Segoe UI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cs typeface="Segoe UI"/>
              </a:rPr>
              <a:t>  </a:t>
            </a:r>
            <a:r>
              <a:rPr lang="en-IN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Dashboards for analytics</a:t>
            </a:r>
            <a:endParaRPr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76000"/>
                  <a:lumOff val="24000"/>
                </a:schemeClr>
              </a:solidFill>
              <a:effectLst/>
              <a:latin typeface="Segoe UI"/>
              <a:cs typeface="Segoe UI"/>
            </a:endParaRP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solidFill>
                <a:schemeClr val="tx1">
                  <a:lumMod val="76000"/>
                  <a:lumOff val="24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50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CCA8ED0-CE0F-65CE-BC32-9E08F77A86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2" r="3038" b="1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92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Abstract</vt:lpstr>
      <vt:lpstr>PowerPoint Presentation</vt:lpstr>
      <vt:lpstr>Software Requirements</vt:lpstr>
      <vt:lpstr>Problem Statement</vt:lpstr>
      <vt:lpstr>Solution Overview</vt:lpstr>
      <vt:lpstr>Core Features</vt:lpstr>
      <vt:lpstr>PowerPoint Presentation</vt:lpstr>
      <vt:lpstr>User Routes Screenshots →</vt:lpstr>
      <vt:lpstr>PowerPoint Presentation</vt:lpstr>
      <vt:lpstr>PowerPoint Presentation</vt:lpstr>
      <vt:lpstr>PowerPoint Presentation</vt:lpstr>
      <vt:lpstr>PowerPoint Presentation</vt:lpstr>
      <vt:lpstr>Super Admin Routes Screenshots → 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325</cp:revision>
  <dcterms:created xsi:type="dcterms:W3CDTF">2025-08-23T11:06:54Z</dcterms:created>
  <dcterms:modified xsi:type="dcterms:W3CDTF">2025-08-24T02:50:37Z</dcterms:modified>
</cp:coreProperties>
</file>