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1"/>
  </p:notesMasterIdLst>
  <p:sldIdLst>
    <p:sldId id="257" r:id="rId2"/>
    <p:sldId id="258" r:id="rId3"/>
    <p:sldId id="259" r:id="rId4"/>
    <p:sldId id="263" r:id="rId5"/>
    <p:sldId id="260" r:id="rId6"/>
    <p:sldId id="265" r:id="rId7"/>
    <p:sldId id="266" r:id="rId8"/>
    <p:sldId id="267" r:id="rId9"/>
    <p:sldId id="278" r:id="rId10"/>
    <p:sldId id="268" r:id="rId11"/>
    <p:sldId id="270" r:id="rId12"/>
    <p:sldId id="271" r:id="rId13"/>
    <p:sldId id="280" r:id="rId14"/>
    <p:sldId id="272" r:id="rId15"/>
    <p:sldId id="274" r:id="rId16"/>
    <p:sldId id="273" r:id="rId17"/>
    <p:sldId id="276" r:id="rId18"/>
    <p:sldId id="279"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667" autoAdjust="0"/>
  </p:normalViewPr>
  <p:slideViewPr>
    <p:cSldViewPr snapToGrid="0">
      <p:cViewPr varScale="1">
        <p:scale>
          <a:sx n="61" d="100"/>
          <a:sy n="61" d="100"/>
        </p:scale>
        <p:origin x="8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B1BE2-A92D-4420-BE09-40C71B7C0538}" type="datetimeFigureOut">
              <a:rPr lang="en-US" smtClean="0"/>
              <a:t>11/14/2017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0974C6-8C11-453B-8AC4-46E650BD130D}" type="slidenum">
              <a:rPr lang="en-US" smtClean="0"/>
              <a:t>‹#›</a:t>
            </a:fld>
            <a:endParaRPr lang="en-US"/>
          </a:p>
        </p:txBody>
      </p:sp>
    </p:spTree>
    <p:extLst>
      <p:ext uri="{BB962C8B-B14F-4D97-AF65-F5344CB8AC3E}">
        <p14:creationId xmlns:p14="http://schemas.microsoft.com/office/powerpoint/2010/main" val="308661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nvestopedia.com/terms/t/technicalanalysis.asp"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investopedia.com/terms/d/dmi.asp"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investopedia.com/study-guide/series-4/introduction/bullish-vs-bearish/#ixzz4yQ4s81kw"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www.investopedia.com/study-guide/series-4/introduction/bullish-vs-bearish/#ixzz4yQ4iXu7C" TargetMode="External"/><Relationship Id="rId4" Type="http://schemas.openxmlformats.org/officeDocument/2006/relationships/hyperlink" Target="https://ec.tynt.com/b/rf?id=arwjQmCEqr4l6Cadbi-bnq&amp;u=Investopedia"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0974C6-8C11-453B-8AC4-46E650BD130D}" type="slidenum">
              <a:rPr lang="en-US" smtClean="0"/>
              <a:t>2</a:t>
            </a:fld>
            <a:endParaRPr lang="en-US"/>
          </a:p>
        </p:txBody>
      </p:sp>
    </p:spTree>
    <p:extLst>
      <p:ext uri="{BB962C8B-B14F-4D97-AF65-F5344CB8AC3E}">
        <p14:creationId xmlns:p14="http://schemas.microsoft.com/office/powerpoint/2010/main" val="4285528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0974C6-8C11-453B-8AC4-46E650BD130D}" type="slidenum">
              <a:rPr lang="en-US" smtClean="0"/>
              <a:t>15</a:t>
            </a:fld>
            <a:endParaRPr lang="en-US"/>
          </a:p>
        </p:txBody>
      </p:sp>
    </p:spTree>
    <p:extLst>
      <p:ext uri="{BB962C8B-B14F-4D97-AF65-F5344CB8AC3E}">
        <p14:creationId xmlns:p14="http://schemas.microsoft.com/office/powerpoint/2010/main" val="3664318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predicted value for this is around 110. The price as of today is </a:t>
            </a:r>
            <a:r>
              <a:rPr lang="en-US" dirty="0">
                <a:effectLst/>
              </a:rPr>
              <a:t>108.79</a:t>
            </a:r>
            <a:br>
              <a:rPr lang="en-US" dirty="0"/>
            </a:br>
            <a:r>
              <a:rPr lang="en-US" dirty="0"/>
              <a:t>.</a:t>
            </a:r>
          </a:p>
        </p:txBody>
      </p:sp>
      <p:sp>
        <p:nvSpPr>
          <p:cNvPr id="4" name="Slide Number Placeholder 3"/>
          <p:cNvSpPr>
            <a:spLocks noGrp="1"/>
          </p:cNvSpPr>
          <p:nvPr>
            <p:ph type="sldNum" sz="quarter" idx="10"/>
          </p:nvPr>
        </p:nvSpPr>
        <p:spPr/>
        <p:txBody>
          <a:bodyPr/>
          <a:lstStyle/>
          <a:p>
            <a:fld id="{4D0974C6-8C11-453B-8AC4-46E650BD130D}" type="slidenum">
              <a:rPr lang="en-US" smtClean="0"/>
              <a:t>16</a:t>
            </a:fld>
            <a:endParaRPr lang="en-US"/>
          </a:p>
        </p:txBody>
      </p:sp>
    </p:spTree>
    <p:extLst>
      <p:ext uri="{BB962C8B-B14F-4D97-AF65-F5344CB8AC3E}">
        <p14:creationId xmlns:p14="http://schemas.microsoft.com/office/powerpoint/2010/main" val="2731518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0974C6-8C11-453B-8AC4-46E650BD130D}" type="slidenum">
              <a:rPr lang="en-US" smtClean="0"/>
              <a:t>17</a:t>
            </a:fld>
            <a:endParaRPr lang="en-US"/>
          </a:p>
        </p:txBody>
      </p:sp>
    </p:spTree>
    <p:extLst>
      <p:ext uri="{BB962C8B-B14F-4D97-AF65-F5344CB8AC3E}">
        <p14:creationId xmlns:p14="http://schemas.microsoft.com/office/powerpoint/2010/main" val="2520638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a:t>
            </a:r>
            <a:r>
              <a:rPr lang="en-US" dirty="0" err="1"/>
              <a:t>competetitors</a:t>
            </a:r>
            <a:r>
              <a:rPr lang="en-US" dirty="0"/>
              <a:t>:</a:t>
            </a:r>
          </a:p>
          <a:p>
            <a:r>
              <a:rPr lang="en-US" sz="1200" b="0" i="0" kern="1200" dirty="0">
                <a:solidFill>
                  <a:schemeClr val="tx1"/>
                </a:solidFill>
                <a:effectLst/>
                <a:latin typeface="+mn-lt"/>
                <a:ea typeface="+mn-ea"/>
                <a:cs typeface="+mn-cs"/>
              </a:rPr>
              <a:t>Equifax, Experian, and TransUnion</a:t>
            </a:r>
          </a:p>
          <a:p>
            <a:r>
              <a:rPr lang="en-US" sz="1200" b="0" i="0" kern="1200" dirty="0">
                <a:solidFill>
                  <a:schemeClr val="tx1"/>
                </a:solidFill>
                <a:effectLst/>
                <a:latin typeface="+mn-lt"/>
                <a:ea typeface="+mn-ea"/>
                <a:cs typeface="+mn-cs"/>
              </a:rPr>
              <a:t>Not major impact because the competitors are minor players.</a:t>
            </a:r>
            <a:endParaRPr lang="en-US" dirty="0"/>
          </a:p>
        </p:txBody>
      </p:sp>
      <p:sp>
        <p:nvSpPr>
          <p:cNvPr id="4" name="Slide Number Placeholder 3"/>
          <p:cNvSpPr>
            <a:spLocks noGrp="1"/>
          </p:cNvSpPr>
          <p:nvPr>
            <p:ph type="sldNum" sz="quarter" idx="10"/>
          </p:nvPr>
        </p:nvSpPr>
        <p:spPr/>
        <p:txBody>
          <a:bodyPr/>
          <a:lstStyle/>
          <a:p>
            <a:fld id="{4D0974C6-8C11-453B-8AC4-46E650BD130D}" type="slidenum">
              <a:rPr lang="en-US" smtClean="0"/>
              <a:t>7</a:t>
            </a:fld>
            <a:endParaRPr lang="en-US"/>
          </a:p>
        </p:txBody>
      </p:sp>
    </p:spTree>
    <p:extLst>
      <p:ext uri="{BB962C8B-B14F-4D97-AF65-F5344CB8AC3E}">
        <p14:creationId xmlns:p14="http://schemas.microsoft.com/office/powerpoint/2010/main" val="179164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an 'Exponential Moving Average - </a:t>
            </a:r>
            <a:r>
              <a:rPr lang="en-US" dirty="0" err="1"/>
              <a:t>EMA'An</a:t>
            </a:r>
            <a:r>
              <a:rPr lang="en-US" dirty="0"/>
              <a:t> exponential moving average (EMA) is a type of moving average that is similar to a simple moving average, except that more weight is given to the latest data. It's also known as the exponentially weighted moving average. This type of moving average reacts faster to recent price changes than a simple moving average.</a:t>
            </a:r>
          </a:p>
          <a:p>
            <a:r>
              <a:rPr lang="en-US" dirty="0"/>
              <a:t>Formula:</a:t>
            </a:r>
          </a:p>
          <a:p>
            <a:endParaRPr lang="en-US" dirty="0"/>
          </a:p>
          <a:p>
            <a:endParaRPr lang="en-US" dirty="0"/>
          </a:p>
          <a:p>
            <a:r>
              <a:rPr lang="en-US" sz="1200" b="0" i="0" kern="1200" dirty="0">
                <a:solidFill>
                  <a:schemeClr val="tx1"/>
                </a:solidFill>
                <a:effectLst/>
                <a:latin typeface="+mn-lt"/>
                <a:ea typeface="+mn-ea"/>
                <a:cs typeface="+mn-cs"/>
              </a:rPr>
              <a:t>The average directional index (ADX) is an indicator used in </a:t>
            </a:r>
            <a:r>
              <a:rPr lang="en-US" sz="1200" b="0" i="0" u="none" strike="noStrike" kern="1200" dirty="0">
                <a:solidFill>
                  <a:schemeClr val="tx1"/>
                </a:solidFill>
                <a:effectLst/>
                <a:latin typeface="+mn-lt"/>
                <a:ea typeface="+mn-ea"/>
                <a:cs typeface="+mn-cs"/>
                <a:hlinkClick r:id="rId3"/>
              </a:rPr>
              <a:t>technical analysis</a:t>
            </a:r>
            <a:r>
              <a:rPr lang="en-US" sz="1200" b="0" i="0" kern="1200" dirty="0">
                <a:solidFill>
                  <a:schemeClr val="tx1"/>
                </a:solidFill>
                <a:effectLst/>
                <a:latin typeface="+mn-lt"/>
                <a:ea typeface="+mn-ea"/>
                <a:cs typeface="+mn-cs"/>
              </a:rPr>
              <a:t> as an objective value for the strength of a trend. ADX is non-directional, so it quantifies a trend's strength regardless of whether it is up or down. It is usually plotted in a chart window along with two lines known as the </a:t>
            </a:r>
            <a:r>
              <a:rPr lang="en-US" sz="1200" b="0" i="0" u="none" strike="noStrike" kern="1200" dirty="0">
                <a:solidFill>
                  <a:schemeClr val="tx1"/>
                </a:solidFill>
                <a:effectLst/>
                <a:latin typeface="+mn-lt"/>
                <a:ea typeface="+mn-ea"/>
                <a:cs typeface="+mn-cs"/>
                <a:hlinkClick r:id="rId4"/>
              </a:rPr>
              <a:t>DMI (Directional Movement Indicators).</a:t>
            </a:r>
            <a:endParaRPr lang="en-US" sz="1200" b="0" i="0" u="none" strike="noStrike"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ADX</a:t>
            </a:r>
            <a:r>
              <a:rPr lang="en-US" sz="1200" b="0" i="0" kern="1200" dirty="0">
                <a:solidFill>
                  <a:schemeClr val="tx1"/>
                </a:solidFill>
                <a:effectLst/>
                <a:latin typeface="+mn-lt"/>
                <a:ea typeface="+mn-ea"/>
                <a:cs typeface="+mn-cs"/>
              </a:rPr>
              <a:t> indicator measures the strength of a trend and can be useful to determine if a trend is strong or weak. High readings indicate a strong trend and low readings indicate a weak trend. When this indicator is showing a low reading then a trading range is likely to develop. Avoid stocks with low readings!</a:t>
            </a:r>
            <a:endParaRPr lang="en-US" dirty="0"/>
          </a:p>
        </p:txBody>
      </p:sp>
      <p:sp>
        <p:nvSpPr>
          <p:cNvPr id="4" name="Slide Number Placeholder 3"/>
          <p:cNvSpPr>
            <a:spLocks noGrp="1"/>
          </p:cNvSpPr>
          <p:nvPr>
            <p:ph type="sldNum" sz="quarter" idx="10"/>
          </p:nvPr>
        </p:nvSpPr>
        <p:spPr/>
        <p:txBody>
          <a:bodyPr/>
          <a:lstStyle/>
          <a:p>
            <a:fld id="{4D0974C6-8C11-453B-8AC4-46E650BD130D}" type="slidenum">
              <a:rPr lang="en-US" smtClean="0"/>
              <a:t>8</a:t>
            </a:fld>
            <a:endParaRPr lang="en-US"/>
          </a:p>
        </p:txBody>
      </p:sp>
    </p:spTree>
    <p:extLst>
      <p:ext uri="{BB962C8B-B14F-4D97-AF65-F5344CB8AC3E}">
        <p14:creationId xmlns:p14="http://schemas.microsoft.com/office/powerpoint/2010/main" val="2435659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Bullish:</a:t>
            </a:r>
          </a:p>
          <a:p>
            <a:r>
              <a:rPr lang="en-US" sz="1200" b="0" i="0" kern="1200" dirty="0">
                <a:solidFill>
                  <a:schemeClr val="tx1"/>
                </a:solidFill>
                <a:effectLst/>
                <a:latin typeface="+mn-lt"/>
                <a:ea typeface="+mn-ea"/>
                <a:cs typeface="+mn-cs"/>
              </a:rPr>
              <a:t>Investors who believe that a stock price will increase over time are said to be bullish. Investors who buy calls are bullish on the underlying stock.</a:t>
            </a:r>
          </a:p>
          <a:p>
            <a:r>
              <a:rPr lang="en-US" sz="1200" b="0" i="0" kern="1200" dirty="0">
                <a:solidFill>
                  <a:schemeClr val="tx1"/>
                </a:solidFill>
                <a:effectLst/>
                <a:latin typeface="+mn-lt"/>
                <a:ea typeface="+mn-ea"/>
                <a:cs typeface="+mn-cs"/>
              </a:rPr>
              <a:t>Bearish:</a:t>
            </a:r>
          </a:p>
          <a:p>
            <a:r>
              <a:rPr lang="en-US" sz="1200" b="0" i="0" kern="1200" dirty="0">
                <a:solidFill>
                  <a:schemeClr val="tx1"/>
                </a:solidFill>
                <a:effectLst/>
                <a:latin typeface="+mn-lt"/>
                <a:ea typeface="+mn-ea"/>
                <a:cs typeface="+mn-cs"/>
              </a:rPr>
              <a:t>Investors who believe that a stock price will decline are said to be bearish. The seller of a call has an obligation to sell the stock to the purchaser at a specified price and believes that the stock price will fall and is therefore bearish.</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Read more: </a:t>
            </a:r>
            <a:r>
              <a:rPr lang="en-US" sz="1200" b="0" i="0" u="none" strike="noStrike" kern="1200" dirty="0">
                <a:solidFill>
                  <a:schemeClr val="tx1"/>
                </a:solidFill>
                <a:effectLst/>
                <a:latin typeface="+mn-lt"/>
                <a:ea typeface="+mn-ea"/>
                <a:cs typeface="+mn-cs"/>
                <a:hlinkClick r:id="rId3"/>
              </a:rPr>
              <a:t>Bullish Vs. Bearish - Series 4 | Investopedia</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3"/>
              </a:rPr>
              <a:t>https://www.investopedia.com/study-guide/series-4/introduction/bullish-vs-bearish/#ixzz4yQ4s81kw</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Follow us: </a:t>
            </a:r>
            <a:r>
              <a:rPr lang="en-US" sz="1200" b="0" i="0" u="none" strike="noStrike" kern="1200" dirty="0">
                <a:solidFill>
                  <a:schemeClr val="tx1"/>
                </a:solidFill>
                <a:effectLst/>
                <a:latin typeface="+mn-lt"/>
                <a:ea typeface="+mn-ea"/>
                <a:cs typeface="+mn-cs"/>
                <a:hlinkClick r:id="rId4"/>
              </a:rPr>
              <a:t>Investopedia on Facebook</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Read more: </a:t>
            </a:r>
            <a:r>
              <a:rPr lang="en-US" sz="1200" b="0" i="0" u="none" strike="noStrike" kern="1200" dirty="0">
                <a:solidFill>
                  <a:schemeClr val="tx1"/>
                </a:solidFill>
                <a:effectLst/>
                <a:latin typeface="+mn-lt"/>
                <a:ea typeface="+mn-ea"/>
                <a:cs typeface="+mn-cs"/>
                <a:hlinkClick r:id="rId5"/>
              </a:rPr>
              <a:t>Bullish Vs. Bearish - Series 4 | Investopedia</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https://www.investopedia.com/study-guide/series-4/introduction/bullish-vs-bearish/#ixzz4yQ4iXu7C</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Follow us: </a:t>
            </a:r>
            <a:r>
              <a:rPr lang="en-US" sz="1200" b="0" i="0" u="none" strike="noStrike" kern="1200" dirty="0">
                <a:solidFill>
                  <a:schemeClr val="tx1"/>
                </a:solidFill>
                <a:effectLst/>
                <a:latin typeface="+mn-lt"/>
                <a:ea typeface="+mn-ea"/>
                <a:cs typeface="+mn-cs"/>
                <a:hlinkClick r:id="rId4"/>
              </a:rPr>
              <a:t>Investopedia on Facebook</a:t>
            </a:r>
            <a:endParaRPr lang="en-US" dirty="0"/>
          </a:p>
        </p:txBody>
      </p:sp>
      <p:sp>
        <p:nvSpPr>
          <p:cNvPr id="4" name="Slide Number Placeholder 3"/>
          <p:cNvSpPr>
            <a:spLocks noGrp="1"/>
          </p:cNvSpPr>
          <p:nvPr>
            <p:ph type="sldNum" sz="quarter" idx="10"/>
          </p:nvPr>
        </p:nvSpPr>
        <p:spPr/>
        <p:txBody>
          <a:bodyPr/>
          <a:lstStyle/>
          <a:p>
            <a:fld id="{4D0974C6-8C11-453B-8AC4-46E650BD130D}" type="slidenum">
              <a:rPr lang="en-US" smtClean="0"/>
              <a:t>9</a:t>
            </a:fld>
            <a:endParaRPr lang="en-US"/>
          </a:p>
        </p:txBody>
      </p:sp>
    </p:spTree>
    <p:extLst>
      <p:ext uri="{BB962C8B-B14F-4D97-AF65-F5344CB8AC3E}">
        <p14:creationId xmlns:p14="http://schemas.microsoft.com/office/powerpoint/2010/main" val="99733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columns in the data Open High, Low, Close, Adjusted close  and Volume. </a:t>
            </a:r>
          </a:p>
        </p:txBody>
      </p:sp>
      <p:sp>
        <p:nvSpPr>
          <p:cNvPr id="4" name="Slide Number Placeholder 3"/>
          <p:cNvSpPr>
            <a:spLocks noGrp="1"/>
          </p:cNvSpPr>
          <p:nvPr>
            <p:ph type="sldNum" sz="quarter" idx="10"/>
          </p:nvPr>
        </p:nvSpPr>
        <p:spPr/>
        <p:txBody>
          <a:bodyPr/>
          <a:lstStyle/>
          <a:p>
            <a:fld id="{4D0974C6-8C11-453B-8AC4-46E650BD130D}" type="slidenum">
              <a:rPr lang="en-US" smtClean="0"/>
              <a:t>10</a:t>
            </a:fld>
            <a:endParaRPr lang="en-US"/>
          </a:p>
        </p:txBody>
      </p:sp>
    </p:spTree>
    <p:extLst>
      <p:ext uri="{BB962C8B-B14F-4D97-AF65-F5344CB8AC3E}">
        <p14:creationId xmlns:p14="http://schemas.microsoft.com/office/powerpoint/2010/main" val="3672389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0974C6-8C11-453B-8AC4-46E650BD130D}" type="slidenum">
              <a:rPr lang="en-US" smtClean="0"/>
              <a:t>11</a:t>
            </a:fld>
            <a:endParaRPr lang="en-US"/>
          </a:p>
        </p:txBody>
      </p:sp>
    </p:spTree>
    <p:extLst>
      <p:ext uri="{BB962C8B-B14F-4D97-AF65-F5344CB8AC3E}">
        <p14:creationId xmlns:p14="http://schemas.microsoft.com/office/powerpoint/2010/main" val="3186822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0974C6-8C11-453B-8AC4-46E650BD130D}" type="slidenum">
              <a:rPr lang="en-US" smtClean="0"/>
              <a:t>12</a:t>
            </a:fld>
            <a:endParaRPr lang="en-US"/>
          </a:p>
        </p:txBody>
      </p:sp>
    </p:spTree>
    <p:extLst>
      <p:ext uri="{BB962C8B-B14F-4D97-AF65-F5344CB8AC3E}">
        <p14:creationId xmlns:p14="http://schemas.microsoft.com/office/powerpoint/2010/main" val="2951069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predicted value for this is around 110. The price as of today is </a:t>
            </a:r>
            <a:r>
              <a:rPr lang="en-US" dirty="0">
                <a:effectLst/>
              </a:rPr>
              <a:t>108.79</a:t>
            </a:r>
            <a:br>
              <a:rPr lang="en-US" dirty="0"/>
            </a:br>
            <a:r>
              <a:rPr lang="en-US" dirty="0"/>
              <a:t>.</a:t>
            </a:r>
          </a:p>
        </p:txBody>
      </p:sp>
      <p:sp>
        <p:nvSpPr>
          <p:cNvPr id="4" name="Slide Number Placeholder 3"/>
          <p:cNvSpPr>
            <a:spLocks noGrp="1"/>
          </p:cNvSpPr>
          <p:nvPr>
            <p:ph type="sldNum" sz="quarter" idx="10"/>
          </p:nvPr>
        </p:nvSpPr>
        <p:spPr/>
        <p:txBody>
          <a:bodyPr/>
          <a:lstStyle/>
          <a:p>
            <a:fld id="{4D0974C6-8C11-453B-8AC4-46E650BD130D}" type="slidenum">
              <a:rPr lang="en-US" smtClean="0"/>
              <a:t>13</a:t>
            </a:fld>
            <a:endParaRPr lang="en-US"/>
          </a:p>
        </p:txBody>
      </p:sp>
    </p:spTree>
    <p:extLst>
      <p:ext uri="{BB962C8B-B14F-4D97-AF65-F5344CB8AC3E}">
        <p14:creationId xmlns:p14="http://schemas.microsoft.com/office/powerpoint/2010/main" val="3181625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terms long and short refer to whether a trade was entered by buying first or selling first. A long trade is initiated by buying, with the expectation to sell at a higher price in the future and realize a profit. A short trade is initiated by selling first (before buying), with the expectation to buy the stock back at a lower price and realize a profit</a:t>
            </a:r>
          </a:p>
        </p:txBody>
      </p:sp>
      <p:sp>
        <p:nvSpPr>
          <p:cNvPr id="4" name="Slide Number Placeholder 3"/>
          <p:cNvSpPr>
            <a:spLocks noGrp="1"/>
          </p:cNvSpPr>
          <p:nvPr>
            <p:ph type="sldNum" sz="quarter" idx="10"/>
          </p:nvPr>
        </p:nvSpPr>
        <p:spPr/>
        <p:txBody>
          <a:bodyPr/>
          <a:lstStyle/>
          <a:p>
            <a:fld id="{4D0974C6-8C11-453B-8AC4-46E650BD130D}" type="slidenum">
              <a:rPr lang="en-US" smtClean="0"/>
              <a:t>14</a:t>
            </a:fld>
            <a:endParaRPr lang="en-US"/>
          </a:p>
        </p:txBody>
      </p:sp>
    </p:spTree>
    <p:extLst>
      <p:ext uri="{BB962C8B-B14F-4D97-AF65-F5344CB8AC3E}">
        <p14:creationId xmlns:p14="http://schemas.microsoft.com/office/powerpoint/2010/main" val="3439620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3FA52B-5105-4759-ACF2-E96C35A03313}" type="datetimeFigureOut">
              <a:rPr lang="en-IN" smtClean="0"/>
              <a:t>14-11-2017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09A6A-9ABB-4CB5-A6AA-394140406BD4}" type="slidenum">
              <a:rPr lang="en-IN" smtClean="0"/>
              <a:t>‹#›</a:t>
            </a:fld>
            <a:endParaRPr lang="en-IN"/>
          </a:p>
        </p:txBody>
      </p:sp>
    </p:spTree>
    <p:extLst>
      <p:ext uri="{BB962C8B-B14F-4D97-AF65-F5344CB8AC3E}">
        <p14:creationId xmlns:p14="http://schemas.microsoft.com/office/powerpoint/2010/main" val="374849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3FA52B-5105-4759-ACF2-E96C35A03313}" type="datetimeFigureOut">
              <a:rPr lang="en-IN" smtClean="0"/>
              <a:t>14-11-2017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E09A6A-9ABB-4CB5-A6AA-394140406BD4}" type="slidenum">
              <a:rPr lang="en-IN" smtClean="0"/>
              <a:t>‹#›</a:t>
            </a:fld>
            <a:endParaRPr lang="en-IN"/>
          </a:p>
        </p:txBody>
      </p:sp>
    </p:spTree>
    <p:extLst>
      <p:ext uri="{BB962C8B-B14F-4D97-AF65-F5344CB8AC3E}">
        <p14:creationId xmlns:p14="http://schemas.microsoft.com/office/powerpoint/2010/main" val="3418312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D3FA52B-5105-4759-ACF2-E96C35A03313}" type="datetimeFigureOut">
              <a:rPr lang="en-IN" smtClean="0"/>
              <a:t>14-11-2017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09A6A-9ABB-4CB5-A6AA-394140406BD4}" type="slidenum">
              <a:rPr lang="en-IN" smtClean="0"/>
              <a:t>‹#›</a:t>
            </a:fld>
            <a:endParaRPr lang="en-IN"/>
          </a:p>
        </p:txBody>
      </p:sp>
    </p:spTree>
    <p:extLst>
      <p:ext uri="{BB962C8B-B14F-4D97-AF65-F5344CB8AC3E}">
        <p14:creationId xmlns:p14="http://schemas.microsoft.com/office/powerpoint/2010/main" val="2893019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D3FA52B-5105-4759-ACF2-E96C35A03313}" type="datetimeFigureOut">
              <a:rPr lang="en-IN" smtClean="0"/>
              <a:t>14-11-2017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09A6A-9ABB-4CB5-A6AA-394140406BD4}"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62662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3FA52B-5105-4759-ACF2-E96C35A03313}" type="datetimeFigureOut">
              <a:rPr lang="en-IN" smtClean="0"/>
              <a:t>14-11-2017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09A6A-9ABB-4CB5-A6AA-394140406BD4}" type="slidenum">
              <a:rPr lang="en-IN" smtClean="0"/>
              <a:t>‹#›</a:t>
            </a:fld>
            <a:endParaRPr lang="en-IN"/>
          </a:p>
        </p:txBody>
      </p:sp>
    </p:spTree>
    <p:extLst>
      <p:ext uri="{BB962C8B-B14F-4D97-AF65-F5344CB8AC3E}">
        <p14:creationId xmlns:p14="http://schemas.microsoft.com/office/powerpoint/2010/main" val="2536172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3FA52B-5105-4759-ACF2-E96C35A03313}" type="datetimeFigureOut">
              <a:rPr lang="en-IN" smtClean="0"/>
              <a:t>14-11-2017</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09A6A-9ABB-4CB5-A6AA-394140406BD4}" type="slidenum">
              <a:rPr lang="en-IN" smtClean="0"/>
              <a:t>‹#›</a:t>
            </a:fld>
            <a:endParaRPr lang="en-IN"/>
          </a:p>
        </p:txBody>
      </p:sp>
    </p:spTree>
    <p:extLst>
      <p:ext uri="{BB962C8B-B14F-4D97-AF65-F5344CB8AC3E}">
        <p14:creationId xmlns:p14="http://schemas.microsoft.com/office/powerpoint/2010/main" val="1557477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3FA52B-5105-4759-ACF2-E96C35A03313}" type="datetimeFigureOut">
              <a:rPr lang="en-IN" smtClean="0"/>
              <a:t>14-11-2017</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09A6A-9ABB-4CB5-A6AA-394140406BD4}" type="slidenum">
              <a:rPr lang="en-IN" smtClean="0"/>
              <a:t>‹#›</a:t>
            </a:fld>
            <a:endParaRPr lang="en-IN"/>
          </a:p>
        </p:txBody>
      </p:sp>
    </p:spTree>
    <p:extLst>
      <p:ext uri="{BB962C8B-B14F-4D97-AF65-F5344CB8AC3E}">
        <p14:creationId xmlns:p14="http://schemas.microsoft.com/office/powerpoint/2010/main" val="4092232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3FA52B-5105-4759-ACF2-E96C35A03313}" type="datetimeFigureOut">
              <a:rPr lang="en-IN" smtClean="0"/>
              <a:t>14-11-2017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09A6A-9ABB-4CB5-A6AA-394140406BD4}" type="slidenum">
              <a:rPr lang="en-IN" smtClean="0"/>
              <a:t>‹#›</a:t>
            </a:fld>
            <a:endParaRPr lang="en-IN"/>
          </a:p>
        </p:txBody>
      </p:sp>
    </p:spTree>
    <p:extLst>
      <p:ext uri="{BB962C8B-B14F-4D97-AF65-F5344CB8AC3E}">
        <p14:creationId xmlns:p14="http://schemas.microsoft.com/office/powerpoint/2010/main" val="1460657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3FA52B-5105-4759-ACF2-E96C35A03313}" type="datetimeFigureOut">
              <a:rPr lang="en-IN" smtClean="0"/>
              <a:t>14-11-2017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09A6A-9ABB-4CB5-A6AA-394140406BD4}" type="slidenum">
              <a:rPr lang="en-IN" smtClean="0"/>
              <a:t>‹#›</a:t>
            </a:fld>
            <a:endParaRPr lang="en-IN"/>
          </a:p>
        </p:txBody>
      </p:sp>
    </p:spTree>
    <p:extLst>
      <p:ext uri="{BB962C8B-B14F-4D97-AF65-F5344CB8AC3E}">
        <p14:creationId xmlns:p14="http://schemas.microsoft.com/office/powerpoint/2010/main" val="633237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3FA52B-5105-4759-ACF2-E96C35A03313}" type="datetimeFigureOut">
              <a:rPr lang="en-IN" smtClean="0"/>
              <a:t>14-11-2017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09A6A-9ABB-4CB5-A6AA-394140406BD4}" type="slidenum">
              <a:rPr lang="en-IN" smtClean="0"/>
              <a:t>‹#›</a:t>
            </a:fld>
            <a:endParaRPr lang="en-IN"/>
          </a:p>
        </p:txBody>
      </p:sp>
    </p:spTree>
    <p:extLst>
      <p:ext uri="{BB962C8B-B14F-4D97-AF65-F5344CB8AC3E}">
        <p14:creationId xmlns:p14="http://schemas.microsoft.com/office/powerpoint/2010/main" val="2829455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3FA52B-5105-4759-ACF2-E96C35A03313}" type="datetimeFigureOut">
              <a:rPr lang="en-IN" smtClean="0"/>
              <a:t>14-11-2017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09A6A-9ABB-4CB5-A6AA-394140406BD4}" type="slidenum">
              <a:rPr lang="en-IN" smtClean="0"/>
              <a:t>‹#›</a:t>
            </a:fld>
            <a:endParaRPr lang="en-IN"/>
          </a:p>
        </p:txBody>
      </p:sp>
    </p:spTree>
    <p:extLst>
      <p:ext uri="{BB962C8B-B14F-4D97-AF65-F5344CB8AC3E}">
        <p14:creationId xmlns:p14="http://schemas.microsoft.com/office/powerpoint/2010/main" val="3222337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3FA52B-5105-4759-ACF2-E96C35A03313}" type="datetimeFigureOut">
              <a:rPr lang="en-IN" smtClean="0"/>
              <a:t>14-11-2017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E09A6A-9ABB-4CB5-A6AA-394140406BD4}" type="slidenum">
              <a:rPr lang="en-IN" smtClean="0"/>
              <a:t>‹#›</a:t>
            </a:fld>
            <a:endParaRPr lang="en-IN"/>
          </a:p>
        </p:txBody>
      </p:sp>
    </p:spTree>
    <p:extLst>
      <p:ext uri="{BB962C8B-B14F-4D97-AF65-F5344CB8AC3E}">
        <p14:creationId xmlns:p14="http://schemas.microsoft.com/office/powerpoint/2010/main" val="3711604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3FA52B-5105-4759-ACF2-E96C35A03313}" type="datetimeFigureOut">
              <a:rPr lang="en-IN" smtClean="0"/>
              <a:t>14-11-2017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E09A6A-9ABB-4CB5-A6AA-394140406BD4}" type="slidenum">
              <a:rPr lang="en-IN" smtClean="0"/>
              <a:t>‹#›</a:t>
            </a:fld>
            <a:endParaRPr lang="en-IN"/>
          </a:p>
        </p:txBody>
      </p:sp>
    </p:spTree>
    <p:extLst>
      <p:ext uri="{BB962C8B-B14F-4D97-AF65-F5344CB8AC3E}">
        <p14:creationId xmlns:p14="http://schemas.microsoft.com/office/powerpoint/2010/main" val="4156018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3FA52B-5105-4759-ACF2-E96C35A03313}" type="datetimeFigureOut">
              <a:rPr lang="en-IN" smtClean="0"/>
              <a:t>14-11-2017</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DE09A6A-9ABB-4CB5-A6AA-394140406BD4}" type="slidenum">
              <a:rPr lang="en-IN" smtClean="0"/>
              <a:t>‹#›</a:t>
            </a:fld>
            <a:endParaRPr lang="en-IN"/>
          </a:p>
        </p:txBody>
      </p:sp>
    </p:spTree>
    <p:extLst>
      <p:ext uri="{BB962C8B-B14F-4D97-AF65-F5344CB8AC3E}">
        <p14:creationId xmlns:p14="http://schemas.microsoft.com/office/powerpoint/2010/main" val="2778229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3FA52B-5105-4759-ACF2-E96C35A03313}" type="datetimeFigureOut">
              <a:rPr lang="en-IN" smtClean="0"/>
              <a:t>14-11-2017</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DE09A6A-9ABB-4CB5-A6AA-394140406BD4}" type="slidenum">
              <a:rPr lang="en-IN" smtClean="0"/>
              <a:t>‹#›</a:t>
            </a:fld>
            <a:endParaRPr lang="en-IN"/>
          </a:p>
        </p:txBody>
      </p:sp>
    </p:spTree>
    <p:extLst>
      <p:ext uri="{BB962C8B-B14F-4D97-AF65-F5344CB8AC3E}">
        <p14:creationId xmlns:p14="http://schemas.microsoft.com/office/powerpoint/2010/main" val="2906493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ED3FA52B-5105-4759-ACF2-E96C35A03313}" type="datetimeFigureOut">
              <a:rPr lang="en-IN" smtClean="0"/>
              <a:t>14-11-2017</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DE09A6A-9ABB-4CB5-A6AA-394140406BD4}" type="slidenum">
              <a:rPr lang="en-IN" smtClean="0"/>
              <a:t>‹#›</a:t>
            </a:fld>
            <a:endParaRPr lang="en-IN"/>
          </a:p>
        </p:txBody>
      </p:sp>
    </p:spTree>
    <p:extLst>
      <p:ext uri="{BB962C8B-B14F-4D97-AF65-F5344CB8AC3E}">
        <p14:creationId xmlns:p14="http://schemas.microsoft.com/office/powerpoint/2010/main" val="308600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3FA52B-5105-4759-ACF2-E96C35A03313}" type="datetimeFigureOut">
              <a:rPr lang="en-IN" smtClean="0"/>
              <a:t>14-11-2017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E09A6A-9ABB-4CB5-A6AA-394140406BD4}" type="slidenum">
              <a:rPr lang="en-IN" smtClean="0"/>
              <a:t>‹#›</a:t>
            </a:fld>
            <a:endParaRPr lang="en-IN"/>
          </a:p>
        </p:txBody>
      </p:sp>
    </p:spTree>
    <p:extLst>
      <p:ext uri="{BB962C8B-B14F-4D97-AF65-F5344CB8AC3E}">
        <p14:creationId xmlns:p14="http://schemas.microsoft.com/office/powerpoint/2010/main" val="2161551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3FA52B-5105-4759-ACF2-E96C35A03313}" type="datetimeFigureOut">
              <a:rPr lang="en-IN" smtClean="0"/>
              <a:t>14-11-2017</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E09A6A-9ABB-4CB5-A6AA-394140406BD4}" type="slidenum">
              <a:rPr lang="en-IN" smtClean="0"/>
              <a:t>‹#›</a:t>
            </a:fld>
            <a:endParaRPr lang="en-IN"/>
          </a:p>
        </p:txBody>
      </p:sp>
    </p:spTree>
    <p:extLst>
      <p:ext uri="{BB962C8B-B14F-4D97-AF65-F5344CB8AC3E}">
        <p14:creationId xmlns:p14="http://schemas.microsoft.com/office/powerpoint/2010/main" val="15312576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fidelity.com/" TargetMode="External"/><Relationship Id="rId2" Type="http://schemas.openxmlformats.org/officeDocument/2006/relationships/hyperlink" Target="https://www.investopedia.com/" TargetMode="External"/><Relationship Id="rId1" Type="http://schemas.openxmlformats.org/officeDocument/2006/relationships/slideLayout" Target="../slideLayouts/slideLayout2.xml"/><Relationship Id="rId4" Type="http://schemas.openxmlformats.org/officeDocument/2006/relationships/hyperlink" Target="http://stockcharts.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30C0-C7D8-4048-BB1A-594309FD778D}"/>
              </a:ext>
            </a:extLst>
          </p:cNvPr>
          <p:cNvSpPr>
            <a:spLocks noGrp="1"/>
          </p:cNvSpPr>
          <p:nvPr>
            <p:ph type="ctrTitle"/>
          </p:nvPr>
        </p:nvSpPr>
        <p:spPr/>
        <p:txBody>
          <a:bodyPr/>
          <a:lstStyle/>
          <a:p>
            <a:r>
              <a:rPr lang="en-US" dirty="0"/>
              <a:t>STOCK MARKET ANALYSIS</a:t>
            </a:r>
            <a:endParaRPr lang="en-IN" dirty="0"/>
          </a:p>
        </p:txBody>
      </p:sp>
      <p:sp>
        <p:nvSpPr>
          <p:cNvPr id="3" name="Subtitle 2">
            <a:extLst>
              <a:ext uri="{FF2B5EF4-FFF2-40B4-BE49-F238E27FC236}">
                <a16:creationId xmlns:a16="http://schemas.microsoft.com/office/drawing/2014/main" id="{481BEA8A-6391-4525-B64A-1834D28FD0D5}"/>
              </a:ext>
            </a:extLst>
          </p:cNvPr>
          <p:cNvSpPr>
            <a:spLocks noGrp="1"/>
          </p:cNvSpPr>
          <p:nvPr>
            <p:ph type="subTitle" idx="1"/>
          </p:nvPr>
        </p:nvSpPr>
        <p:spPr>
          <a:xfrm>
            <a:off x="1154955" y="4777380"/>
            <a:ext cx="8825658" cy="861420"/>
          </a:xfrm>
        </p:spPr>
        <p:txBody>
          <a:bodyPr>
            <a:normAutofit fontScale="70000" lnSpcReduction="20000"/>
          </a:bodyPr>
          <a:lstStyle/>
          <a:p>
            <a:r>
              <a:rPr lang="en-US" dirty="0"/>
              <a:t>GROUP MEMBERS:	</a:t>
            </a:r>
            <a:r>
              <a:rPr lang="en-IN" dirty="0"/>
              <a:t>VAMSI KRISHNA</a:t>
            </a:r>
          </a:p>
          <a:p>
            <a:r>
              <a:rPr lang="en-US" dirty="0"/>
              <a:t>                     	 	P</a:t>
            </a:r>
            <a:r>
              <a:rPr lang="en-IN" dirty="0"/>
              <a:t>REKSHA</a:t>
            </a:r>
          </a:p>
          <a:p>
            <a:r>
              <a:rPr lang="en-US" dirty="0"/>
              <a:t>		     		AKASH GANDHI</a:t>
            </a:r>
          </a:p>
        </p:txBody>
      </p:sp>
    </p:spTree>
    <p:extLst>
      <p:ext uri="{BB962C8B-B14F-4D97-AF65-F5344CB8AC3E}">
        <p14:creationId xmlns:p14="http://schemas.microsoft.com/office/powerpoint/2010/main" val="2000583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25" name="Picture 13" descr="A picture containing plate, white, table, electronics&#10;&#10;Description generated with very high confidence">
            <a:extLst>
              <a:ext uri="{FF2B5EF4-FFF2-40B4-BE49-F238E27FC236}">
                <a16:creationId xmlns:a16="http://schemas.microsoft.com/office/drawing/2014/main" id="{87B6323F-75FD-4FFA-950D-6D013A6DC1C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descr="A picture containing plate&#10;&#10;Description generated with very high confidence">
            <a:extLst>
              <a:ext uri="{FF2B5EF4-FFF2-40B4-BE49-F238E27FC236}">
                <a16:creationId xmlns:a16="http://schemas.microsoft.com/office/drawing/2014/main" id="{DA2C34EF-101A-44FE-8A31-E0A7F4776AA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5C86EC89-02DB-4384-8A63-0EFFEFD1BB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descr="A picture containing plate, white&#10;&#10;Description generated with high confidence">
            <a:extLst>
              <a:ext uri="{FF2B5EF4-FFF2-40B4-BE49-F238E27FC236}">
                <a16:creationId xmlns:a16="http://schemas.microsoft.com/office/drawing/2014/main" id="{54BB1565-EB36-4D75-8888-72796286DC1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descr="A picture containing white, water, indoor&#10;&#10;Description generated with very high confidence">
            <a:extLst>
              <a:ext uri="{FF2B5EF4-FFF2-40B4-BE49-F238E27FC236}">
                <a16:creationId xmlns:a16="http://schemas.microsoft.com/office/drawing/2014/main" id="{871DF8C3-722E-49D1-87D5-E0FB1D64093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4" name="Rectangle 23">
            <a:extLst>
              <a:ext uri="{FF2B5EF4-FFF2-40B4-BE49-F238E27FC236}">
                <a16:creationId xmlns:a16="http://schemas.microsoft.com/office/drawing/2014/main" id="{93E59372-1F66-480B-ADD0-8000A054736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3EFD720A-A158-4E45-8625-CA36DA99A7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A68D824-56AF-404B-97D6-9A21FA28F07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Freeform 15">
            <a:extLst>
              <a:ext uri="{FF2B5EF4-FFF2-40B4-BE49-F238E27FC236}">
                <a16:creationId xmlns:a16="http://schemas.microsoft.com/office/drawing/2014/main" id="{BDD165D4-39AD-4369-A972-AE371F84FAC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32" name="Freeform 5">
            <a:extLst>
              <a:ext uri="{FF2B5EF4-FFF2-40B4-BE49-F238E27FC236}">
                <a16:creationId xmlns:a16="http://schemas.microsoft.com/office/drawing/2014/main" id="{214BC6DB-705D-4EFA-97A8-1C72507F8A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9" name="Picture 8" descr="A picture containing sky, wall&#10;&#10;Description generated with very high confidence">
            <a:extLst>
              <a:ext uri="{FF2B5EF4-FFF2-40B4-BE49-F238E27FC236}">
                <a16:creationId xmlns:a16="http://schemas.microsoft.com/office/drawing/2014/main" id="{EBA508E7-5943-4664-8749-455794C56D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90498" y="1073115"/>
            <a:ext cx="4495767" cy="2854812"/>
          </a:xfrm>
          <a:prstGeom prst="rect">
            <a:avLst/>
          </a:prstGeom>
          <a:effectLst/>
        </p:spPr>
      </p:pic>
      <p:pic>
        <p:nvPicPr>
          <p:cNvPr id="7" name="Content Placeholder 6" descr="A screenshot of a cell phone&#10;&#10;Description generated with very high confidence">
            <a:extLst>
              <a:ext uri="{FF2B5EF4-FFF2-40B4-BE49-F238E27FC236}">
                <a16:creationId xmlns:a16="http://schemas.microsoft.com/office/drawing/2014/main" id="{181BD1A1-7F7A-43F1-A0FF-F5E22C4691DC}"/>
              </a:ext>
            </a:extLst>
          </p:cNvPr>
          <p:cNvPicPr>
            <a:picLocks noGrp="1" noChangeAspect="1"/>
          </p:cNvPicPr>
          <p:nvPr>
            <p:ph idx="1"/>
          </p:nvPr>
        </p:nvPicPr>
        <p:blipFill>
          <a:blip r:embed="rId9">
            <a:extLst>
              <a:ext uri="{28A0092B-C50C-407E-A947-70E740481C1C}">
                <a14:useLocalDpi xmlns:a14="http://schemas.microsoft.com/office/drawing/2010/main" val="0"/>
              </a:ext>
            </a:extLst>
          </a:blip>
          <a:stretch>
            <a:fillRect/>
          </a:stretch>
        </p:blipFill>
        <p:spPr>
          <a:xfrm>
            <a:off x="643855" y="1196917"/>
            <a:ext cx="4495767" cy="2731010"/>
          </a:xfrm>
          <a:prstGeom prst="rect">
            <a:avLst/>
          </a:prstGeom>
          <a:effectLst/>
        </p:spPr>
      </p:pic>
      <p:sp>
        <p:nvSpPr>
          <p:cNvPr id="2" name="Title 1">
            <a:extLst>
              <a:ext uri="{FF2B5EF4-FFF2-40B4-BE49-F238E27FC236}">
                <a16:creationId xmlns:a16="http://schemas.microsoft.com/office/drawing/2014/main" id="{DB00D967-AC10-45D5-8B6C-2AC50DDF4169}"/>
              </a:ext>
            </a:extLst>
          </p:cNvPr>
          <p:cNvSpPr>
            <a:spLocks noGrp="1"/>
          </p:cNvSpPr>
          <p:nvPr>
            <p:ph type="title"/>
          </p:nvPr>
        </p:nvSpPr>
        <p:spPr>
          <a:xfrm>
            <a:off x="635458" y="4854344"/>
            <a:ext cx="9345155" cy="861802"/>
          </a:xfrm>
        </p:spPr>
        <p:txBody>
          <a:bodyPr vert="horz" lIns="91440" tIns="45720" rIns="91440" bIns="45720" rtlCol="0" anchor="b">
            <a:normAutofit/>
          </a:bodyPr>
          <a:lstStyle/>
          <a:p>
            <a:r>
              <a:rPr lang="en-US" sz="4800" dirty="0"/>
              <a:t>Trends of Equifax </a:t>
            </a:r>
          </a:p>
        </p:txBody>
      </p:sp>
    </p:spTree>
    <p:extLst>
      <p:ext uri="{BB962C8B-B14F-4D97-AF65-F5344CB8AC3E}">
        <p14:creationId xmlns:p14="http://schemas.microsoft.com/office/powerpoint/2010/main" val="3551566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3511-4714-4676-8095-692433DC0CF6}"/>
              </a:ext>
            </a:extLst>
          </p:cNvPr>
          <p:cNvSpPr>
            <a:spLocks noGrp="1"/>
          </p:cNvSpPr>
          <p:nvPr>
            <p:ph type="title"/>
          </p:nvPr>
        </p:nvSpPr>
        <p:spPr/>
        <p:txBody>
          <a:bodyPr/>
          <a:lstStyle/>
          <a:p>
            <a:r>
              <a:rPr lang="en-US" dirty="0"/>
              <a:t>EMA</a:t>
            </a:r>
          </a:p>
        </p:txBody>
      </p:sp>
      <p:pic>
        <p:nvPicPr>
          <p:cNvPr id="5" name="Content Placeholder 4" descr="A close up of a map&#10;&#10;Description generated with very high confidence">
            <a:extLst>
              <a:ext uri="{FF2B5EF4-FFF2-40B4-BE49-F238E27FC236}">
                <a16:creationId xmlns:a16="http://schemas.microsoft.com/office/drawing/2014/main" id="{51C12531-8AD5-4F16-96BE-F8056FB3274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28711" y="916505"/>
            <a:ext cx="6296904" cy="3953427"/>
          </a:xfrm>
          <a:prstGeom prst="rect">
            <a:avLst/>
          </a:prstGeom>
        </p:spPr>
      </p:pic>
      <p:sp>
        <p:nvSpPr>
          <p:cNvPr id="6" name="TextBox 5">
            <a:extLst>
              <a:ext uri="{FF2B5EF4-FFF2-40B4-BE49-F238E27FC236}">
                <a16:creationId xmlns:a16="http://schemas.microsoft.com/office/drawing/2014/main" id="{DEC5D992-070B-4830-BCF3-1A44332F7149}"/>
              </a:ext>
            </a:extLst>
          </p:cNvPr>
          <p:cNvSpPr txBox="1"/>
          <p:nvPr/>
        </p:nvSpPr>
        <p:spPr>
          <a:xfrm>
            <a:off x="800100" y="1733550"/>
            <a:ext cx="3457575" cy="3606115"/>
          </a:xfrm>
          <a:prstGeom prst="rect">
            <a:avLst/>
          </a:prstGeom>
          <a:noFill/>
        </p:spPr>
        <p:txBody>
          <a:bodyPr wrap="square" rtlCol="0">
            <a:spAutoFit/>
          </a:bodyPr>
          <a:lstStyle/>
          <a:p>
            <a:pPr marL="342900" indent="-342900">
              <a:spcBef>
                <a:spcPts val="1000"/>
              </a:spcBef>
              <a:buClr>
                <a:schemeClr val="accent1"/>
              </a:buClr>
              <a:buSzPct val="80000"/>
              <a:buFont typeface="Wingdings 3" charset="2"/>
              <a:buChar char=""/>
            </a:pPr>
            <a:r>
              <a:rPr lang="en-US" dirty="0"/>
              <a:t> </a:t>
            </a:r>
            <a:r>
              <a:rPr lang="en-US" sz="2000" dirty="0">
                <a:latin typeface="+mj-lt"/>
                <a:ea typeface="+mj-ea"/>
                <a:cs typeface="+mj-cs"/>
              </a:rPr>
              <a:t>It is used for smoothening of the curve.</a:t>
            </a:r>
          </a:p>
          <a:p>
            <a:pPr marL="342900" indent="-342900">
              <a:spcBef>
                <a:spcPts val="1000"/>
              </a:spcBef>
              <a:buClr>
                <a:schemeClr val="accent1"/>
              </a:buClr>
              <a:buSzPct val="80000"/>
              <a:buFont typeface="Wingdings 3" charset="2"/>
              <a:buChar char=""/>
            </a:pPr>
            <a:r>
              <a:rPr lang="en-US" sz="2000" dirty="0">
                <a:latin typeface="+mj-lt"/>
                <a:ea typeface="+mj-ea"/>
                <a:cs typeface="+mj-cs"/>
              </a:rPr>
              <a:t>An exponential average gives more weight to the latest  data and  reacts faster to price fluctuations than a simple moving average.</a:t>
            </a:r>
          </a:p>
          <a:p>
            <a:endParaRPr lang="en-US" sz="2000" dirty="0">
              <a:latin typeface="+mj-lt"/>
              <a:ea typeface="+mj-ea"/>
              <a:cs typeface="+mj-cs"/>
            </a:endParaRPr>
          </a:p>
        </p:txBody>
      </p:sp>
    </p:spTree>
    <p:extLst>
      <p:ext uri="{BB962C8B-B14F-4D97-AF65-F5344CB8AC3E}">
        <p14:creationId xmlns:p14="http://schemas.microsoft.com/office/powerpoint/2010/main" val="271175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E6A537E-C106-45AE-9BBB-3CE5594418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D3F3B7-282C-4DDC-AD1B-C497F2942B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2FEA51AE-2D18-46BE-B2CA-B90B131689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9" name="Freeform 5">
            <a:extLst>
              <a:ext uri="{FF2B5EF4-FFF2-40B4-BE49-F238E27FC236}">
                <a16:creationId xmlns:a16="http://schemas.microsoft.com/office/drawing/2014/main" id="{F918BA52-E4A7-4EEC-898E-C49023767C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8" name="Content Placeholder 4">
            <a:extLst>
              <a:ext uri="{FF2B5EF4-FFF2-40B4-BE49-F238E27FC236}">
                <a16:creationId xmlns:a16="http://schemas.microsoft.com/office/drawing/2014/main" id="{1CE3C73F-4B0A-4388-AC81-B587FCDAC5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8451" y="1047750"/>
            <a:ext cx="6495847" cy="4724121"/>
          </a:xfrm>
          <a:prstGeom prst="rect">
            <a:avLst/>
          </a:prstGeom>
          <a:effectLst/>
        </p:spPr>
      </p:pic>
      <p:sp>
        <p:nvSpPr>
          <p:cNvPr id="2" name="Title 1">
            <a:extLst>
              <a:ext uri="{FF2B5EF4-FFF2-40B4-BE49-F238E27FC236}">
                <a16:creationId xmlns:a16="http://schemas.microsoft.com/office/drawing/2014/main" id="{638055C9-9D1C-487D-BF2F-93C7D9CB73A2}"/>
              </a:ext>
            </a:extLst>
          </p:cNvPr>
          <p:cNvSpPr>
            <a:spLocks noGrp="1"/>
          </p:cNvSpPr>
          <p:nvPr>
            <p:ph type="title"/>
          </p:nvPr>
        </p:nvSpPr>
        <p:spPr>
          <a:xfrm>
            <a:off x="643855" y="1447798"/>
            <a:ext cx="3108626" cy="600077"/>
          </a:xfrm>
        </p:spPr>
        <p:txBody>
          <a:bodyPr anchor="b">
            <a:normAutofit/>
          </a:bodyPr>
          <a:lstStyle/>
          <a:p>
            <a:pPr>
              <a:lnSpc>
                <a:spcPct val="90000"/>
              </a:lnSpc>
            </a:pPr>
            <a:r>
              <a:rPr lang="en-US" sz="3200" dirty="0"/>
              <a:t>ADX</a:t>
            </a:r>
          </a:p>
        </p:txBody>
      </p:sp>
      <p:sp>
        <p:nvSpPr>
          <p:cNvPr id="28" name="Content Placeholder 9"/>
          <p:cNvSpPr>
            <a:spLocks noGrp="1"/>
          </p:cNvSpPr>
          <p:nvPr>
            <p:ph idx="1"/>
          </p:nvPr>
        </p:nvSpPr>
        <p:spPr>
          <a:xfrm>
            <a:off x="643855" y="2600325"/>
            <a:ext cx="3108057" cy="3419475"/>
          </a:xfrm>
        </p:spPr>
        <p:txBody>
          <a:bodyPr>
            <a:normAutofit/>
          </a:bodyPr>
          <a:lstStyle/>
          <a:p>
            <a:r>
              <a:rPr lang="en-US" dirty="0"/>
              <a:t>It is used to find the strength of  the trend</a:t>
            </a:r>
          </a:p>
          <a:p>
            <a:r>
              <a:rPr lang="en-US" dirty="0"/>
              <a:t>It is non-directional by nature</a:t>
            </a:r>
          </a:p>
        </p:txBody>
      </p:sp>
    </p:spTree>
    <p:extLst>
      <p:ext uri="{BB962C8B-B14F-4D97-AF65-F5344CB8AC3E}">
        <p14:creationId xmlns:p14="http://schemas.microsoft.com/office/powerpoint/2010/main" val="2953632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close up of a map&#10;&#10;Description generated with very high confidence">
            <a:extLst>
              <a:ext uri="{FF2B5EF4-FFF2-40B4-BE49-F238E27FC236}">
                <a16:creationId xmlns:a16="http://schemas.microsoft.com/office/drawing/2014/main" id="{CCF1644C-2193-45FD-92EA-E4CA974798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61778" y="945931"/>
            <a:ext cx="8165230" cy="5181301"/>
          </a:xfrm>
        </p:spPr>
      </p:pic>
    </p:spTree>
    <p:extLst>
      <p:ext uri="{BB962C8B-B14F-4D97-AF65-F5344CB8AC3E}">
        <p14:creationId xmlns:p14="http://schemas.microsoft.com/office/powerpoint/2010/main" val="1044015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55C9-9D1C-487D-BF2F-93C7D9CB73A2}"/>
              </a:ext>
            </a:extLst>
          </p:cNvPr>
          <p:cNvSpPr>
            <a:spLocks noGrp="1"/>
          </p:cNvSpPr>
          <p:nvPr>
            <p:ph type="title"/>
          </p:nvPr>
        </p:nvSpPr>
        <p:spPr>
          <a:xfrm>
            <a:off x="2834605" y="400048"/>
            <a:ext cx="5690270" cy="742952"/>
          </a:xfrm>
        </p:spPr>
        <p:txBody>
          <a:bodyPr anchor="b">
            <a:normAutofit/>
          </a:bodyPr>
          <a:lstStyle/>
          <a:p>
            <a:pPr>
              <a:lnSpc>
                <a:spcPct val="90000"/>
              </a:lnSpc>
            </a:pPr>
            <a:r>
              <a:rPr lang="en-US" sz="3200" dirty="0"/>
              <a:t>Short and Long </a:t>
            </a:r>
          </a:p>
        </p:txBody>
      </p:sp>
      <p:pic>
        <p:nvPicPr>
          <p:cNvPr id="4" name="Picture 3" descr="A close up of a map&#10;&#10;Description generated with high confidence">
            <a:extLst>
              <a:ext uri="{FF2B5EF4-FFF2-40B4-BE49-F238E27FC236}">
                <a16:creationId xmlns:a16="http://schemas.microsoft.com/office/drawing/2014/main" id="{67F9E2AA-4C46-4F75-A7A0-98C85A878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230" y="1320406"/>
            <a:ext cx="8311270" cy="5197470"/>
          </a:xfrm>
          <a:prstGeom prst="rect">
            <a:avLst/>
          </a:prstGeom>
        </p:spPr>
      </p:pic>
    </p:spTree>
    <p:extLst>
      <p:ext uri="{BB962C8B-B14F-4D97-AF65-F5344CB8AC3E}">
        <p14:creationId xmlns:p14="http://schemas.microsoft.com/office/powerpoint/2010/main" val="2828560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A0A5-A6C0-4F15-A9E2-FE664A99EAA2}"/>
              </a:ext>
            </a:extLst>
          </p:cNvPr>
          <p:cNvSpPr>
            <a:spLocks noGrp="1"/>
          </p:cNvSpPr>
          <p:nvPr>
            <p:ph type="title"/>
          </p:nvPr>
        </p:nvSpPr>
        <p:spPr/>
        <p:txBody>
          <a:bodyPr/>
          <a:lstStyle/>
          <a:p>
            <a:r>
              <a:rPr lang="en-US" dirty="0"/>
              <a:t>Forecasting of Time Series Data</a:t>
            </a:r>
          </a:p>
        </p:txBody>
      </p:sp>
      <p:sp>
        <p:nvSpPr>
          <p:cNvPr id="3" name="Content Placeholder 2">
            <a:extLst>
              <a:ext uri="{FF2B5EF4-FFF2-40B4-BE49-F238E27FC236}">
                <a16:creationId xmlns:a16="http://schemas.microsoft.com/office/drawing/2014/main" id="{DE41F2F8-2593-41A4-B954-7F4575DBC235}"/>
              </a:ext>
            </a:extLst>
          </p:cNvPr>
          <p:cNvSpPr>
            <a:spLocks noGrp="1"/>
          </p:cNvSpPr>
          <p:nvPr>
            <p:ph idx="1"/>
          </p:nvPr>
        </p:nvSpPr>
        <p:spPr/>
        <p:txBody>
          <a:bodyPr>
            <a:normAutofit/>
          </a:bodyPr>
          <a:lstStyle/>
          <a:p>
            <a:r>
              <a:rPr lang="en-US" dirty="0"/>
              <a:t>Forecasting  involves predicting the values using historical data.</a:t>
            </a:r>
          </a:p>
          <a:p>
            <a:r>
              <a:rPr lang="en-US" dirty="0"/>
              <a:t>One method of forecasting the time series data is using Auto Regressive Moving Average Model (ARMA).</a:t>
            </a:r>
          </a:p>
          <a:p>
            <a:r>
              <a:rPr lang="en-US" dirty="0"/>
              <a:t>Prerequisite for ARIMA model is that the data has to be stationary.</a:t>
            </a:r>
          </a:p>
          <a:p>
            <a:r>
              <a:rPr lang="en-US" dirty="0"/>
              <a:t>The model combines three basic methods:</a:t>
            </a:r>
          </a:p>
          <a:p>
            <a:pPr marL="514350" indent="-514350">
              <a:buFont typeface="+mj-lt"/>
              <a:buAutoNum type="romanLcPeriod"/>
            </a:pPr>
            <a:r>
              <a:rPr lang="en-US" dirty="0"/>
              <a:t>Auto Regressive models(p) : No of lagged values.</a:t>
            </a:r>
          </a:p>
          <a:p>
            <a:pPr marL="514350" indent="-514350">
              <a:buFont typeface="+mj-lt"/>
              <a:buAutoNum type="romanLcPeriod"/>
            </a:pPr>
            <a:r>
              <a:rPr lang="en-US" dirty="0"/>
              <a:t>Differencing (d): Degree of differencing.</a:t>
            </a:r>
          </a:p>
          <a:p>
            <a:pPr marL="514350" indent="-514350">
              <a:buFont typeface="+mj-lt"/>
              <a:buAutoNum type="romanLcPeriod"/>
            </a:pPr>
            <a:r>
              <a:rPr lang="en-US" dirty="0"/>
              <a:t>Moving Averages models(q): It refers to the random errors in previous period.</a:t>
            </a:r>
          </a:p>
          <a:p>
            <a:r>
              <a:rPr lang="en-US" dirty="0"/>
              <a:t>The representation of ARIMA (</a:t>
            </a:r>
            <a:r>
              <a:rPr lang="en-US" dirty="0" err="1"/>
              <a:t>p,d,q</a:t>
            </a:r>
            <a:r>
              <a:rPr lang="en-US" dirty="0"/>
              <a:t>).</a:t>
            </a:r>
          </a:p>
          <a:p>
            <a:pPr marL="514350" indent="-514350">
              <a:buFont typeface="+mj-lt"/>
              <a:buAutoNum type="romanLcPeriod"/>
            </a:pPr>
            <a:endParaRPr lang="en-US" dirty="0"/>
          </a:p>
          <a:p>
            <a:pPr marL="0" indent="0">
              <a:buNone/>
            </a:pPr>
            <a:endParaRPr lang="en-US" dirty="0"/>
          </a:p>
          <a:p>
            <a:pPr marL="514350" indent="-514350">
              <a:buFont typeface="+mj-lt"/>
              <a:buAutoNum type="romanLcPeriod"/>
            </a:pPr>
            <a:endParaRPr lang="en-US" dirty="0"/>
          </a:p>
          <a:p>
            <a:endParaRPr lang="en-US" dirty="0"/>
          </a:p>
        </p:txBody>
      </p:sp>
    </p:spTree>
    <p:extLst>
      <p:ext uri="{BB962C8B-B14F-4D97-AF65-F5344CB8AC3E}">
        <p14:creationId xmlns:p14="http://schemas.microsoft.com/office/powerpoint/2010/main" val="2372594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map&#10;&#10;Description generated with very high confidence">
            <a:extLst>
              <a:ext uri="{FF2B5EF4-FFF2-40B4-BE49-F238E27FC236}">
                <a16:creationId xmlns:a16="http://schemas.microsoft.com/office/drawing/2014/main" id="{8EDC334B-6C85-405A-8585-2B0CA311DB4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4910" y="1819275"/>
            <a:ext cx="10415752" cy="5038725"/>
          </a:xfrm>
        </p:spPr>
      </p:pic>
      <p:graphicFrame>
        <p:nvGraphicFramePr>
          <p:cNvPr id="2" name="Table 1">
            <a:extLst>
              <a:ext uri="{FF2B5EF4-FFF2-40B4-BE49-F238E27FC236}">
                <a16:creationId xmlns:a16="http://schemas.microsoft.com/office/drawing/2014/main" id="{3A106C49-D75A-4804-8256-A1D543934396}"/>
              </a:ext>
            </a:extLst>
          </p:cNvPr>
          <p:cNvGraphicFramePr>
            <a:graphicFrameLocks noGrp="1"/>
          </p:cNvGraphicFramePr>
          <p:nvPr>
            <p:extLst>
              <p:ext uri="{D42A27DB-BD31-4B8C-83A1-F6EECF244321}">
                <p14:modId xmlns:p14="http://schemas.microsoft.com/office/powerpoint/2010/main" val="2904214192"/>
              </p:ext>
            </p:extLst>
          </p:nvPr>
        </p:nvGraphicFramePr>
        <p:xfrm>
          <a:off x="2112580" y="458426"/>
          <a:ext cx="5419834" cy="1005840"/>
        </p:xfrm>
        <a:graphic>
          <a:graphicData uri="http://schemas.openxmlformats.org/drawingml/2006/table">
            <a:tbl>
              <a:tblPr firstRow="1" bandRow="1">
                <a:tableStyleId>{5C22544A-7EE6-4342-B048-85BDC9FD1C3A}</a:tableStyleId>
              </a:tblPr>
              <a:tblGrid>
                <a:gridCol w="2709917">
                  <a:extLst>
                    <a:ext uri="{9D8B030D-6E8A-4147-A177-3AD203B41FA5}">
                      <a16:colId xmlns:a16="http://schemas.microsoft.com/office/drawing/2014/main" val="4121539659"/>
                    </a:ext>
                  </a:extLst>
                </a:gridCol>
                <a:gridCol w="2709917">
                  <a:extLst>
                    <a:ext uri="{9D8B030D-6E8A-4147-A177-3AD203B41FA5}">
                      <a16:colId xmlns:a16="http://schemas.microsoft.com/office/drawing/2014/main" val="168280115"/>
                    </a:ext>
                  </a:extLst>
                </a:gridCol>
              </a:tblGrid>
              <a:tr h="397179">
                <a:tc>
                  <a:txBody>
                    <a:bodyPr/>
                    <a:lstStyle/>
                    <a:p>
                      <a:r>
                        <a:rPr lang="en-US" dirty="0"/>
                        <a:t>Predicted Value for next time period</a:t>
                      </a:r>
                    </a:p>
                  </a:txBody>
                  <a:tcPr/>
                </a:tc>
                <a:tc>
                  <a:txBody>
                    <a:bodyPr/>
                    <a:lstStyle/>
                    <a:p>
                      <a:r>
                        <a:rPr lang="en-US" dirty="0"/>
                        <a:t>Actual Value for next time period</a:t>
                      </a:r>
                    </a:p>
                  </a:txBody>
                  <a:tcPr/>
                </a:tc>
                <a:extLst>
                  <a:ext uri="{0D108BD9-81ED-4DB2-BD59-A6C34878D82A}">
                    <a16:rowId xmlns:a16="http://schemas.microsoft.com/office/drawing/2014/main" val="4198703860"/>
                  </a:ext>
                </a:extLst>
              </a:tr>
              <a:tr h="226960">
                <a:tc>
                  <a:txBody>
                    <a:bodyPr/>
                    <a:lstStyle/>
                    <a:p>
                      <a:r>
                        <a:rPr lang="en-US" dirty="0"/>
                        <a:t>109.31</a:t>
                      </a:r>
                    </a:p>
                  </a:txBody>
                  <a:tcPr/>
                </a:tc>
                <a:tc>
                  <a:txBody>
                    <a:bodyPr/>
                    <a:lstStyle/>
                    <a:p>
                      <a:r>
                        <a:rPr lang="en-US" dirty="0"/>
                        <a:t>108.79</a:t>
                      </a:r>
                    </a:p>
                  </a:txBody>
                  <a:tcPr/>
                </a:tc>
                <a:extLst>
                  <a:ext uri="{0D108BD9-81ED-4DB2-BD59-A6C34878D82A}">
                    <a16:rowId xmlns:a16="http://schemas.microsoft.com/office/drawing/2014/main" val="619328846"/>
                  </a:ext>
                </a:extLst>
              </a:tr>
            </a:tbl>
          </a:graphicData>
        </a:graphic>
      </p:graphicFrame>
    </p:spTree>
    <p:extLst>
      <p:ext uri="{BB962C8B-B14F-4D97-AF65-F5344CB8AC3E}">
        <p14:creationId xmlns:p14="http://schemas.microsoft.com/office/powerpoint/2010/main" val="36502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A0A5-A6C0-4F15-A9E2-FE664A99EAA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E41F2F8-2593-41A4-B954-7F4575DBC235}"/>
              </a:ext>
            </a:extLst>
          </p:cNvPr>
          <p:cNvSpPr>
            <a:spLocks noGrp="1"/>
          </p:cNvSpPr>
          <p:nvPr>
            <p:ph idx="1"/>
          </p:nvPr>
        </p:nvSpPr>
        <p:spPr/>
        <p:txBody>
          <a:bodyPr/>
          <a:lstStyle/>
          <a:p>
            <a:endParaRPr lang="en-US" dirty="0"/>
          </a:p>
          <a:p>
            <a:r>
              <a:rPr lang="en-US" dirty="0"/>
              <a:t>As per the case study  we can observe an unpredictable trend because of the data breach which affected their price.</a:t>
            </a:r>
          </a:p>
          <a:p>
            <a:endParaRPr lang="en-US" dirty="0"/>
          </a:p>
          <a:p>
            <a:r>
              <a:rPr lang="en-US" dirty="0"/>
              <a:t>The analysis helps us to understand when an investor and a trader can invest in stocks. </a:t>
            </a:r>
          </a:p>
          <a:p>
            <a:pPr marL="0" indent="0">
              <a:buNone/>
            </a:pPr>
            <a:endParaRPr lang="en-US" dirty="0"/>
          </a:p>
          <a:p>
            <a:r>
              <a:rPr lang="en-US" dirty="0"/>
              <a:t>An understanding on how to forecast the time series data ?</a:t>
            </a:r>
          </a:p>
        </p:txBody>
      </p:sp>
    </p:spTree>
    <p:extLst>
      <p:ext uri="{BB962C8B-B14F-4D97-AF65-F5344CB8AC3E}">
        <p14:creationId xmlns:p14="http://schemas.microsoft.com/office/powerpoint/2010/main" val="1502458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A0A5-A6C0-4F15-A9E2-FE664A99EAA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E41F2F8-2593-41A4-B954-7F4575DBC235}"/>
              </a:ext>
            </a:extLst>
          </p:cNvPr>
          <p:cNvSpPr>
            <a:spLocks noGrp="1"/>
          </p:cNvSpPr>
          <p:nvPr>
            <p:ph idx="1"/>
          </p:nvPr>
        </p:nvSpPr>
        <p:spPr/>
        <p:txBody>
          <a:bodyPr/>
          <a:lstStyle/>
          <a:p>
            <a:r>
              <a:rPr lang="en-US" dirty="0">
                <a:hlinkClick r:id="rId2"/>
              </a:rPr>
              <a:t>https://www.investopedia.com</a:t>
            </a:r>
            <a:endParaRPr lang="en-US" dirty="0"/>
          </a:p>
          <a:p>
            <a:r>
              <a:rPr lang="en-US" dirty="0">
                <a:hlinkClick r:id="rId3"/>
              </a:rPr>
              <a:t>https://www.fidelity.com</a:t>
            </a:r>
            <a:endParaRPr lang="en-US" dirty="0"/>
          </a:p>
          <a:p>
            <a:r>
              <a:rPr lang="en-US" dirty="0">
                <a:hlinkClick r:id="rId4"/>
              </a:rPr>
              <a:t>http://stockcharts.com/</a:t>
            </a:r>
            <a:endParaRPr lang="en-US" dirty="0"/>
          </a:p>
          <a:p>
            <a:endParaRPr lang="en-US" dirty="0"/>
          </a:p>
        </p:txBody>
      </p:sp>
    </p:spTree>
    <p:extLst>
      <p:ext uri="{BB962C8B-B14F-4D97-AF65-F5344CB8AC3E}">
        <p14:creationId xmlns:p14="http://schemas.microsoft.com/office/powerpoint/2010/main" val="2942873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A0A5-A6C0-4F15-A9E2-FE664A99EAA2}"/>
              </a:ext>
            </a:extLst>
          </p:cNvPr>
          <p:cNvSpPr>
            <a:spLocks noGrp="1"/>
          </p:cNvSpPr>
          <p:nvPr>
            <p:ph type="title"/>
          </p:nvPr>
        </p:nvSpPr>
        <p:spPr>
          <a:xfrm>
            <a:off x="912811" y="2605368"/>
            <a:ext cx="9404723" cy="1185582"/>
          </a:xfrm>
        </p:spPr>
        <p:txBody>
          <a:bodyPr/>
          <a:lstStyle/>
          <a:p>
            <a:pPr algn="ctr"/>
            <a:r>
              <a:rPr lang="en-US" sz="7200" dirty="0"/>
              <a:t>Thank You</a:t>
            </a:r>
          </a:p>
        </p:txBody>
      </p:sp>
    </p:spTree>
    <p:extLst>
      <p:ext uri="{BB962C8B-B14F-4D97-AF65-F5344CB8AC3E}">
        <p14:creationId xmlns:p14="http://schemas.microsoft.com/office/powerpoint/2010/main" val="1419297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1" name="Rectangle 17">
            <a:extLst>
              <a:ext uri="{FF2B5EF4-FFF2-40B4-BE49-F238E27FC236}">
                <a16:creationId xmlns:a16="http://schemas.microsoft.com/office/drawing/2014/main" id="{4109C3C2-C0A8-4559-8462-8007573DF44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31">
            <a:extLst>
              <a:ext uri="{FF2B5EF4-FFF2-40B4-BE49-F238E27FC236}">
                <a16:creationId xmlns:a16="http://schemas.microsoft.com/office/drawing/2014/main" id="{D6CEF2A9-EF08-4FB3-AFFB-C5F77AB6E0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2" name="Freeform 5">
            <a:extLst>
              <a:ext uri="{FF2B5EF4-FFF2-40B4-BE49-F238E27FC236}">
                <a16:creationId xmlns:a16="http://schemas.microsoft.com/office/drawing/2014/main" id="{4C535542-B72A-4DE0-BE5A-5EA00508C7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8" name="Content Placeholder 4">
            <a:extLst>
              <a:ext uri="{FF2B5EF4-FFF2-40B4-BE49-F238E27FC236}">
                <a16:creationId xmlns:a16="http://schemas.microsoft.com/office/drawing/2014/main" id="{4B1E90E2-D65C-49D7-A1A4-E4BCED97B74A}"/>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093992" y="1501100"/>
            <a:ext cx="5449889" cy="3855796"/>
          </a:xfrm>
          <a:prstGeom prst="rect">
            <a:avLst/>
          </a:prstGeom>
          <a:effectLst/>
        </p:spPr>
      </p:pic>
      <p:sp>
        <p:nvSpPr>
          <p:cNvPr id="24" name="Rectangle 23">
            <a:extLst>
              <a:ext uri="{FF2B5EF4-FFF2-40B4-BE49-F238E27FC236}">
                <a16:creationId xmlns:a16="http://schemas.microsoft.com/office/drawing/2014/main" id="{11DF0705-615B-4CF3-A16F-8C14680D8B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28D98E0-1CC3-4637-A7A2-FC5AFE35DE5A}"/>
              </a:ext>
            </a:extLst>
          </p:cNvPr>
          <p:cNvSpPr>
            <a:spLocks noGrp="1"/>
          </p:cNvSpPr>
          <p:nvPr>
            <p:ph type="title"/>
          </p:nvPr>
        </p:nvSpPr>
        <p:spPr>
          <a:xfrm>
            <a:off x="648931" y="629266"/>
            <a:ext cx="4166510" cy="1622321"/>
          </a:xfrm>
        </p:spPr>
        <p:txBody>
          <a:bodyPr>
            <a:normAutofit/>
          </a:bodyPr>
          <a:lstStyle/>
          <a:p>
            <a:r>
              <a:rPr lang="en-US"/>
              <a:t>MOTIVATION</a:t>
            </a:r>
            <a:endParaRPr lang="en-IN"/>
          </a:p>
        </p:txBody>
      </p:sp>
      <p:sp>
        <p:nvSpPr>
          <p:cNvPr id="10" name="Content Placeholder 9"/>
          <p:cNvSpPr>
            <a:spLocks noGrp="1"/>
          </p:cNvSpPr>
          <p:nvPr>
            <p:ph idx="1"/>
          </p:nvPr>
        </p:nvSpPr>
        <p:spPr>
          <a:xfrm>
            <a:off x="597323" y="2251587"/>
            <a:ext cx="4166509" cy="3785419"/>
          </a:xfrm>
        </p:spPr>
        <p:txBody>
          <a:bodyPr>
            <a:normAutofit/>
          </a:bodyPr>
          <a:lstStyle/>
          <a:p>
            <a:r>
              <a:rPr lang="en-US" dirty="0"/>
              <a:t>Everybody wishes to make money in a short span of time</a:t>
            </a:r>
          </a:p>
          <a:p>
            <a:endParaRPr lang="en-US" dirty="0"/>
          </a:p>
          <a:p>
            <a:r>
              <a:rPr lang="en-US" dirty="0"/>
              <a:t>People invest in stocks so that they can reap benefits from a trending stock in a short time</a:t>
            </a:r>
          </a:p>
          <a:p>
            <a:r>
              <a:rPr lang="en-US" dirty="0"/>
              <a:t>However the stock prices are highly volatile and not easy to predict</a:t>
            </a:r>
          </a:p>
          <a:p>
            <a:endParaRPr lang="en-US" dirty="0"/>
          </a:p>
        </p:txBody>
      </p:sp>
    </p:spTree>
    <p:extLst>
      <p:ext uri="{BB962C8B-B14F-4D97-AF65-F5344CB8AC3E}">
        <p14:creationId xmlns:p14="http://schemas.microsoft.com/office/powerpoint/2010/main" val="581113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8FB13-234F-48EB-A909-91DBE52E9A0B}"/>
              </a:ext>
            </a:extLst>
          </p:cNvPr>
          <p:cNvSpPr>
            <a:spLocks noGrp="1"/>
          </p:cNvSpPr>
          <p:nvPr>
            <p:ph type="title"/>
          </p:nvPr>
        </p:nvSpPr>
        <p:spPr>
          <a:xfrm>
            <a:off x="646111" y="452718"/>
            <a:ext cx="9404723" cy="1400530"/>
          </a:xfrm>
        </p:spPr>
        <p:txBody>
          <a:bodyPr/>
          <a:lstStyle/>
          <a:p>
            <a:r>
              <a:rPr lang="en-US"/>
              <a:t>INTRODUCTION</a:t>
            </a:r>
            <a:endParaRPr lang="en-IN" dirty="0"/>
          </a:p>
        </p:txBody>
      </p:sp>
      <p:sp>
        <p:nvSpPr>
          <p:cNvPr id="3" name="Content Placeholder 2">
            <a:extLst>
              <a:ext uri="{FF2B5EF4-FFF2-40B4-BE49-F238E27FC236}">
                <a16:creationId xmlns:a16="http://schemas.microsoft.com/office/drawing/2014/main" id="{658EB795-8E9E-4A00-ADEC-7803890F7B14}"/>
              </a:ext>
            </a:extLst>
          </p:cNvPr>
          <p:cNvSpPr>
            <a:spLocks noGrp="1"/>
          </p:cNvSpPr>
          <p:nvPr>
            <p:ph idx="1"/>
          </p:nvPr>
        </p:nvSpPr>
        <p:spPr/>
        <p:txBody>
          <a:bodyPr/>
          <a:lstStyle/>
          <a:p>
            <a:r>
              <a:rPr lang="en-US" dirty="0"/>
              <a:t>Investors and traders need to take decisions about buying and selling a particular stock based on technical analysis</a:t>
            </a:r>
          </a:p>
          <a:p>
            <a:r>
              <a:rPr lang="en-US" dirty="0"/>
              <a:t>Stock analysis is one such method to evaluate the past and current trend of a stock </a:t>
            </a:r>
          </a:p>
          <a:p>
            <a:r>
              <a:rPr lang="en-US" dirty="0"/>
              <a:t>Two types of stock analysis are fundamental analysis and technical analysis</a:t>
            </a:r>
          </a:p>
          <a:p>
            <a:endParaRPr lang="en-IN" dirty="0"/>
          </a:p>
        </p:txBody>
      </p:sp>
    </p:spTree>
    <p:extLst>
      <p:ext uri="{BB962C8B-B14F-4D97-AF65-F5344CB8AC3E}">
        <p14:creationId xmlns:p14="http://schemas.microsoft.com/office/powerpoint/2010/main" val="157013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C636A-32FB-4D4E-A2E7-DB56E42BC43A}"/>
              </a:ext>
            </a:extLst>
          </p:cNvPr>
          <p:cNvSpPr>
            <a:spLocks noGrp="1"/>
          </p:cNvSpPr>
          <p:nvPr>
            <p:ph type="title"/>
          </p:nvPr>
        </p:nvSpPr>
        <p:spPr/>
        <p:txBody>
          <a:bodyPr/>
          <a:lstStyle/>
          <a:p>
            <a:r>
              <a:rPr lang="en-US" dirty="0"/>
              <a:t>STOCK ANALYSIS</a:t>
            </a:r>
            <a:endParaRPr lang="en-IN" dirty="0"/>
          </a:p>
        </p:txBody>
      </p:sp>
      <p:sp>
        <p:nvSpPr>
          <p:cNvPr id="3" name="Text Placeholder 2">
            <a:extLst>
              <a:ext uri="{FF2B5EF4-FFF2-40B4-BE49-F238E27FC236}">
                <a16:creationId xmlns:a16="http://schemas.microsoft.com/office/drawing/2014/main" id="{B61BCD28-3E88-414D-939C-985B05C4DFB9}"/>
              </a:ext>
            </a:extLst>
          </p:cNvPr>
          <p:cNvSpPr>
            <a:spLocks noGrp="1"/>
          </p:cNvSpPr>
          <p:nvPr>
            <p:ph type="body" idx="1"/>
          </p:nvPr>
        </p:nvSpPr>
        <p:spPr/>
        <p:txBody>
          <a:bodyPr/>
          <a:lstStyle/>
          <a:p>
            <a:r>
              <a:rPr lang="en-US" dirty="0"/>
              <a:t>FUNDAMENTAL ANALYSIS</a:t>
            </a:r>
            <a:endParaRPr lang="en-IN" dirty="0"/>
          </a:p>
        </p:txBody>
      </p:sp>
      <p:sp>
        <p:nvSpPr>
          <p:cNvPr id="4" name="Content Placeholder 3">
            <a:extLst>
              <a:ext uri="{FF2B5EF4-FFF2-40B4-BE49-F238E27FC236}">
                <a16:creationId xmlns:a16="http://schemas.microsoft.com/office/drawing/2014/main" id="{9785DBEB-BD80-44A1-A455-BE89653E8838}"/>
              </a:ext>
            </a:extLst>
          </p:cNvPr>
          <p:cNvSpPr>
            <a:spLocks noGrp="1"/>
          </p:cNvSpPr>
          <p:nvPr>
            <p:ph sz="half" idx="2"/>
          </p:nvPr>
        </p:nvSpPr>
        <p:spPr>
          <a:xfrm>
            <a:off x="1103312" y="2514600"/>
            <a:ext cx="4396339" cy="2774852"/>
          </a:xfrm>
        </p:spPr>
        <p:txBody>
          <a:bodyPr/>
          <a:lstStyle/>
          <a:p>
            <a:r>
              <a:rPr lang="en-US" dirty="0"/>
              <a:t>BUSINESS PERFORMANCE</a:t>
            </a:r>
          </a:p>
          <a:p>
            <a:pPr lvl="1">
              <a:buFont typeface="Wingdings" panose="05000000000000000000" pitchFamily="2" charset="2"/>
              <a:buChar char="§"/>
            </a:pPr>
            <a:r>
              <a:rPr lang="en-US" dirty="0"/>
              <a:t>FINANCIAL STATEMENTS</a:t>
            </a:r>
          </a:p>
          <a:p>
            <a:pPr marL="457200" lvl="1" indent="0">
              <a:buNone/>
            </a:pPr>
            <a:endParaRPr lang="en-US" dirty="0"/>
          </a:p>
          <a:p>
            <a:pPr lvl="1">
              <a:buFont typeface="Wingdings" panose="05000000000000000000" pitchFamily="2" charset="2"/>
              <a:buChar char="§"/>
            </a:pPr>
            <a:r>
              <a:rPr lang="en-US" dirty="0"/>
              <a:t>GOOD PRODUCTS</a:t>
            </a:r>
          </a:p>
          <a:p>
            <a:pPr marL="457200" lvl="1" indent="0">
              <a:buNone/>
            </a:pPr>
            <a:endParaRPr lang="en-US" dirty="0"/>
          </a:p>
          <a:p>
            <a:pPr lvl="1">
              <a:buFont typeface="Wingdings" panose="05000000000000000000" pitchFamily="2" charset="2"/>
              <a:buChar char="§"/>
            </a:pPr>
            <a:r>
              <a:rPr lang="en-US" dirty="0"/>
              <a:t>RESPONSIBLE MANAGEMENT	 </a:t>
            </a:r>
            <a:r>
              <a:rPr lang="en-IN" dirty="0"/>
              <a:t>        </a:t>
            </a:r>
            <a:endParaRPr lang="en-US" dirty="0"/>
          </a:p>
        </p:txBody>
      </p:sp>
      <p:sp>
        <p:nvSpPr>
          <p:cNvPr id="5" name="Text Placeholder 4">
            <a:extLst>
              <a:ext uri="{FF2B5EF4-FFF2-40B4-BE49-F238E27FC236}">
                <a16:creationId xmlns:a16="http://schemas.microsoft.com/office/drawing/2014/main" id="{C8D16724-8522-4FE2-9CD1-805254FF3F75}"/>
              </a:ext>
            </a:extLst>
          </p:cNvPr>
          <p:cNvSpPr>
            <a:spLocks noGrp="1"/>
          </p:cNvSpPr>
          <p:nvPr>
            <p:ph type="body" sz="quarter" idx="3"/>
          </p:nvPr>
        </p:nvSpPr>
        <p:spPr/>
        <p:txBody>
          <a:bodyPr/>
          <a:lstStyle/>
          <a:p>
            <a:r>
              <a:rPr lang="en-US" dirty="0"/>
              <a:t>TECHNICAL ANALYSIS</a:t>
            </a:r>
            <a:endParaRPr lang="en-IN" dirty="0"/>
          </a:p>
        </p:txBody>
      </p:sp>
      <p:sp>
        <p:nvSpPr>
          <p:cNvPr id="6" name="Content Placeholder 5">
            <a:extLst>
              <a:ext uri="{FF2B5EF4-FFF2-40B4-BE49-F238E27FC236}">
                <a16:creationId xmlns:a16="http://schemas.microsoft.com/office/drawing/2014/main" id="{419EC279-115A-4E61-86E9-0ACF542FEF79}"/>
              </a:ext>
            </a:extLst>
          </p:cNvPr>
          <p:cNvSpPr>
            <a:spLocks noGrp="1"/>
          </p:cNvSpPr>
          <p:nvPr>
            <p:ph sz="quarter" idx="4"/>
          </p:nvPr>
        </p:nvSpPr>
        <p:spPr>
          <a:xfrm>
            <a:off x="5654495" y="2514600"/>
            <a:ext cx="4396339" cy="2563837"/>
          </a:xfrm>
        </p:spPr>
        <p:txBody>
          <a:bodyPr/>
          <a:lstStyle/>
          <a:p>
            <a:r>
              <a:rPr lang="en-US" dirty="0"/>
              <a:t>PRICE MOVEMENT</a:t>
            </a:r>
          </a:p>
          <a:p>
            <a:pPr lvl="1">
              <a:buFont typeface="Wingdings" panose="05000000000000000000" pitchFamily="2" charset="2"/>
              <a:buChar char="§"/>
            </a:pPr>
            <a:r>
              <a:rPr lang="en-US" dirty="0"/>
              <a:t>HISTORICAL TRENDS</a:t>
            </a:r>
          </a:p>
          <a:p>
            <a:pPr marL="457200" lvl="1" indent="0">
              <a:buNone/>
            </a:pPr>
            <a:endParaRPr lang="en-US" dirty="0"/>
          </a:p>
          <a:p>
            <a:pPr lvl="1">
              <a:buFont typeface="Wingdings" panose="05000000000000000000" pitchFamily="2" charset="2"/>
              <a:buChar char="§"/>
            </a:pPr>
            <a:r>
              <a:rPr lang="en-US" dirty="0"/>
              <a:t>STOCK PRICE</a:t>
            </a:r>
          </a:p>
          <a:p>
            <a:pPr marL="457200" lvl="1" indent="0">
              <a:buNone/>
            </a:pPr>
            <a:endParaRPr lang="en-US" dirty="0"/>
          </a:p>
          <a:p>
            <a:pPr lvl="1">
              <a:buFont typeface="Wingdings" panose="05000000000000000000" pitchFamily="2" charset="2"/>
              <a:buChar char="§"/>
            </a:pPr>
            <a:r>
              <a:rPr lang="en-US" dirty="0"/>
              <a:t>VOLUME OF STOCKS</a:t>
            </a:r>
          </a:p>
          <a:p>
            <a:pPr lvl="1">
              <a:buFont typeface="Arial" panose="020B0604020202020204" pitchFamily="34" charset="0"/>
              <a:buChar char="•"/>
            </a:pPr>
            <a:endParaRPr lang="en-US" dirty="0"/>
          </a:p>
          <a:p>
            <a:pPr lvl="1">
              <a:buFont typeface="Arial" panose="020B0604020202020204" pitchFamily="34" charset="0"/>
              <a:buChar char="•"/>
            </a:pPr>
            <a:endParaRPr lang="en-IN" dirty="0"/>
          </a:p>
        </p:txBody>
      </p:sp>
      <p:sp>
        <p:nvSpPr>
          <p:cNvPr id="8" name="TextBox 7">
            <a:extLst>
              <a:ext uri="{FF2B5EF4-FFF2-40B4-BE49-F238E27FC236}">
                <a16:creationId xmlns:a16="http://schemas.microsoft.com/office/drawing/2014/main" id="{98B08059-C0CC-497D-9567-12906B4933CF}"/>
              </a:ext>
            </a:extLst>
          </p:cNvPr>
          <p:cNvSpPr txBox="1"/>
          <p:nvPr/>
        </p:nvSpPr>
        <p:spPr>
          <a:xfrm>
            <a:off x="883712" y="5766138"/>
            <a:ext cx="9541565" cy="646331"/>
          </a:xfrm>
          <a:prstGeom prst="rect">
            <a:avLst/>
          </a:prstGeom>
          <a:noFill/>
        </p:spPr>
        <p:txBody>
          <a:bodyPr wrap="square" rtlCol="0">
            <a:spAutoFit/>
          </a:bodyPr>
          <a:lstStyle/>
          <a:p>
            <a:r>
              <a:rPr lang="en-US" dirty="0"/>
              <a:t>So an investor should incorporate both fundamental and technical analysis before investing in a stock</a:t>
            </a:r>
            <a:endParaRPr lang="en-IN" dirty="0"/>
          </a:p>
        </p:txBody>
      </p:sp>
    </p:spTree>
    <p:extLst>
      <p:ext uri="{BB962C8B-B14F-4D97-AF65-F5344CB8AC3E}">
        <p14:creationId xmlns:p14="http://schemas.microsoft.com/office/powerpoint/2010/main" val="3152106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04B91-28ED-4950-87FA-4A5EE73BB6E4}"/>
              </a:ext>
            </a:extLst>
          </p:cNvPr>
          <p:cNvSpPr>
            <a:spLocks noGrp="1"/>
          </p:cNvSpPr>
          <p:nvPr>
            <p:ph type="title"/>
          </p:nvPr>
        </p:nvSpPr>
        <p:spPr/>
        <p:txBody>
          <a:bodyPr/>
          <a:lstStyle/>
          <a:p>
            <a:r>
              <a:rPr lang="en-US" dirty="0"/>
              <a:t>EXTERNAL FACTORS THAT INFLUENCE STOCK PRICES</a:t>
            </a:r>
            <a:endParaRPr lang="en-IN" dirty="0"/>
          </a:p>
        </p:txBody>
      </p:sp>
      <p:sp>
        <p:nvSpPr>
          <p:cNvPr id="3" name="Content Placeholder 2">
            <a:extLst>
              <a:ext uri="{FF2B5EF4-FFF2-40B4-BE49-F238E27FC236}">
                <a16:creationId xmlns:a16="http://schemas.microsoft.com/office/drawing/2014/main" id="{DE89F8B2-3BF8-4DB6-8F05-12F25B02393C}"/>
              </a:ext>
            </a:extLst>
          </p:cNvPr>
          <p:cNvSpPr>
            <a:spLocks noGrp="1"/>
          </p:cNvSpPr>
          <p:nvPr>
            <p:ph idx="1"/>
          </p:nvPr>
        </p:nvSpPr>
        <p:spPr/>
        <p:txBody>
          <a:bodyPr/>
          <a:lstStyle/>
          <a:p>
            <a:r>
              <a:rPr lang="en-IN" dirty="0"/>
              <a:t>News releases on earnings and profits, and future projections</a:t>
            </a:r>
          </a:p>
          <a:p>
            <a:pPr marL="0" indent="0">
              <a:buNone/>
            </a:pPr>
            <a:endParaRPr lang="en-US" dirty="0"/>
          </a:p>
          <a:p>
            <a:r>
              <a:rPr lang="en-US" dirty="0"/>
              <a:t>S</a:t>
            </a:r>
            <a:r>
              <a:rPr lang="en-IN" dirty="0" err="1"/>
              <a:t>ecuring</a:t>
            </a:r>
            <a:r>
              <a:rPr lang="en-IN" dirty="0"/>
              <a:t> a new or large contract</a:t>
            </a:r>
          </a:p>
          <a:p>
            <a:endParaRPr lang="en-US" dirty="0"/>
          </a:p>
          <a:p>
            <a:r>
              <a:rPr lang="en-US" dirty="0"/>
              <a:t>A</a:t>
            </a:r>
            <a:r>
              <a:rPr lang="en-IN" dirty="0" err="1"/>
              <a:t>ccounting</a:t>
            </a:r>
            <a:r>
              <a:rPr lang="en-IN" dirty="0"/>
              <a:t> errors or scandals</a:t>
            </a:r>
          </a:p>
          <a:p>
            <a:endParaRPr lang="en-US" dirty="0"/>
          </a:p>
          <a:p>
            <a:r>
              <a:rPr lang="en-US" dirty="0"/>
              <a:t>A</a:t>
            </a:r>
            <a:r>
              <a:rPr lang="en-IN" dirty="0" err="1"/>
              <a:t>nticipated</a:t>
            </a:r>
            <a:r>
              <a:rPr lang="en-IN" dirty="0"/>
              <a:t> takeover or merger</a:t>
            </a:r>
          </a:p>
          <a:p>
            <a:endParaRPr lang="en-US" dirty="0"/>
          </a:p>
          <a:p>
            <a:r>
              <a:rPr lang="en-US" dirty="0"/>
              <a:t>A</a:t>
            </a:r>
            <a:r>
              <a:rPr lang="en-IN" dirty="0"/>
              <a:t> change in management or leadership</a:t>
            </a:r>
          </a:p>
          <a:p>
            <a:endParaRPr lang="en-IN" dirty="0"/>
          </a:p>
        </p:txBody>
      </p:sp>
    </p:spTree>
    <p:extLst>
      <p:ext uri="{BB962C8B-B14F-4D97-AF65-F5344CB8AC3E}">
        <p14:creationId xmlns:p14="http://schemas.microsoft.com/office/powerpoint/2010/main" val="1930613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8A51-D886-42B7-B1E0-5654DF8F9C46}"/>
              </a:ext>
            </a:extLst>
          </p:cNvPr>
          <p:cNvSpPr>
            <a:spLocks noGrp="1"/>
          </p:cNvSpPr>
          <p:nvPr>
            <p:ph type="ctrTitle"/>
          </p:nvPr>
        </p:nvSpPr>
        <p:spPr/>
        <p:txBody>
          <a:bodyPr/>
          <a:lstStyle/>
          <a:p>
            <a:r>
              <a:rPr lang="en-US" dirty="0"/>
              <a:t>OUR AREA OF FOCUS-EFX</a:t>
            </a:r>
            <a:endParaRPr lang="en-IN" dirty="0"/>
          </a:p>
        </p:txBody>
      </p:sp>
      <p:sp>
        <p:nvSpPr>
          <p:cNvPr id="3" name="Subtitle 2">
            <a:extLst>
              <a:ext uri="{FF2B5EF4-FFF2-40B4-BE49-F238E27FC236}">
                <a16:creationId xmlns:a16="http://schemas.microsoft.com/office/drawing/2014/main" id="{80550FBF-7F5A-4EDA-9310-744814A4932C}"/>
              </a:ext>
            </a:extLst>
          </p:cNvPr>
          <p:cNvSpPr>
            <a:spLocks noGrp="1"/>
          </p:cNvSpPr>
          <p:nvPr>
            <p:ph type="subTitle" idx="1"/>
          </p:nvPr>
        </p:nvSpPr>
        <p:spPr>
          <a:xfrm>
            <a:off x="1436309" y="6812281"/>
            <a:ext cx="8825658" cy="45719"/>
          </a:xfrm>
        </p:spPr>
        <p:txBody>
          <a:bodyPr>
            <a:normAutofit fontScale="25000" lnSpcReduction="20000"/>
          </a:bodyPr>
          <a:lstStyle/>
          <a:p>
            <a:endParaRPr lang="en-IN" dirty="0"/>
          </a:p>
        </p:txBody>
      </p:sp>
    </p:spTree>
    <p:extLst>
      <p:ext uri="{BB962C8B-B14F-4D97-AF65-F5344CB8AC3E}">
        <p14:creationId xmlns:p14="http://schemas.microsoft.com/office/powerpoint/2010/main" val="1392311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28A44-B4D3-4888-BFDA-0B2DFD74E85D}"/>
              </a:ext>
            </a:extLst>
          </p:cNvPr>
          <p:cNvSpPr>
            <a:spLocks noGrp="1"/>
          </p:cNvSpPr>
          <p:nvPr>
            <p:ph type="title"/>
          </p:nvPr>
        </p:nvSpPr>
        <p:spPr/>
        <p:txBody>
          <a:bodyPr/>
          <a:lstStyle/>
          <a:p>
            <a:r>
              <a:rPr lang="en-US" dirty="0"/>
              <a:t>WHY EQUIFAX??</a:t>
            </a:r>
            <a:endParaRPr lang="en-IN" dirty="0"/>
          </a:p>
        </p:txBody>
      </p:sp>
      <p:sp>
        <p:nvSpPr>
          <p:cNvPr id="3" name="Content Placeholder 2">
            <a:extLst>
              <a:ext uri="{FF2B5EF4-FFF2-40B4-BE49-F238E27FC236}">
                <a16:creationId xmlns:a16="http://schemas.microsoft.com/office/drawing/2014/main" id="{029BAF32-5ED6-480B-B378-3753FCB3EDC8}"/>
              </a:ext>
            </a:extLst>
          </p:cNvPr>
          <p:cNvSpPr>
            <a:spLocks noGrp="1"/>
          </p:cNvSpPr>
          <p:nvPr>
            <p:ph idx="1"/>
          </p:nvPr>
        </p:nvSpPr>
        <p:spPr/>
        <p:txBody>
          <a:bodyPr>
            <a:normAutofit/>
          </a:bodyPr>
          <a:lstStyle/>
          <a:p>
            <a:r>
              <a:rPr lang="en-US" dirty="0"/>
              <a:t>Equifax is a credit reporting agency  and based on the credit report of the consumer, they come up with a credit score</a:t>
            </a:r>
          </a:p>
          <a:p>
            <a:pPr marL="0" indent="0">
              <a:buNone/>
            </a:pPr>
            <a:endParaRPr lang="en-US" dirty="0"/>
          </a:p>
          <a:p>
            <a:r>
              <a:rPr lang="en-US" dirty="0"/>
              <a:t>Equifax owns millions of sensitive records of consumers before they evaluate and report a credit score</a:t>
            </a:r>
          </a:p>
          <a:p>
            <a:endParaRPr lang="en-US" dirty="0"/>
          </a:p>
          <a:p>
            <a:r>
              <a:rPr lang="en-US" dirty="0"/>
              <a:t>There was a data breach in Equifax servers which resulted in  hackers gaining information to almost 40% of US population</a:t>
            </a:r>
          </a:p>
          <a:p>
            <a:endParaRPr lang="en-US" dirty="0"/>
          </a:p>
          <a:p>
            <a:r>
              <a:rPr lang="en-US" dirty="0"/>
              <a:t>This data breach was publicly announced on Sept 7</a:t>
            </a:r>
            <a:r>
              <a:rPr lang="en-US" baseline="30000" dirty="0"/>
              <a:t>th</a:t>
            </a:r>
            <a:r>
              <a:rPr lang="en-US" dirty="0"/>
              <a:t> 2017</a:t>
            </a:r>
          </a:p>
          <a:p>
            <a:endParaRPr lang="en-US" dirty="0"/>
          </a:p>
          <a:p>
            <a:endParaRPr lang="en-IN" dirty="0"/>
          </a:p>
        </p:txBody>
      </p:sp>
    </p:spTree>
    <p:extLst>
      <p:ext uri="{BB962C8B-B14F-4D97-AF65-F5344CB8AC3E}">
        <p14:creationId xmlns:p14="http://schemas.microsoft.com/office/powerpoint/2010/main" val="2087651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0D967-AC10-45D5-8B6C-2AC50DDF4169}"/>
              </a:ext>
            </a:extLst>
          </p:cNvPr>
          <p:cNvSpPr>
            <a:spLocks noGrp="1"/>
          </p:cNvSpPr>
          <p:nvPr>
            <p:ph type="title"/>
          </p:nvPr>
        </p:nvSpPr>
        <p:spPr/>
        <p:txBody>
          <a:bodyPr/>
          <a:lstStyle/>
          <a:p>
            <a:r>
              <a:rPr lang="en-IN" dirty="0"/>
              <a:t>Analysis on Equifax Stock Data</a:t>
            </a:r>
          </a:p>
        </p:txBody>
      </p:sp>
      <p:sp>
        <p:nvSpPr>
          <p:cNvPr id="3" name="Content Placeholder 2">
            <a:extLst>
              <a:ext uri="{FF2B5EF4-FFF2-40B4-BE49-F238E27FC236}">
                <a16:creationId xmlns:a16="http://schemas.microsoft.com/office/drawing/2014/main" id="{3D047379-3170-4382-864F-CAFDC59763CF}"/>
              </a:ext>
            </a:extLst>
          </p:cNvPr>
          <p:cNvSpPr>
            <a:spLocks noGrp="1"/>
          </p:cNvSpPr>
          <p:nvPr>
            <p:ph idx="1"/>
          </p:nvPr>
        </p:nvSpPr>
        <p:spPr/>
        <p:txBody>
          <a:bodyPr/>
          <a:lstStyle/>
          <a:p>
            <a:r>
              <a:rPr lang="en-IN" dirty="0"/>
              <a:t>Data Source : https://finance.yahoo.com</a:t>
            </a:r>
          </a:p>
          <a:p>
            <a:r>
              <a:rPr lang="en-IN" dirty="0"/>
              <a:t>Period: 2 years with daily frequency</a:t>
            </a:r>
          </a:p>
          <a:p>
            <a:r>
              <a:rPr lang="en-IN" dirty="0"/>
              <a:t>Technical Analysis :  Performed analysis using Exponential moving averages(EMA)  and  Average Directional Index.(ADX)</a:t>
            </a:r>
          </a:p>
          <a:p>
            <a:endParaRPr lang="en-IN" dirty="0"/>
          </a:p>
        </p:txBody>
      </p:sp>
    </p:spTree>
    <p:extLst>
      <p:ext uri="{BB962C8B-B14F-4D97-AF65-F5344CB8AC3E}">
        <p14:creationId xmlns:p14="http://schemas.microsoft.com/office/powerpoint/2010/main" val="2017403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9" name="Picture 8" descr="A picture containing plate, white, table, electronics&#10;&#10;Description generated with very high confidence">
            <a:extLst>
              <a:ext uri="{FF2B5EF4-FFF2-40B4-BE49-F238E27FC236}">
                <a16:creationId xmlns:a16="http://schemas.microsoft.com/office/drawing/2014/main" id="{7594FC8B-8CD2-407F-94F1-9C71F5AEC2B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descr="A picture containing plate&#10;&#10;Description generated with very high confidence">
            <a:extLst>
              <a:ext uri="{FF2B5EF4-FFF2-40B4-BE49-F238E27FC236}">
                <a16:creationId xmlns:a16="http://schemas.microsoft.com/office/drawing/2014/main" id="{DBABC971-8D40-4A4F-AC60-28B9172789B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B9C04DC5-313B-4FE4-B868-5672A376419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descr="A picture containing plate, white&#10;&#10;Description generated with high confidence">
            <a:extLst>
              <a:ext uri="{FF2B5EF4-FFF2-40B4-BE49-F238E27FC236}">
                <a16:creationId xmlns:a16="http://schemas.microsoft.com/office/drawing/2014/main" id="{791AE23E-90C9-4963-96E2-8DADBFC3BC0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descr="A picture containing white, water, indoor&#10;&#10;Description generated with very high confidence">
            <a:extLst>
              <a:ext uri="{FF2B5EF4-FFF2-40B4-BE49-F238E27FC236}">
                <a16:creationId xmlns:a16="http://schemas.microsoft.com/office/drawing/2014/main" id="{C5F93E90-4379-4AAC-B021-E5FA6D974AE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9" name="Rectangle 18">
            <a:extLst>
              <a:ext uri="{FF2B5EF4-FFF2-40B4-BE49-F238E27FC236}">
                <a16:creationId xmlns:a16="http://schemas.microsoft.com/office/drawing/2014/main" id="{329FDD08-42D8-4AFF-90E5-5DAA5BC4CB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4C1E981B-F06E-48B4-9275-F4B261AFCAC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312E2C24-0CD2-4071-8CE2-B059993A99E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5" name="Freeform 5">
            <a:extLst>
              <a:ext uri="{FF2B5EF4-FFF2-40B4-BE49-F238E27FC236}">
                <a16:creationId xmlns:a16="http://schemas.microsoft.com/office/drawing/2014/main" id="{24F1DC13-C830-4B86-A9C6-927F5C55DBD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Content Placeholder 3">
            <a:extLst>
              <a:ext uri="{FF2B5EF4-FFF2-40B4-BE49-F238E27FC236}">
                <a16:creationId xmlns:a16="http://schemas.microsoft.com/office/drawing/2014/main" id="{9303F07C-C1AE-4AB7-8D4C-7A782B51AFFD}"/>
              </a:ext>
            </a:extLst>
          </p:cNvPr>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643854" y="1080296"/>
            <a:ext cx="6270662" cy="4696943"/>
          </a:xfrm>
          <a:prstGeom prst="rect">
            <a:avLst/>
          </a:prstGeom>
          <a:effectLst/>
        </p:spPr>
      </p:pic>
      <p:sp>
        <p:nvSpPr>
          <p:cNvPr id="2" name="Title 1">
            <a:extLst>
              <a:ext uri="{FF2B5EF4-FFF2-40B4-BE49-F238E27FC236}">
                <a16:creationId xmlns:a16="http://schemas.microsoft.com/office/drawing/2014/main" id="{328BB0C1-FBD8-483A-92FA-A3393B7DEBA9}"/>
              </a:ext>
            </a:extLst>
          </p:cNvPr>
          <p:cNvSpPr>
            <a:spLocks noGrp="1"/>
          </p:cNvSpPr>
          <p:nvPr>
            <p:ph type="title"/>
          </p:nvPr>
        </p:nvSpPr>
        <p:spPr>
          <a:xfrm>
            <a:off x="8191925" y="1209676"/>
            <a:ext cx="3352375" cy="3182712"/>
          </a:xfrm>
        </p:spPr>
        <p:txBody>
          <a:bodyPr vert="horz" lIns="91440" tIns="45720" rIns="91440" bIns="45720" rtlCol="0" anchor="b">
            <a:normAutofit/>
          </a:bodyPr>
          <a:lstStyle/>
          <a:p>
            <a:pPr algn="ctr"/>
            <a:r>
              <a:rPr lang="en-US" sz="5400" dirty="0"/>
              <a:t>Bullish</a:t>
            </a:r>
            <a:br>
              <a:rPr lang="en-US" sz="5400" dirty="0"/>
            </a:br>
            <a:r>
              <a:rPr lang="en-US" sz="5400" dirty="0"/>
              <a:t>Bearish</a:t>
            </a:r>
          </a:p>
        </p:txBody>
      </p:sp>
    </p:spTree>
    <p:extLst>
      <p:ext uri="{BB962C8B-B14F-4D97-AF65-F5344CB8AC3E}">
        <p14:creationId xmlns:p14="http://schemas.microsoft.com/office/powerpoint/2010/main" val="38411826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401</TotalTime>
  <Words>843</Words>
  <Application>Microsoft Office PowerPoint</Application>
  <PresentationFormat>Widescreen</PresentationFormat>
  <Paragraphs>117</Paragraphs>
  <Slides>19</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Wingdings</vt:lpstr>
      <vt:lpstr>Wingdings 3</vt:lpstr>
      <vt:lpstr>Ion</vt:lpstr>
      <vt:lpstr>STOCK MARKET ANALYSIS</vt:lpstr>
      <vt:lpstr>MOTIVATION</vt:lpstr>
      <vt:lpstr>INTRODUCTION</vt:lpstr>
      <vt:lpstr>STOCK ANALYSIS</vt:lpstr>
      <vt:lpstr>EXTERNAL FACTORS THAT INFLUENCE STOCK PRICES</vt:lpstr>
      <vt:lpstr>OUR AREA OF FOCUS-EFX</vt:lpstr>
      <vt:lpstr>WHY EQUIFAX??</vt:lpstr>
      <vt:lpstr>Analysis on Equifax Stock Data</vt:lpstr>
      <vt:lpstr>Bullish Bearish</vt:lpstr>
      <vt:lpstr>Trends of Equifax </vt:lpstr>
      <vt:lpstr>EMA</vt:lpstr>
      <vt:lpstr>ADX</vt:lpstr>
      <vt:lpstr>PowerPoint Presentation</vt:lpstr>
      <vt:lpstr>Short and Long </vt:lpstr>
      <vt:lpstr>Forecasting of Time Series Data</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Gandhi, Akash</dc:creator>
  <cp:lastModifiedBy>Preksha Nln</cp:lastModifiedBy>
  <cp:revision>48</cp:revision>
  <dcterms:created xsi:type="dcterms:W3CDTF">2017-11-14T00:30:26Z</dcterms:created>
  <dcterms:modified xsi:type="dcterms:W3CDTF">2017-11-14T18:40:32Z</dcterms:modified>
</cp:coreProperties>
</file>