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</p:sldMasterIdLst>
  <p:notesMasterIdLst>
    <p:notesMasterId r:id="rId23"/>
  </p:notesMasterIdLst>
  <p:sldIdLst>
    <p:sldId id="374" r:id="rId5"/>
    <p:sldId id="356" r:id="rId6"/>
    <p:sldId id="394" r:id="rId7"/>
    <p:sldId id="404" r:id="rId8"/>
    <p:sldId id="410" r:id="rId9"/>
    <p:sldId id="393" r:id="rId10"/>
    <p:sldId id="395" r:id="rId11"/>
    <p:sldId id="396" r:id="rId12"/>
    <p:sldId id="403" r:id="rId13"/>
    <p:sldId id="399" r:id="rId14"/>
    <p:sldId id="382" r:id="rId15"/>
    <p:sldId id="405" r:id="rId16"/>
    <p:sldId id="406" r:id="rId17"/>
    <p:sldId id="408" r:id="rId18"/>
    <p:sldId id="407" r:id="rId19"/>
    <p:sldId id="409" r:id="rId20"/>
    <p:sldId id="400" r:id="rId21"/>
    <p:sldId id="389" r:id="rId2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76" y="5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2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6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2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4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1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  <p:sldLayoutId id="2147483812" r:id="rId17"/>
    <p:sldLayoutId id="2147483813" r:id="rId18"/>
    <p:sldLayoutId id="2147483814" r:id="rId19"/>
    <p:sldLayoutId id="2147483816" r:id="rId20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0" y="3097742"/>
            <a:ext cx="18288000" cy="13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IN" sz="11500" dirty="0">
                <a:solidFill>
                  <a:srgbClr val="2C2C2C"/>
                </a:solidFill>
                <a:latin typeface="Urban Jungle"/>
                <a:ea typeface="AltSadistic"/>
              </a:rPr>
              <a:t>object detection</a:t>
            </a:r>
            <a:endParaRPr lang="en-IN" sz="11500" dirty="0">
              <a:solidFill>
                <a:schemeClr val="tx1">
                  <a:lumMod val="75000"/>
                </a:schemeClr>
              </a:solidFill>
              <a:latin typeface="Urban Jungle" panose="02000000000000000000" pitchFamily="50" charset="0"/>
              <a:ea typeface="AltSadistic" panose="02000603000000000000" pitchFamily="2" charset="0"/>
            </a:endParaRPr>
          </a:p>
        </p:txBody>
      </p:sp>
      <p:sp>
        <p:nvSpPr>
          <p:cNvPr id="4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200400" y="5720216"/>
            <a:ext cx="11887200" cy="747032"/>
          </a:xfrm>
        </p:spPr>
        <p:txBody>
          <a:bodyPr/>
          <a:lstStyle/>
          <a:p>
            <a:r>
              <a:rPr lang="en-IN" sz="1200" dirty="0">
                <a:solidFill>
                  <a:srgbClr val="94A0AF"/>
                </a:solidFill>
                <a:latin typeface="Ubuntu Medium"/>
              </a:rPr>
              <a:t> </a:t>
            </a:r>
            <a:r>
              <a:rPr lang="en-IN" dirty="0" smtClean="0">
                <a:solidFill>
                  <a:srgbClr val="000080"/>
                </a:solidFill>
                <a:latin typeface="Ubuntu Medium"/>
              </a:rPr>
              <a:t>Authentication </a:t>
            </a:r>
            <a:r>
              <a:rPr lang="en-IN" dirty="0">
                <a:solidFill>
                  <a:srgbClr val="000080"/>
                </a:solidFill>
                <a:latin typeface="Ubuntu Medium"/>
              </a:rPr>
              <a:t>of </a:t>
            </a:r>
            <a:r>
              <a:rPr lang="en-IN" dirty="0" err="1">
                <a:solidFill>
                  <a:srgbClr val="000080"/>
                </a:solidFill>
                <a:latin typeface="Ubuntu Medium"/>
              </a:rPr>
              <a:t>abondened</a:t>
            </a:r>
            <a:endParaRPr lang="en-IN" dirty="0"/>
          </a:p>
          <a:p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00400" y="5346700"/>
            <a:ext cx="11887200" cy="1120548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2907792" y="7695184"/>
            <a:ext cx="11887200" cy="16549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80"/>
                </a:solidFill>
                <a:latin typeface="Ubuntu Medium"/>
              </a:rPr>
              <a:t>V.VAMSIKRISHNA 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80"/>
                </a:solidFill>
                <a:latin typeface="Ubuntu Medium"/>
              </a:rPr>
              <a:t>S.NAGENDRA BABU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80"/>
                </a:solidFill>
                <a:latin typeface="Ubuntu Medium"/>
              </a:rPr>
              <a:t>SHAIK MANSOOR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80"/>
                </a:solidFill>
                <a:latin typeface="Ubuntu Medium"/>
              </a:rPr>
              <a:t>@RGUKT RKV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80"/>
                </a:solidFill>
                <a:latin typeface="Ubuntu Medium"/>
              </a:rPr>
              <a:t>Guide : M.DINESH 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0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0" y="698370"/>
            <a:ext cx="18288000" cy="747032"/>
          </a:xfrm>
        </p:spPr>
        <p:txBody>
          <a:bodyPr/>
          <a:lstStyle/>
          <a:p>
            <a:r>
              <a:rPr lang="en-IN" sz="4800" dirty="0">
                <a:solidFill>
                  <a:srgbClr val="FFFFFF"/>
                </a:solidFill>
                <a:latin typeface="Ubuntu Medium"/>
              </a:rPr>
              <a:t>Popular object detection Algorithms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731523" y="2431915"/>
            <a:ext cx="1490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5000"/>
              <a:buFont typeface="Wingdings"/>
              <a:buChar char="Ø"/>
            </a:pPr>
            <a:r>
              <a:rPr lang="en-IN" sz="4000" dirty="0">
                <a:solidFill>
                  <a:srgbClr val="3B3B3B"/>
                </a:solidFill>
              </a:rPr>
              <a:t>Image segmentation</a:t>
            </a:r>
            <a:endParaRPr lang="en-IN" sz="4000" dirty="0"/>
          </a:p>
          <a:p>
            <a:pPr>
              <a:buSzPct val="45000"/>
              <a:buFont typeface="Wingdings"/>
              <a:buChar char="Ø"/>
            </a:pPr>
            <a:r>
              <a:rPr lang="en-IN" sz="4000" dirty="0">
                <a:solidFill>
                  <a:srgbClr val="3B3B3B"/>
                </a:solidFill>
              </a:rPr>
              <a:t>Image blob analysis</a:t>
            </a:r>
            <a:endParaRPr lang="en-IN" sz="4000" dirty="0"/>
          </a:p>
          <a:p>
            <a:pPr>
              <a:buSzPct val="45000"/>
              <a:buFont typeface="Wingdings"/>
              <a:buChar char="Ø"/>
            </a:pPr>
            <a:r>
              <a:rPr lang="en-IN" sz="4000" dirty="0">
                <a:solidFill>
                  <a:srgbClr val="3B3B3B"/>
                </a:solidFill>
              </a:rPr>
              <a:t>Shift operation</a:t>
            </a:r>
            <a:endParaRPr lang="en-IN" sz="4000" dirty="0"/>
          </a:p>
          <a:p>
            <a:pPr>
              <a:buSzPct val="45000"/>
              <a:buFont typeface="Wingdings"/>
              <a:buChar char="Ø"/>
            </a:pPr>
            <a:r>
              <a:rPr lang="en-IN" sz="4000" dirty="0">
                <a:solidFill>
                  <a:srgbClr val="3B3B3B"/>
                </a:solidFill>
              </a:rPr>
              <a:t>Hidden Markov model</a:t>
            </a:r>
            <a:endParaRPr lang="en-IN" sz="4000" dirty="0"/>
          </a:p>
          <a:p>
            <a:pPr>
              <a:buSzPct val="45000"/>
              <a:buFont typeface="Wingdings"/>
              <a:buChar char="Ø"/>
            </a:pPr>
            <a:r>
              <a:rPr lang="en-IN" sz="4000" dirty="0">
                <a:solidFill>
                  <a:srgbClr val="3B3B3B"/>
                </a:solidFill>
              </a:rPr>
              <a:t>Surf function</a:t>
            </a: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9752108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0" y="4394881"/>
            <a:ext cx="18288000" cy="747032"/>
          </a:xfrm>
        </p:spPr>
        <p:txBody>
          <a:bodyPr/>
          <a:lstStyle/>
          <a:p>
            <a:r>
              <a:rPr lang="en-IN" sz="4800" dirty="0">
                <a:solidFill>
                  <a:srgbClr val="FFFFFF"/>
                </a:solidFill>
                <a:latin typeface="Ubuntu Medium"/>
              </a:rPr>
              <a:t>What ours method</a:t>
            </a:r>
            <a:endParaRPr lang="en-IN" sz="4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" b="3173"/>
          <a:stretch>
            <a:fillRect/>
          </a:stretch>
        </p:blipFill>
        <p:spPr>
          <a:xfrm>
            <a:off x="8219577" y="2233201"/>
            <a:ext cx="1915023" cy="1915023"/>
          </a:xfrm>
        </p:spPr>
      </p:pic>
    </p:spTree>
    <p:extLst>
      <p:ext uri="{BB962C8B-B14F-4D97-AF65-F5344CB8AC3E}">
        <p14:creationId xmlns:p14="http://schemas.microsoft.com/office/powerpoint/2010/main" val="985439533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0" y="698370"/>
            <a:ext cx="18288000" cy="747032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  <a:latin typeface="Ubuntu Medium"/>
              </a:rPr>
              <a:t>Surf feature detection , How does it works???</a:t>
            </a:r>
            <a:endParaRPr lang="en-US" sz="4800" dirty="0"/>
          </a:p>
        </p:txBody>
      </p:sp>
      <p:sp>
        <p:nvSpPr>
          <p:cNvPr id="4" name="CustomShape 2"/>
          <p:cNvSpPr/>
          <p:nvPr/>
        </p:nvSpPr>
        <p:spPr>
          <a:xfrm>
            <a:off x="8616240" y="2463120"/>
            <a:ext cx="6367320" cy="638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600" dirty="0" smtClean="0">
                <a:solidFill>
                  <a:srgbClr val="3B3B3B"/>
                </a:solidFill>
                <a:latin typeface="Ubuntu"/>
                <a:ea typeface="Spica Neue P"/>
              </a:rPr>
              <a:t>2048 -20048 </a:t>
            </a:r>
            <a:r>
              <a:rPr lang="en-IN" sz="3600" dirty="0">
                <a:solidFill>
                  <a:srgbClr val="3B3B3B"/>
                </a:solidFill>
                <a:latin typeface="Ubuntu"/>
                <a:ea typeface="Spica Neue P"/>
              </a:rPr>
              <a:t>feature points are there</a:t>
            </a:r>
            <a:endParaRPr dirty="0"/>
          </a:p>
        </p:txBody>
      </p:sp>
      <p:sp>
        <p:nvSpPr>
          <p:cNvPr id="5" name="CustomShape 4"/>
          <p:cNvSpPr/>
          <p:nvPr/>
        </p:nvSpPr>
        <p:spPr>
          <a:xfrm>
            <a:off x="419040" y="4027320"/>
            <a:ext cx="9142920" cy="1324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Effective object detection must be able to handle cluttered scenes: changes to the object size, location, orientation</a:t>
            </a: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6800760" y="5671800"/>
            <a:ext cx="11486160" cy="1324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 It can detect objects despite a scale change or in-plane</a:t>
            </a:r>
            <a:endParaRPr dirty="0"/>
          </a:p>
          <a:p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rotation. It is also robust to small amounts of out-of-plane rotation and occlusion.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0" y="5745215"/>
            <a:ext cx="6153210" cy="43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156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char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ustomShape 1"/>
          <p:cNvSpPr/>
          <p:nvPr/>
        </p:nvSpPr>
        <p:spPr>
          <a:xfrm>
            <a:off x="1333800" y="331560"/>
            <a:ext cx="409248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Reading image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2076480" y="1943280"/>
            <a:ext cx="334980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Real image</a:t>
            </a:r>
            <a:endParaRPr/>
          </a:p>
        </p:txBody>
      </p:sp>
      <p:sp>
        <p:nvSpPr>
          <p:cNvPr id="10" name="CustomShape 3"/>
          <p:cNvSpPr/>
          <p:nvPr/>
        </p:nvSpPr>
        <p:spPr>
          <a:xfrm>
            <a:off x="12325320" y="1943280"/>
            <a:ext cx="453276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 dirty="0">
                <a:solidFill>
                  <a:srgbClr val="FFFFFF"/>
                </a:solidFill>
                <a:latin typeface="Ubuntu"/>
                <a:ea typeface="Spica Neue P"/>
              </a:rPr>
              <a:t>Clustered image</a:t>
            </a:r>
            <a:endParaRPr dirty="0"/>
          </a:p>
        </p:txBody>
      </p:sp>
      <p:pic>
        <p:nvPicPr>
          <p:cNvPr id="1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65880" y="3390840"/>
            <a:ext cx="4827960" cy="4742280"/>
          </a:xfrm>
          <a:prstGeom prst="rect">
            <a:avLst/>
          </a:prstGeom>
        </p:spPr>
      </p:pic>
      <p:pic>
        <p:nvPicPr>
          <p:cNvPr id="12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9953280" y="3390840"/>
            <a:ext cx="7752240" cy="49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9372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CustomShape 2"/>
          <p:cNvSpPr/>
          <p:nvPr/>
        </p:nvSpPr>
        <p:spPr>
          <a:xfrm>
            <a:off x="2076480" y="1943280"/>
            <a:ext cx="334980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Real image</a:t>
            </a:r>
            <a:endParaRPr/>
          </a:p>
        </p:txBody>
      </p:sp>
      <p:sp>
        <p:nvSpPr>
          <p:cNvPr id="10" name="CustomShape 3"/>
          <p:cNvSpPr/>
          <p:nvPr/>
        </p:nvSpPr>
        <p:spPr>
          <a:xfrm>
            <a:off x="12325320" y="1943280"/>
            <a:ext cx="453276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Clustered image</a:t>
            </a:r>
            <a:endParaRPr/>
          </a:p>
        </p:txBody>
      </p:sp>
      <p:sp>
        <p:nvSpPr>
          <p:cNvPr id="13" name="CustomShape 1"/>
          <p:cNvSpPr/>
          <p:nvPr/>
        </p:nvSpPr>
        <p:spPr>
          <a:xfrm>
            <a:off x="2743200" y="331560"/>
            <a:ext cx="7917120" cy="143028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Feature points and descriptors </a:t>
            </a:r>
            <a:endParaRPr/>
          </a:p>
        </p:txBody>
      </p:sp>
      <p:pic>
        <p:nvPicPr>
          <p:cNvPr id="1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80" y="3619440"/>
            <a:ext cx="4827960" cy="4742280"/>
          </a:xfrm>
          <a:prstGeom prst="rect">
            <a:avLst/>
          </a:prstGeom>
        </p:spPr>
      </p:pic>
      <p:pic>
        <p:nvPicPr>
          <p:cNvPr id="15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582809" y="3504960"/>
            <a:ext cx="7752240" cy="4970880"/>
          </a:xfrm>
          <a:prstGeom prst="rect">
            <a:avLst/>
          </a:prstGeom>
        </p:spPr>
      </p:pic>
      <p:pic>
        <p:nvPicPr>
          <p:cNvPr id="16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462529" y="3733560"/>
            <a:ext cx="4827960" cy="47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33922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CustomShape 1"/>
          <p:cNvSpPr/>
          <p:nvPr/>
        </p:nvSpPr>
        <p:spPr>
          <a:xfrm>
            <a:off x="6683760" y="1265400"/>
            <a:ext cx="4092480" cy="75996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 dirty="0">
                <a:solidFill>
                  <a:srgbClr val="FFFFFF"/>
                </a:solidFill>
                <a:latin typeface="Ubuntu"/>
                <a:ea typeface="Spica Neue P"/>
              </a:rPr>
              <a:t>Point matches</a:t>
            </a:r>
            <a:endParaRPr dirty="0"/>
          </a:p>
        </p:txBody>
      </p:sp>
      <p:pic>
        <p:nvPicPr>
          <p:cNvPr id="15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53880" y="3749760"/>
            <a:ext cx="7752240" cy="49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0939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CustomShape 1"/>
          <p:cNvSpPr/>
          <p:nvPr/>
        </p:nvSpPr>
        <p:spPr>
          <a:xfrm>
            <a:off x="3848040" y="1479240"/>
            <a:ext cx="9695520" cy="143028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90000" tIns="45000" rIns="90000" bIns="45000"/>
          <a:lstStyle/>
          <a:p>
            <a:pPr algn="r"/>
            <a:r>
              <a:rPr lang="en-IN" sz="4400">
                <a:solidFill>
                  <a:srgbClr val="FFFFFF"/>
                </a:solidFill>
                <a:latin typeface="Ubuntu"/>
                <a:ea typeface="Spica Neue P"/>
              </a:rPr>
              <a:t>Locating the object in clustered scene</a:t>
            </a:r>
            <a:endParaRPr/>
          </a:p>
        </p:txBody>
      </p:sp>
      <p:pic>
        <p:nvPicPr>
          <p:cNvPr id="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0880" y="3310920"/>
            <a:ext cx="8770320" cy="6354720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44680" y="3310920"/>
            <a:ext cx="9421560" cy="60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3395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214920" y="498420"/>
            <a:ext cx="18288000" cy="747032"/>
          </a:xfrm>
        </p:spPr>
        <p:txBody>
          <a:bodyPr/>
          <a:lstStyle/>
          <a:p>
            <a:r>
              <a:rPr kumimoji="1" lang="en-US" altLang="ja-JP" sz="4800" dirty="0" smtClean="0"/>
              <a:t>Applications and conclusion</a:t>
            </a:r>
          </a:p>
          <a:p>
            <a:endParaRPr kumimoji="1" lang="ja-JP" altLang="en-US" sz="4800" dirty="0"/>
          </a:p>
        </p:txBody>
      </p:sp>
      <p:pic>
        <p:nvPicPr>
          <p:cNvPr id="7172" name="Picture 4" descr="C:\Users\Veeru Subbu Ami\Desktop\FRS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91" y="6264753"/>
            <a:ext cx="4672428" cy="28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eeru Subbu Ami\Desktop\image_gall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39" y="1887630"/>
            <a:ext cx="5505450" cy="36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stomShape 1"/>
          <p:cNvSpPr/>
          <p:nvPr/>
        </p:nvSpPr>
        <p:spPr>
          <a:xfrm>
            <a:off x="-213840" y="815040"/>
            <a:ext cx="18286920" cy="74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  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925440" y="1887630"/>
            <a:ext cx="4714200" cy="31881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895440" y="5817240"/>
            <a:ext cx="4068360" cy="35424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3025490" y="5817240"/>
            <a:ext cx="5047590" cy="3722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3064" y="1572122"/>
            <a:ext cx="9144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Robotics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Crowd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Traffic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Video compression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Video surveillance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Vision based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Medical </a:t>
            </a:r>
            <a:r>
              <a:rPr lang="en-IN" sz="2800" dirty="0" smtClean="0"/>
              <a:t>imaging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7382519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2460" y="3627858"/>
            <a:ext cx="13249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 smtClean="0">
                <a:latin typeface="Jokerman" pitchFamily="82" charset="0"/>
              </a:rPr>
              <a:t>Thank you</a:t>
            </a:r>
            <a:endParaRPr lang="en-IN" sz="200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64969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1966204" y="3757935"/>
            <a:ext cx="15097327" cy="116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IN" sz="9600" dirty="0" smtClean="0">
                <a:solidFill>
                  <a:srgbClr val="2C2C2C"/>
                </a:solidFill>
                <a:latin typeface="Urban Jungle"/>
                <a:ea typeface="AltSadistic"/>
              </a:rPr>
              <a:t>Image processing</a:t>
            </a:r>
            <a:endParaRPr lang="en-IN" sz="9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223520" y="83685"/>
            <a:ext cx="18288000" cy="747032"/>
          </a:xfrm>
        </p:spPr>
        <p:txBody>
          <a:bodyPr/>
          <a:lstStyle/>
          <a:p>
            <a:r>
              <a:rPr kumimoji="1" lang="en-US" altLang="ja-JP" sz="6600" dirty="0" smtClean="0"/>
              <a:t>Image processing</a:t>
            </a:r>
            <a:endParaRPr kumimoji="1" lang="ja-JP" altLang="en-US" sz="6600" dirty="0"/>
          </a:p>
        </p:txBody>
      </p:sp>
      <p:sp>
        <p:nvSpPr>
          <p:cNvPr id="9" name="CustomShape 2"/>
          <p:cNvSpPr/>
          <p:nvPr/>
        </p:nvSpPr>
        <p:spPr>
          <a:xfrm>
            <a:off x="462000" y="830717"/>
            <a:ext cx="5082200" cy="9507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Why</a:t>
            </a:r>
          </a:p>
          <a:p>
            <a:pPr>
              <a:buSzPct val="45000"/>
            </a:pPr>
            <a:endParaRPr lang="en-IN" dirty="0">
              <a:solidFill>
                <a:srgbClr val="3B3B3B"/>
              </a:solidFill>
              <a:latin typeface="Ubuntu"/>
              <a:ea typeface="Spica Neue P"/>
            </a:endParaRPr>
          </a:p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Image </a:t>
            </a:r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classification</a:t>
            </a:r>
            <a:endParaRPr dirty="0"/>
          </a:p>
          <a:p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Image editing</a:t>
            </a:r>
            <a:endParaRPr dirty="0"/>
          </a:p>
          <a:p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Image </a:t>
            </a: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restoration</a:t>
            </a:r>
          </a:p>
          <a:p>
            <a:pPr>
              <a:buSzPct val="45000"/>
              <a:buFont typeface="Wingdings"/>
              <a:buChar char="Ø"/>
            </a:pPr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Image </a:t>
            </a: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analysis</a:t>
            </a:r>
          </a:p>
          <a:p>
            <a:pPr>
              <a:buSzPct val="45000"/>
              <a:buFont typeface="Wingdings"/>
              <a:buChar char="Ø"/>
            </a:pPr>
            <a:endParaRPr lang="en-IN" dirty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r>
              <a:rPr lang="en-IN" dirty="0" smtClean="0">
                <a:solidFill>
                  <a:srgbClr val="3B3B3B"/>
                </a:solidFill>
                <a:latin typeface="Ubuntu"/>
              </a:rPr>
              <a:t>What</a:t>
            </a:r>
          </a:p>
          <a:p>
            <a:pPr>
              <a:buSzPct val="45000"/>
              <a:buFont typeface="Wingdings"/>
              <a:buChar char="Ø"/>
            </a:pPr>
            <a:endParaRPr lang="en-IN" dirty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r>
              <a:rPr lang="en-IN" dirty="0" smtClean="0">
                <a:solidFill>
                  <a:srgbClr val="3B3B3B"/>
                </a:solidFill>
                <a:latin typeface="Ubuntu"/>
              </a:rPr>
              <a:t>It is signal processing in which input is image and output image or characteristics</a:t>
            </a:r>
          </a:p>
          <a:p>
            <a:pPr>
              <a:buSzPct val="45000"/>
              <a:buFont typeface="Wingdings"/>
              <a:buChar char="Ø"/>
            </a:pPr>
            <a:endParaRPr lang="en-IN" dirty="0" smtClean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r>
              <a:rPr lang="en-IN" dirty="0">
                <a:solidFill>
                  <a:srgbClr val="3B3B3B"/>
                </a:solidFill>
                <a:latin typeface="Ubuntu"/>
              </a:rPr>
              <a:t> </a:t>
            </a:r>
            <a:r>
              <a:rPr lang="en-IN" dirty="0" smtClean="0">
                <a:solidFill>
                  <a:srgbClr val="3B3B3B"/>
                </a:solidFill>
                <a:latin typeface="Ubuntu"/>
              </a:rPr>
              <a:t>compression and image     enhancement </a:t>
            </a:r>
          </a:p>
          <a:p>
            <a:pPr>
              <a:buSzPct val="45000"/>
              <a:buFont typeface="Wingdings"/>
              <a:buChar char="Ø"/>
            </a:pPr>
            <a:endParaRPr lang="en-IN" dirty="0" smtClean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r>
              <a:rPr lang="en-IN" dirty="0" smtClean="0">
                <a:solidFill>
                  <a:srgbClr val="3B3B3B"/>
                </a:solidFill>
                <a:latin typeface="Ubuntu"/>
              </a:rPr>
              <a:t>Spotting patterns</a:t>
            </a:r>
          </a:p>
          <a:p>
            <a:pPr>
              <a:buSzPct val="45000"/>
              <a:buFont typeface="Wingdings"/>
              <a:buChar char="Ø"/>
            </a:pP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05700" y="6217200"/>
            <a:ext cx="5004360" cy="37479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93900" y="1937374"/>
            <a:ext cx="10612080" cy="3801600"/>
          </a:xfrm>
          <a:prstGeom prst="rect">
            <a:avLst/>
          </a:prstGeom>
        </p:spPr>
      </p:pic>
      <p:pic>
        <p:nvPicPr>
          <p:cNvPr id="10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400160" y="6217200"/>
            <a:ext cx="6664320" cy="37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68"/>
    </mc:Choice>
    <mc:Fallback xmlns="">
      <p:transition advTm="2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1966204" y="3775696"/>
            <a:ext cx="15097327" cy="114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IN" sz="9600" dirty="0">
                <a:solidFill>
                  <a:srgbClr val="2C2C2C"/>
                </a:solidFill>
                <a:latin typeface="Urban Jungle"/>
                <a:ea typeface="AltSadistic"/>
              </a:rPr>
              <a:t>Computer vision</a:t>
            </a:r>
            <a:endParaRPr lang="en-IN" sz="9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CustomShape 1"/>
          <p:cNvSpPr/>
          <p:nvPr/>
        </p:nvSpPr>
        <p:spPr>
          <a:xfrm>
            <a:off x="-223560" y="712080"/>
            <a:ext cx="18286920" cy="74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6600" dirty="0">
                <a:solidFill>
                  <a:srgbClr val="FFFFFF"/>
                </a:solidFill>
                <a:latin typeface="Ubuntu Medium"/>
                <a:ea typeface="Spica Neue P"/>
              </a:rPr>
              <a:t>Computer vision</a:t>
            </a:r>
            <a:endParaRPr dirty="0"/>
          </a:p>
        </p:txBody>
      </p:sp>
      <p:sp>
        <p:nvSpPr>
          <p:cNvPr id="15" name="CustomShape 2"/>
          <p:cNvSpPr/>
          <p:nvPr/>
        </p:nvSpPr>
        <p:spPr>
          <a:xfrm>
            <a:off x="901958" y="2331933"/>
            <a:ext cx="4921200" cy="749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Detection</a:t>
            </a:r>
            <a:endParaRPr dirty="0"/>
          </a:p>
          <a:p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Pattern recognition</a:t>
            </a:r>
            <a:endParaRPr dirty="0"/>
          </a:p>
          <a:p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Classification</a:t>
            </a:r>
            <a:endParaRPr dirty="0" smtClean="0"/>
          </a:p>
          <a:p>
            <a:endParaRPr dirty="0"/>
          </a:p>
          <a:p>
            <a:pPr>
              <a:buSzPct val="45000"/>
              <a:buFont typeface="Wingdings"/>
              <a:buChar char="Ø"/>
            </a:pP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Recognition </a:t>
            </a:r>
            <a:r>
              <a:rPr lang="en-IN" sz="2700" dirty="0">
                <a:solidFill>
                  <a:srgbClr val="3B3B3B"/>
                </a:solidFill>
                <a:latin typeface="Ubuntu"/>
                <a:ea typeface="Spica Neue P"/>
              </a:rPr>
              <a:t>and </a:t>
            </a:r>
            <a:r>
              <a:rPr lang="en-IN" sz="2700" dirty="0" smtClean="0">
                <a:solidFill>
                  <a:srgbClr val="3B3B3B"/>
                </a:solidFill>
                <a:latin typeface="Ubuntu"/>
                <a:ea typeface="Spica Neue P"/>
              </a:rPr>
              <a:t>track</a:t>
            </a:r>
          </a:p>
          <a:p>
            <a:pPr>
              <a:buSzPct val="45000"/>
              <a:buFont typeface="Wingdings"/>
              <a:buChar char="Ø"/>
            </a:pPr>
            <a:endParaRPr lang="en-IN" dirty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endParaRPr lang="en-IN" dirty="0" smtClean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endParaRPr lang="en-IN" dirty="0">
              <a:solidFill>
                <a:srgbClr val="3B3B3B"/>
              </a:solidFill>
              <a:latin typeface="Ubuntu"/>
            </a:endParaRPr>
          </a:p>
          <a:p>
            <a:pPr>
              <a:buSzPct val="45000"/>
              <a:buFont typeface="Wingdings"/>
              <a:buChar char="Ø"/>
            </a:pPr>
            <a:r>
              <a:rPr lang="en-US" dirty="0" smtClean="0">
                <a:solidFill>
                  <a:srgbClr val="3B3B3B"/>
                </a:solidFill>
                <a:latin typeface="Ubuntu"/>
              </a:rPr>
              <a:t>How computers gain high level understanding of images and videos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3680" y="1980000"/>
            <a:ext cx="8895960" cy="431964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8349120" y="6219000"/>
            <a:ext cx="8930520" cy="33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68"/>
    </mc:Choice>
    <mc:Fallback xmlns="">
      <p:transition advTm="2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311" y="1147864"/>
            <a:ext cx="10758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03897" y="3152478"/>
            <a:ext cx="135603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B3B3B"/>
                </a:solidFill>
              </a:rPr>
              <a:t>In an increasingly digital word, tracking the </a:t>
            </a:r>
            <a:r>
              <a:rPr lang="en-US" sz="3600" b="1" dirty="0" err="1">
                <a:solidFill>
                  <a:srgbClr val="3B3B3B"/>
                </a:solidFill>
              </a:rPr>
              <a:t>abondened</a:t>
            </a:r>
            <a:r>
              <a:rPr lang="en-US" sz="3600" b="1" dirty="0">
                <a:solidFill>
                  <a:srgbClr val="3B3B3B"/>
                </a:solidFill>
              </a:rPr>
              <a:t> objects and culprits is becoming more difficult.</a:t>
            </a:r>
            <a:endParaRPr lang="en-US" sz="3600" dirty="0"/>
          </a:p>
          <a:p>
            <a:endParaRPr lang="en-US" sz="3600" dirty="0"/>
          </a:p>
          <a:p>
            <a:pPr algn="ctr"/>
            <a:r>
              <a:rPr lang="en-US" sz="3600" b="1" dirty="0">
                <a:solidFill>
                  <a:srgbClr val="3B3B3B"/>
                </a:solidFill>
              </a:rPr>
              <a:t>Monitoring </a:t>
            </a:r>
            <a:r>
              <a:rPr lang="en-US" sz="3600" b="1" dirty="0" err="1">
                <a:solidFill>
                  <a:srgbClr val="3B3B3B"/>
                </a:solidFill>
              </a:rPr>
              <a:t>military,conflicts,illegal</a:t>
            </a:r>
            <a:r>
              <a:rPr lang="en-US" sz="3600" b="1" dirty="0">
                <a:solidFill>
                  <a:srgbClr val="3B3B3B"/>
                </a:solidFill>
              </a:rPr>
              <a:t> </a:t>
            </a:r>
            <a:r>
              <a:rPr lang="en-US" sz="3600" b="1" dirty="0" err="1">
                <a:solidFill>
                  <a:srgbClr val="3B3B3B"/>
                </a:solidFill>
              </a:rPr>
              <a:t>imigrants</a:t>
            </a:r>
            <a:r>
              <a:rPr lang="en-US" sz="3600" b="1" dirty="0">
                <a:solidFill>
                  <a:srgbClr val="3B3B3B"/>
                </a:solidFill>
              </a:rPr>
              <a:t> </a:t>
            </a:r>
            <a:r>
              <a:rPr lang="en-US" sz="3600" b="1" dirty="0" err="1">
                <a:solidFill>
                  <a:srgbClr val="3B3B3B"/>
                </a:solidFill>
              </a:rPr>
              <a:t>e.t.c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194553" y="834558"/>
            <a:ext cx="18288000" cy="747032"/>
          </a:xfrm>
        </p:spPr>
        <p:txBody>
          <a:bodyPr/>
          <a:lstStyle/>
          <a:p>
            <a:r>
              <a:rPr lang="en-IN" sz="6000" dirty="0">
                <a:solidFill>
                  <a:srgbClr val="FFFFFF"/>
                </a:solidFill>
                <a:latin typeface="Tekton Pro Cond"/>
              </a:rPr>
              <a:t>Why OBJECT DETECTION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63562207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194553" y="834558"/>
            <a:ext cx="18288000" cy="747032"/>
          </a:xfrm>
        </p:spPr>
        <p:txBody>
          <a:bodyPr/>
          <a:lstStyle/>
          <a:p>
            <a:r>
              <a:rPr lang="en-IN" sz="6000" dirty="0">
                <a:solidFill>
                  <a:srgbClr val="FFFFFF"/>
                </a:solidFill>
                <a:latin typeface="Tekton Pro Cond"/>
              </a:rPr>
              <a:t>Why OBJECT DETECTION</a:t>
            </a:r>
            <a:endParaRPr lang="en-IN" sz="6000" dirty="0"/>
          </a:p>
        </p:txBody>
      </p:sp>
      <p:pic>
        <p:nvPicPr>
          <p:cNvPr id="3075" name="Picture 3" descr="C:\Users\Veeru Subbu Ami\Desktop\yuztani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6" y="2548324"/>
            <a:ext cx="8093413" cy="60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353807" y="2548324"/>
            <a:ext cx="7739640" cy="71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1669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-527871" y="717826"/>
            <a:ext cx="18288000" cy="747032"/>
          </a:xfrm>
        </p:spPr>
        <p:txBody>
          <a:bodyPr/>
          <a:lstStyle/>
          <a:p>
            <a:r>
              <a:rPr lang="en-IN" sz="4800" dirty="0">
                <a:solidFill>
                  <a:srgbClr val="FFFFFF"/>
                </a:solidFill>
                <a:latin typeface="Ubuntu Medium"/>
              </a:rPr>
              <a:t>What is object detection???</a:t>
            </a:r>
            <a:endParaRPr lang="en-IN" sz="4800" dirty="0"/>
          </a:p>
        </p:txBody>
      </p:sp>
      <p:sp>
        <p:nvSpPr>
          <p:cNvPr id="3" name="Rectangle 2"/>
          <p:cNvSpPr/>
          <p:nvPr/>
        </p:nvSpPr>
        <p:spPr>
          <a:xfrm>
            <a:off x="2154385" y="2484653"/>
            <a:ext cx="11892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3B3B3B"/>
                </a:solidFill>
              </a:rPr>
              <a:t>detecting instances of semantic objects of a certain class in digital images and videos.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520" y="3557160"/>
            <a:ext cx="7148880" cy="6094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460000" y="3557160"/>
            <a:ext cx="8819640" cy="58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4715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0" y="4394881"/>
            <a:ext cx="18288000" cy="747032"/>
          </a:xfrm>
        </p:spPr>
        <p:txBody>
          <a:bodyPr/>
          <a:lstStyle/>
          <a:p>
            <a:r>
              <a:rPr kumimoji="1" lang="en-US" altLang="ja-JP" sz="4800" dirty="0" smtClean="0"/>
              <a:t>Confusion!!! </a:t>
            </a:r>
          </a:p>
          <a:p>
            <a:r>
              <a:rPr kumimoji="1" lang="en-US" altLang="ja-JP" sz="4800" dirty="0" smtClean="0"/>
              <a:t>object detection &amp; object recognition  </a:t>
            </a:r>
            <a:endParaRPr kumimoji="1" lang="ja-JP" altLang="en-US" sz="4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>
            <a:fillRect/>
          </a:stretch>
        </p:blipFill>
        <p:spPr>
          <a:xfrm>
            <a:off x="8093413" y="2085961"/>
            <a:ext cx="2062264" cy="2062264"/>
          </a:xfrm>
        </p:spPr>
      </p:pic>
      <p:cxnSp>
        <p:nvCxnSpPr>
          <p:cNvPr id="10" name="Straight Connector 9"/>
          <p:cNvCxnSpPr/>
          <p:nvPr/>
        </p:nvCxnSpPr>
        <p:spPr>
          <a:xfrm>
            <a:off x="1689653" y="3061255"/>
            <a:ext cx="151472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92685" y="3555213"/>
            <a:ext cx="14463720" cy="67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1096"/>
      </p:ext>
    </p:extLst>
  </p:cSld>
  <p:clrMapOvr>
    <a:masterClrMapping/>
  </p:clrMapOvr>
  <p:transition spd="slow" advTm="25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1.72866E-6 L 0.03993 -0.333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1.72866E-6 L 0.03993 -0.333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16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778E-6 1.14524E-6 L -0.36519 -0.163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4" y="-8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7535</TotalTime>
  <Words>261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ＭＳ Ｐゴシック</vt:lpstr>
      <vt:lpstr>AltSadistic</vt:lpstr>
      <vt:lpstr>Arial</vt:lpstr>
      <vt:lpstr>Calibri</vt:lpstr>
      <vt:lpstr>Jokerman</vt:lpstr>
      <vt:lpstr>Spica Neue P</vt:lpstr>
      <vt:lpstr>Spica Neue P Light</vt:lpstr>
      <vt:lpstr>Tekton Pro Cond</vt:lpstr>
      <vt:lpstr>Ubuntu</vt:lpstr>
      <vt:lpstr>Ubuntu Medium</vt:lpstr>
      <vt:lpstr>Urban Jungle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object detection</vt:lpstr>
      <vt:lpstr>Image processing</vt:lpstr>
      <vt:lpstr>PowerPoint Presentation</vt:lpstr>
      <vt:lpstr>Computer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vamsi krishna reddy</cp:lastModifiedBy>
  <cp:revision>584</cp:revision>
  <dcterms:created xsi:type="dcterms:W3CDTF">2015-08-02T15:43:04Z</dcterms:created>
  <dcterms:modified xsi:type="dcterms:W3CDTF">2017-12-04T09:01:21Z</dcterms:modified>
</cp:coreProperties>
</file>