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4"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24"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598983A1-5350-4332-A875-8E40BB912021}" type="datetimeFigureOut">
              <a:rPr lang="en-US" smtClean="0"/>
              <a:t>4/1/2024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98A17A9C-09AC-490B-9F33-912FC8EDFC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A17A9C-09AC-490B-9F33-912FC8EDFCA4}"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1D8BD707-D9CF-40AE-B4C6-C98DA3205C09}" type="datetimeFigureOut">
              <a:rPr lang="en-US" smtClean="0"/>
              <a:pPr/>
              <a:t>4/1/2024</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IN"/>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4/1/2024</a:t>
            </a:fld>
            <a:endParaRPr lang="en-US"/>
          </a:p>
        </p:txBody>
      </p:sp>
      <p:sp>
        <p:nvSpPr>
          <p:cNvPr id="27" name="Slide Number Placeholder 26"/>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IN"/>
          </a:p>
        </p:txBody>
      </p:sp>
      <p:sp>
        <p:nvSpPr>
          <p:cNvPr id="5" name="Slide Number Placeholder 4"/>
          <p:cNvSpPr>
            <a:spLocks noGrp="1"/>
          </p:cNvSpPr>
          <p:nvPr>
            <p:ph type="sldNum" sz="quarter" idx="12"/>
          </p:nvPr>
        </p:nvSpPr>
        <p:spPr>
          <a:xfrm>
            <a:off x="10899648" y="2272"/>
            <a:ext cx="1016000" cy="365760"/>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4/1/2024</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862709" y="177514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213612" y="259429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654939" y="1071730"/>
            <a:ext cx="7965313" cy="570669"/>
          </a:xfrm>
          <a:prstGeom prst="rect">
            <a:avLst/>
          </a:prstGeom>
        </p:spPr>
        <p:txBody>
          <a:bodyPr vert="horz" wrap="square" lIns="0" tIns="16510" rIns="0" bIns="0" rtlCol="0">
            <a:spAutoFit/>
          </a:bodyPr>
          <a:lstStyle/>
          <a:p>
            <a:pPr marL="3213735">
              <a:lnSpc>
                <a:spcPct val="100000"/>
              </a:lnSpc>
              <a:spcBef>
                <a:spcPts val="130"/>
              </a:spcBef>
            </a:pPr>
            <a:r>
              <a:rPr lang="en-IN" sz="3600" b="1" spc="15" dirty="0" err="1" smtClean="0">
                <a:latin typeface="MS PGothic" panose="020B0600070205080204" pitchFamily="34" charset="-128"/>
                <a:ea typeface="MS PGothic" panose="020B0600070205080204" pitchFamily="34" charset="-128"/>
                <a:cs typeface="Times New Roman" panose="02020603050405020304" pitchFamily="18" charset="0"/>
              </a:rPr>
              <a:t>Vamsi</a:t>
            </a:r>
            <a:r>
              <a:rPr lang="en-IN" sz="3600" b="1" spc="15" dirty="0" smtClean="0">
                <a:latin typeface="MS PGothic" panose="020B0600070205080204" pitchFamily="34" charset="-128"/>
                <a:ea typeface="MS PGothic" panose="020B0600070205080204" pitchFamily="34" charset="-128"/>
                <a:cs typeface="Times New Roman" panose="02020603050405020304" pitchFamily="18" charset="0"/>
              </a:rPr>
              <a:t> </a:t>
            </a:r>
            <a:r>
              <a:rPr lang="en-IN" sz="3600" b="1" spc="15" dirty="0" err="1" smtClean="0">
                <a:latin typeface="MS PGothic" panose="020B0600070205080204" pitchFamily="34" charset="-128"/>
                <a:ea typeface="MS PGothic" panose="020B0600070205080204" pitchFamily="34" charset="-128"/>
                <a:cs typeface="Times New Roman" panose="02020603050405020304" pitchFamily="18" charset="0"/>
              </a:rPr>
              <a:t>krishnan.J</a:t>
            </a:r>
            <a:endParaRPr sz="3600" b="1" spc="15" dirty="0">
              <a:latin typeface="MS PGothic" panose="020B0600070205080204" pitchFamily="34" charset="-128"/>
              <a:ea typeface="MS PGothic" panose="020B0600070205080204" pitchFamily="34" charset="-128"/>
              <a:cs typeface="Times New Roman" panose="02020603050405020304" pitchFamily="18" charset="0"/>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553200" y="177514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28091" y="982766"/>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smtClean="0">
                <a:solidFill>
                  <a:schemeClr val="accent6"/>
                </a:solidFill>
                <a:latin typeface="Aptos" panose="020B0004020202020204" pitchFamily="34" charset="0"/>
                <a:cs typeface="Trebuchet MS"/>
              </a:rPr>
              <a:t>M</a:t>
            </a:r>
            <a:r>
              <a:rPr sz="3600" b="1" dirty="0" smtClean="0">
                <a:solidFill>
                  <a:schemeClr val="accent6"/>
                </a:solidFill>
                <a:latin typeface="Aptos" panose="020B0004020202020204" pitchFamily="34" charset="0"/>
                <a:cs typeface="Trebuchet MS"/>
              </a:rPr>
              <a:t>O</a:t>
            </a:r>
            <a:r>
              <a:rPr sz="3600" b="1" spc="-15" dirty="0" smtClean="0">
                <a:solidFill>
                  <a:schemeClr val="accent6"/>
                </a:solidFill>
                <a:latin typeface="Aptos" panose="020B0004020202020204" pitchFamily="34" charset="0"/>
                <a:cs typeface="Trebuchet MS"/>
              </a:rPr>
              <a:t>D</a:t>
            </a:r>
            <a:r>
              <a:rPr sz="3600" b="1" spc="-35" dirty="0" smtClean="0">
                <a:solidFill>
                  <a:schemeClr val="accent6"/>
                </a:solidFill>
                <a:latin typeface="Aptos" panose="020B0004020202020204" pitchFamily="34" charset="0"/>
                <a:cs typeface="Trebuchet MS"/>
              </a:rPr>
              <a:t>E</a:t>
            </a:r>
            <a:r>
              <a:rPr sz="3600" b="1" spc="-30" dirty="0" smtClean="0">
                <a:solidFill>
                  <a:schemeClr val="accent6"/>
                </a:solidFill>
                <a:latin typeface="Aptos" panose="020B0004020202020204" pitchFamily="34" charset="0"/>
                <a:cs typeface="Trebuchet MS"/>
              </a:rPr>
              <a:t>L</a:t>
            </a:r>
            <a:r>
              <a:rPr sz="3600" b="1" spc="-5" dirty="0" smtClean="0">
                <a:solidFill>
                  <a:schemeClr val="accent6"/>
                </a:solidFill>
                <a:latin typeface="Aptos" panose="020B0004020202020204" pitchFamily="34" charset="0"/>
                <a:cs typeface="Trebuchet MS"/>
              </a:rPr>
              <a:t>I</a:t>
            </a:r>
            <a:r>
              <a:rPr sz="3600" b="1" spc="30" dirty="0" smtClean="0">
                <a:solidFill>
                  <a:schemeClr val="accent6"/>
                </a:solidFill>
                <a:latin typeface="Aptos" panose="020B0004020202020204" pitchFamily="34" charset="0"/>
                <a:cs typeface="Trebuchet MS"/>
              </a:rPr>
              <a:t>N</a:t>
            </a:r>
            <a:r>
              <a:rPr sz="3600" b="1" spc="5" dirty="0" smtClean="0">
                <a:solidFill>
                  <a:schemeClr val="accent6"/>
                </a:solidFill>
                <a:latin typeface="Aptos" panose="020B0004020202020204" pitchFamily="34" charset="0"/>
                <a:cs typeface="Trebuchet MS"/>
              </a:rPr>
              <a:t>G</a:t>
            </a:r>
            <a:endParaRPr sz="3600" dirty="0">
              <a:solidFill>
                <a:schemeClr val="accent6"/>
              </a:solidFill>
              <a:latin typeface="Aptos" panose="020B0004020202020204" pitchFamily="34" charset="0"/>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728091" y="1817156"/>
            <a:ext cx="8694174" cy="3477875"/>
          </a:xfrm>
          <a:prstGeom prst="rect">
            <a:avLst/>
          </a:prstGeom>
          <a:noFill/>
        </p:spPr>
        <p:txBody>
          <a:bodyPr wrap="square">
            <a:spAutoFit/>
          </a:bodyPr>
          <a:lstStyle/>
          <a:p>
            <a:pPr algn="just"/>
            <a:r>
              <a:rPr lang="en-US" sz="2200" dirty="0" smtClean="0">
                <a:latin typeface="Arial Rounded MT Bold" pitchFamily="34" charset="0"/>
                <a:cs typeface="Times New Roman" panose="02020603050405020304" pitchFamily="18" charset="0"/>
              </a:rPr>
              <a:t>The core of our Health Monitoring System is the Recurrent Neural Network (RNN) architecture, which is well-suited for sequential data analysis. The RNN model will be trained on a diverse dataset comprising various physiological parameters and corresponding health outcomes. Through iterative training and validation, the model will learn to recognize patterns indicative of different health conditions. Additionally, we will incorporate techniques such as data augmentation and feature engineering to enhance the model's robustness and generalization capabilities.</a:t>
            </a:r>
            <a:endParaRPr lang="en-IN" sz="2200" dirty="0">
              <a:latin typeface="Arial Rounded MT Bold"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1524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1276350" y="2362201"/>
            <a:ext cx="8077200" cy="3831818"/>
          </a:xfrm>
          <a:prstGeom prst="rect">
            <a:avLst/>
          </a:prstGeom>
          <a:noFill/>
        </p:spPr>
        <p:txBody>
          <a:bodyPr wrap="square">
            <a:spAutoFit/>
          </a:bodyPr>
          <a:lstStyle/>
          <a:p>
            <a:pPr algn="just">
              <a:lnSpc>
                <a:spcPct val="150000"/>
              </a:lnSpc>
            </a:pPr>
            <a:r>
              <a:rPr lang="en-US" dirty="0" smtClean="0">
                <a:latin typeface="Arial Rounded MT Bold" pitchFamily="34" charset="0"/>
                <a:cs typeface="Times New Roman" panose="02020603050405020304" pitchFamily="18" charset="0"/>
              </a:rPr>
              <a:t>Upon completion of the project, we anticipate achieving the following </a:t>
            </a:r>
            <a:r>
              <a:rPr lang="en-US" smtClean="0">
                <a:latin typeface="Arial Rounded MT Bold" pitchFamily="34" charset="0"/>
                <a:cs typeface="Times New Roman" panose="02020603050405020304" pitchFamily="18" charset="0"/>
              </a:rPr>
              <a:t>results</a:t>
            </a:r>
            <a:r>
              <a:rPr lang="en-US" smtClean="0">
                <a:latin typeface="Arial Rounded MT Bold" pitchFamily="34" charset="0"/>
                <a:cs typeface="Times New Roman" panose="02020603050405020304" pitchFamily="18" charset="0"/>
              </a:rPr>
              <a:t>:</a:t>
            </a:r>
            <a:endParaRPr lang="en-US" dirty="0" smtClean="0">
              <a:latin typeface="Arial Rounded MT Bold" pitchFamily="34" charset="0"/>
              <a:cs typeface="Times New Roman" panose="02020603050405020304" pitchFamily="18" charset="0"/>
            </a:endParaRPr>
          </a:p>
          <a:p>
            <a:pPr algn="just">
              <a:lnSpc>
                <a:spcPct val="150000"/>
              </a:lnSpc>
            </a:pPr>
            <a:r>
              <a:rPr lang="en-US" dirty="0" smtClean="0">
                <a:latin typeface="Arial Rounded MT Bold" pitchFamily="34" charset="0"/>
                <a:cs typeface="Times New Roman" panose="02020603050405020304" pitchFamily="18" charset="0"/>
              </a:rPr>
              <a:t>Development of a functional Health Monitoring System prototype.</a:t>
            </a:r>
          </a:p>
          <a:p>
            <a:pPr algn="just">
              <a:lnSpc>
                <a:spcPct val="150000"/>
              </a:lnSpc>
            </a:pPr>
            <a:r>
              <a:rPr lang="en-US" dirty="0" smtClean="0">
                <a:latin typeface="Arial Rounded MT Bold" pitchFamily="34" charset="0"/>
                <a:cs typeface="Times New Roman" panose="02020603050405020304" pitchFamily="18" charset="0"/>
              </a:rPr>
              <a:t>Evaluation of the system's performance in terms of accuracy, sensitivity, and specificity.</a:t>
            </a:r>
          </a:p>
          <a:p>
            <a:pPr algn="just">
              <a:lnSpc>
                <a:spcPct val="150000"/>
              </a:lnSpc>
            </a:pPr>
            <a:r>
              <a:rPr lang="en-US" dirty="0" smtClean="0">
                <a:latin typeface="Arial Rounded MT Bold" pitchFamily="34" charset="0"/>
                <a:cs typeface="Times New Roman" panose="02020603050405020304" pitchFamily="18" charset="0"/>
              </a:rPr>
              <a:t>Validation of the system's effectiveness through user feedback and case studies.</a:t>
            </a:r>
          </a:p>
          <a:p>
            <a:pPr algn="just">
              <a:lnSpc>
                <a:spcPct val="150000"/>
              </a:lnSpc>
            </a:pPr>
            <a:r>
              <a:rPr lang="en-US" dirty="0" smtClean="0">
                <a:latin typeface="Arial Rounded MT Bold" pitchFamily="34" charset="0"/>
                <a:cs typeface="Times New Roman" panose="02020603050405020304" pitchFamily="18" charset="0"/>
              </a:rPr>
              <a:t>Demonstration of the system's potential for early detection and proactive healthcare management.</a:t>
            </a:r>
            <a:endParaRPr lang="en-IN" dirty="0">
              <a:latin typeface="Arial Rounded MT Bold"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xmlns="">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4" name="TextBox 23">
            <a:extLst>
              <a:ext uri="{FF2B5EF4-FFF2-40B4-BE49-F238E27FC236}">
                <a16:creationId xmlns:a16="http://schemas.microsoft.com/office/drawing/2014/main" xmlns="" id="{7F3F4296-A640-B8F6-0B46-A0493B9F5E77}"/>
              </a:ext>
            </a:extLst>
          </p:cNvPr>
          <p:cNvSpPr txBox="1"/>
          <p:nvPr/>
        </p:nvSpPr>
        <p:spPr>
          <a:xfrm>
            <a:off x="1440179" y="2362835"/>
            <a:ext cx="6145850" cy="1323439"/>
          </a:xfrm>
          <a:prstGeom prst="rect">
            <a:avLst/>
          </a:prstGeom>
          <a:noFill/>
        </p:spPr>
        <p:txBody>
          <a:bodyPr wrap="square">
            <a:spAutoFit/>
          </a:bodyPr>
          <a:lstStyle/>
          <a:p>
            <a:r>
              <a:rPr lang="en-US" sz="4000" b="1" dirty="0" smtClean="0">
                <a:solidFill>
                  <a:srgbClr val="0D0D0D"/>
                </a:solidFill>
                <a:latin typeface="Times New Roman" panose="02020603050405020304" pitchFamily="18" charset="0"/>
                <a:cs typeface="Times New Roman" panose="02020603050405020304" pitchFamily="18" charset="0"/>
              </a:rPr>
              <a:t>Health Monitoring System Using RNN Algorithm</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1774574" y="1253260"/>
            <a:ext cx="7370199" cy="3264676"/>
          </a:xfrm>
          <a:prstGeom prst="rect">
            <a:avLst/>
          </a:prstGeom>
          <a:noFill/>
        </p:spPr>
        <p:txBody>
          <a:bodyPr wrap="square">
            <a:spAutoFit/>
          </a:bodyPr>
          <a:lstStyle/>
          <a:p>
            <a:pPr algn="just">
              <a:lnSpc>
                <a:spcPct val="150000"/>
              </a:lnSpc>
            </a:pPr>
            <a:r>
              <a:rPr lang="en-US" sz="2000" dirty="0" smtClean="0">
                <a:latin typeface="Arial Rounded MT Bold" pitchFamily="34" charset="0"/>
                <a:cs typeface="Times New Roman" panose="02020603050405020304" pitchFamily="18" charset="0"/>
              </a:rPr>
              <a:t>The agenda of our project is to develop a robust Health Monitoring System utilizing Recurrent Neural Network (RNN) algorithm to analyze and predict health patterns based on various physiological data. This system aims to provide real-time monitoring and early detection of health anomalies, ultimately promoting proactive healthcare management</a:t>
            </a:r>
            <a:endParaRPr lang="en-US" sz="2000" dirty="0">
              <a:latin typeface="Arial Rounded MT Bold"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44441" y="1381416"/>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1244441" y="2286000"/>
            <a:ext cx="6633528" cy="3831818"/>
          </a:xfrm>
          <a:prstGeom prst="rect">
            <a:avLst/>
          </a:prstGeom>
          <a:noFill/>
        </p:spPr>
        <p:txBody>
          <a:bodyPr wrap="square">
            <a:spAutoFit/>
          </a:bodyPr>
          <a:lstStyle/>
          <a:p>
            <a:pPr algn="just">
              <a:lnSpc>
                <a:spcPct val="150000"/>
              </a:lnSpc>
            </a:pPr>
            <a:r>
              <a:rPr lang="en-US" dirty="0" smtClean="0">
                <a:latin typeface="Arial Rounded MT Bold" pitchFamily="34" charset="0"/>
                <a:cs typeface="Times New Roman" panose="02020603050405020304" pitchFamily="18" charset="0"/>
              </a:rPr>
              <a:t>In today's fast-paced world, individuals often neglect their health due to busy schedules and lack of awareness. Moreover, many health conditions manifest gradually, making early detection challenging. Existing health monitoring systems often lack accuracy and fail to provide timely insights, leading to missed opportunities for preventive healthcare. Hence, there is a pressing need for an efficient, accurate, and proactive health monitoring solution.</a:t>
            </a:r>
            <a:endParaRPr lang="en-IN" dirty="0">
              <a:latin typeface="Arial Rounded MT Bold"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14400" y="1320646"/>
            <a:ext cx="5263515" cy="6014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800" spc="5" dirty="0"/>
              <a:t>PROJEC</a:t>
            </a:r>
            <a:r>
              <a:rPr lang="en-IN" sz="3800" spc="5" dirty="0"/>
              <a:t>T </a:t>
            </a:r>
            <a:r>
              <a:rPr sz="3800" spc="-20" dirty="0"/>
              <a:t>OVERVIEW</a:t>
            </a:r>
            <a:endParaRPr sz="3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1143000" y="2133601"/>
            <a:ext cx="7713632" cy="4247317"/>
          </a:xfrm>
          <a:prstGeom prst="rect">
            <a:avLst/>
          </a:prstGeom>
          <a:noFill/>
        </p:spPr>
        <p:txBody>
          <a:bodyPr wrap="square">
            <a:spAutoFit/>
          </a:bodyPr>
          <a:lstStyle/>
          <a:p>
            <a:pPr algn="just">
              <a:lnSpc>
                <a:spcPct val="150000"/>
              </a:lnSpc>
            </a:pPr>
            <a:r>
              <a:rPr lang="en-US" dirty="0" smtClean="0">
                <a:latin typeface="Arial Rounded MT Bold" pitchFamily="34" charset="0"/>
                <a:cs typeface="Times New Roman" panose="02020603050405020304" pitchFamily="18" charset="0"/>
              </a:rPr>
              <a:t>Our project aims to address the aforementioned challenges by leveraging RNN algorithm to analyze continuous streams of physiological data such as heart rate, blood pressure, temperature, and activity levels. By training the RNN model on historical health data, the system will learn patterns and detect deviations indicative of potential health issues. The system will provide personalized health insights and alerts to users and healthcare professionals, enabling timely intervention and proactive management of health conditions.</a:t>
            </a:r>
          </a:p>
          <a:p>
            <a:pPr algn="just">
              <a:lnSpc>
                <a:spcPct val="150000"/>
              </a:lnSpc>
            </a:pPr>
            <a:endParaRPr lang="en-IN" dirty="0">
              <a:latin typeface="Arial Rounded MT Bold"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7827" y="151868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xmlns="" id="{30699579-571B-4699-74B2-283B4497A62B}"/>
              </a:ext>
            </a:extLst>
          </p:cNvPr>
          <p:cNvSpPr txBox="1"/>
          <p:nvPr/>
        </p:nvSpPr>
        <p:spPr>
          <a:xfrm>
            <a:off x="924832" y="2743724"/>
            <a:ext cx="8447006" cy="2554545"/>
          </a:xfrm>
          <a:prstGeom prst="rect">
            <a:avLst/>
          </a:prstGeom>
          <a:noFill/>
        </p:spPr>
        <p:txBody>
          <a:bodyPr wrap="square">
            <a:spAutoFit/>
          </a:bodyPr>
          <a:lstStyle/>
          <a:p>
            <a:r>
              <a:rPr lang="en-US" sz="2000" dirty="0" smtClean="0">
                <a:latin typeface="Arial Rounded MT Bold" pitchFamily="34" charset="0"/>
              </a:rPr>
              <a:t>The end users of our Health Monitoring System include:</a:t>
            </a:r>
          </a:p>
          <a:p>
            <a:endParaRPr lang="en-US" sz="2000" dirty="0" smtClean="0">
              <a:latin typeface="Arial Rounded MT Bold" pitchFamily="34" charset="0"/>
            </a:endParaRPr>
          </a:p>
          <a:p>
            <a:r>
              <a:rPr lang="en-US" sz="2000" dirty="0" smtClean="0">
                <a:latin typeface="Arial Rounded MT Bold" pitchFamily="34" charset="0"/>
              </a:rPr>
              <a:t>*Individuals </a:t>
            </a:r>
            <a:r>
              <a:rPr lang="en-US" sz="2000" dirty="0" smtClean="0">
                <a:latin typeface="Arial Rounded MT Bold" pitchFamily="34" charset="0"/>
              </a:rPr>
              <a:t>seeking proactive health management.</a:t>
            </a:r>
          </a:p>
          <a:p>
            <a:r>
              <a:rPr lang="en-US" sz="2000" dirty="0" smtClean="0">
                <a:latin typeface="Arial Rounded MT Bold" pitchFamily="34" charset="0"/>
              </a:rPr>
              <a:t>*Healthcare </a:t>
            </a:r>
            <a:r>
              <a:rPr lang="en-US" sz="2000" dirty="0" smtClean="0">
                <a:latin typeface="Arial Rounded MT Bold" pitchFamily="34" charset="0"/>
              </a:rPr>
              <a:t>professionals monitoring patients remotely.</a:t>
            </a:r>
          </a:p>
          <a:p>
            <a:r>
              <a:rPr lang="en-US" sz="2000" dirty="0" smtClean="0">
                <a:latin typeface="Arial Rounded MT Bold" pitchFamily="34" charset="0"/>
              </a:rPr>
              <a:t>*Fitness </a:t>
            </a:r>
            <a:r>
              <a:rPr lang="en-US" sz="2000" dirty="0" smtClean="0">
                <a:latin typeface="Arial Rounded MT Bold" pitchFamily="34" charset="0"/>
              </a:rPr>
              <a:t>enthusiasts aiming for personalized fitness tracking.</a:t>
            </a:r>
          </a:p>
          <a:p>
            <a:r>
              <a:rPr lang="en-US" sz="2000" dirty="0" smtClean="0">
                <a:latin typeface="Arial Rounded MT Bold" pitchFamily="34" charset="0"/>
              </a:rPr>
              <a:t>*Elderly </a:t>
            </a:r>
            <a:r>
              <a:rPr lang="en-US" sz="2000" dirty="0" smtClean="0">
                <a:latin typeface="Arial Rounded MT Bold" pitchFamily="34" charset="0"/>
              </a:rPr>
              <a:t>individuals requiring continuous health monitoring.</a:t>
            </a:r>
          </a:p>
          <a:p>
            <a:r>
              <a:rPr lang="en-US" sz="2000" dirty="0" smtClean="0">
                <a:latin typeface="Arial Rounded MT Bold" pitchFamily="34" charset="0"/>
              </a:rPr>
              <a:t>*Corporate </a:t>
            </a:r>
            <a:r>
              <a:rPr lang="en-US" sz="2000" dirty="0" smtClean="0">
                <a:latin typeface="Arial Rounded MT Bold" pitchFamily="34" charset="0"/>
              </a:rPr>
              <a:t>wellness programs for employee health </a:t>
            </a:r>
            <a:r>
              <a:rPr lang="en-US" sz="2000" dirty="0" smtClean="0">
                <a:latin typeface="Arial Rounded MT Bold" pitchFamily="34" charset="0"/>
              </a:rPr>
              <a:t>       management</a:t>
            </a:r>
            <a:endParaRPr lang="en-IN" sz="2000" dirty="0">
              <a:latin typeface="Arial Rounded MT Bold" pitchFamily="34" charset="0"/>
            </a:endParaRPr>
          </a:p>
        </p:txBody>
      </p:sp>
      <p:sp>
        <p:nvSpPr>
          <p:cNvPr id="13" name="Rectangle 3">
            <a:extLst>
              <a:ext uri="{FF2B5EF4-FFF2-40B4-BE49-F238E27FC236}">
                <a16:creationId xmlns:a16="http://schemas.microsoft.com/office/drawing/2014/main" xmlns=""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2612" y="2660009"/>
            <a:ext cx="2695574" cy="3248025"/>
          </a:xfrm>
          <a:prstGeom prst="rect">
            <a:avLst/>
          </a:prstGeom>
        </p:spPr>
      </p:pic>
      <p:sp>
        <p:nvSpPr>
          <p:cNvPr id="6" name="object 6"/>
          <p:cNvSpPr txBox="1">
            <a:spLocks noGrp="1"/>
          </p:cNvSpPr>
          <p:nvPr>
            <p:ph type="title"/>
          </p:nvPr>
        </p:nvSpPr>
        <p:spPr>
          <a:xfrm>
            <a:off x="1154809" y="1295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478186" y="2133601"/>
            <a:ext cx="7570814" cy="3831818"/>
          </a:xfrm>
          <a:prstGeom prst="rect">
            <a:avLst/>
          </a:prstGeom>
          <a:noFill/>
        </p:spPr>
        <p:txBody>
          <a:bodyPr wrap="square">
            <a:spAutoFit/>
          </a:bodyPr>
          <a:lstStyle/>
          <a:p>
            <a:pPr algn="just">
              <a:lnSpc>
                <a:spcPct val="150000"/>
              </a:lnSpc>
            </a:pPr>
            <a:r>
              <a:rPr lang="en-US" dirty="0" smtClean="0">
                <a:latin typeface="Arial Rounded MT Bold" pitchFamily="34" charset="0"/>
                <a:cs typeface="Times New Roman" panose="02020603050405020304" pitchFamily="18" charset="0"/>
              </a:rPr>
              <a:t>Our solution entails the development of a user-friendly mobile application and backend infrastructure. Key features of our solution include</a:t>
            </a:r>
            <a:r>
              <a:rPr lang="en-US" dirty="0" smtClean="0">
                <a:latin typeface="Arial Rounded MT Bold" pitchFamily="34" charset="0"/>
                <a:cs typeface="Times New Roman" panose="02020603050405020304" pitchFamily="18" charset="0"/>
              </a:rPr>
              <a:t>:</a:t>
            </a:r>
            <a:endParaRPr lang="en-US" dirty="0" smtClean="0">
              <a:latin typeface="Arial Rounded MT Bold" pitchFamily="34" charset="0"/>
              <a:cs typeface="Times New Roman" panose="02020603050405020304" pitchFamily="18" charset="0"/>
            </a:endParaRPr>
          </a:p>
          <a:p>
            <a:pPr algn="just">
              <a:lnSpc>
                <a:spcPct val="150000"/>
              </a:lnSpc>
            </a:pPr>
            <a:r>
              <a:rPr lang="en-US" dirty="0" smtClean="0">
                <a:latin typeface="Arial Rounded MT Bold" pitchFamily="34" charset="0"/>
                <a:cs typeface="Times New Roman" panose="02020603050405020304" pitchFamily="18" charset="0"/>
              </a:rPr>
              <a:t>Real-time monitoring of vital signs and physiological parameters.</a:t>
            </a:r>
          </a:p>
          <a:p>
            <a:pPr algn="just">
              <a:lnSpc>
                <a:spcPct val="150000"/>
              </a:lnSpc>
            </a:pPr>
            <a:r>
              <a:rPr lang="en-US" dirty="0" smtClean="0">
                <a:latin typeface="Arial Rounded MT Bold" pitchFamily="34" charset="0"/>
                <a:cs typeface="Times New Roman" panose="02020603050405020304" pitchFamily="18" charset="0"/>
              </a:rPr>
              <a:t>Personalized health insights and recommendations based on individual health data.</a:t>
            </a:r>
          </a:p>
          <a:p>
            <a:pPr algn="just">
              <a:lnSpc>
                <a:spcPct val="150000"/>
              </a:lnSpc>
            </a:pPr>
            <a:r>
              <a:rPr lang="en-US" dirty="0" smtClean="0">
                <a:latin typeface="Arial Rounded MT Bold" pitchFamily="34" charset="0"/>
                <a:cs typeface="Times New Roman" panose="02020603050405020304" pitchFamily="18" charset="0"/>
              </a:rPr>
              <a:t>Automated alerts for abnormal health patterns or deviations.</a:t>
            </a:r>
          </a:p>
          <a:p>
            <a:pPr algn="just">
              <a:lnSpc>
                <a:spcPct val="150000"/>
              </a:lnSpc>
            </a:pPr>
            <a:r>
              <a:rPr lang="en-US" dirty="0" smtClean="0">
                <a:latin typeface="Arial Rounded MT Bold" pitchFamily="34" charset="0"/>
                <a:cs typeface="Times New Roman" panose="02020603050405020304" pitchFamily="18" charset="0"/>
              </a:rPr>
              <a:t>Integration with wearable devices for seamless data collection.</a:t>
            </a:r>
          </a:p>
          <a:p>
            <a:pPr algn="just">
              <a:lnSpc>
                <a:spcPct val="150000"/>
              </a:lnSpc>
            </a:pPr>
            <a:endParaRPr lang="en-IN" dirty="0">
              <a:latin typeface="Arial Rounded MT Bold"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3600" dirty="0" smtClean="0"/>
              <a:t>Continue…</a:t>
            </a:r>
            <a:r>
              <a:rPr lang="en-US" sz="1800" dirty="0" smtClean="0"/>
              <a:t/>
            </a:r>
            <a:br>
              <a:rPr lang="en-US" sz="1800" dirty="0" smtClean="0"/>
            </a:br>
            <a:r>
              <a:rPr lang="en-US" sz="1800" dirty="0" smtClean="0"/>
              <a:t/>
            </a:r>
            <a:br>
              <a:rPr lang="en-US" sz="1800" dirty="0" smtClean="0"/>
            </a:br>
            <a:r>
              <a:rPr lang="en-US" sz="2200" dirty="0" smtClean="0">
                <a:solidFill>
                  <a:schemeClr val="tx1"/>
                </a:solidFill>
                <a:latin typeface="Arial Rounded MT Bold" pitchFamily="34" charset="0"/>
              </a:rPr>
              <a:t>Secure </a:t>
            </a:r>
            <a:r>
              <a:rPr lang="en-US" sz="2200" dirty="0" smtClean="0">
                <a:solidFill>
                  <a:schemeClr val="tx1"/>
                </a:solidFill>
                <a:latin typeface="Arial Rounded MT Bold" pitchFamily="34" charset="0"/>
              </a:rPr>
              <a:t>data storage and HIPAA compliance for healthcare data.</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Seamless communication channels between users and healthcare professionals.</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The value proposition of our solution lies in its ability to:</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Provide early detection and intervention for health issues.</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Empower users with personalized health insights for proactive management.</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Improve healthcare outcomes through timely interventions.</a:t>
            </a:r>
            <a:br>
              <a:rPr lang="en-US" sz="2200" dirty="0" smtClean="0">
                <a:solidFill>
                  <a:schemeClr val="tx1"/>
                </a:solidFill>
                <a:latin typeface="Arial Rounded MT Bold" pitchFamily="34" charset="0"/>
              </a:rPr>
            </a:br>
            <a:r>
              <a:rPr lang="en-US" sz="2200" dirty="0" smtClean="0">
                <a:solidFill>
                  <a:schemeClr val="tx1"/>
                </a:solidFill>
                <a:latin typeface="Arial Rounded MT Bold" pitchFamily="34" charset="0"/>
              </a:rPr>
              <a:t>Enhance user engagement and adherence to health goals.</a:t>
            </a:r>
            <a:r>
              <a:rPr lang="en-US" sz="1800" dirty="0" smtClean="0"/>
              <a:t/>
            </a:r>
            <a:br>
              <a:rPr lang="en-US" sz="1800" dirty="0" smtClean="0"/>
            </a:b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686800" y="54673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947104" y="1396496"/>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362199" y="2362200"/>
            <a:ext cx="6712974" cy="3416320"/>
          </a:xfrm>
          <a:prstGeom prst="rect">
            <a:avLst/>
          </a:prstGeom>
          <a:noFill/>
        </p:spPr>
        <p:txBody>
          <a:bodyPr wrap="square">
            <a:spAutoFit/>
          </a:bodyPr>
          <a:lstStyle/>
          <a:p>
            <a:pPr algn="just">
              <a:lnSpc>
                <a:spcPct val="150000"/>
              </a:lnSpc>
            </a:pPr>
            <a:r>
              <a:rPr lang="en-US" dirty="0" smtClean="0">
                <a:latin typeface="Arial Rounded MT Bold" pitchFamily="34" charset="0"/>
              </a:rPr>
              <a:t>What sets our solution apart is its utilization of advanced RNN algorithm for health pattern analysis. By leveraging deep learning techniques, our system can adapt and improve its predictive capabilities over time, leading to increasingly accurate health insights. Additionally, the seamless integration with wearable devices and user-friendly interface enhances accessibility and usability, ensuring widespread adoption and impact..</a:t>
            </a:r>
            <a:endParaRPr lang="en-IN" dirty="0">
              <a:latin typeface="Arial Rounded MT Bold"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315</TotalTime>
  <Words>600</Words>
  <Application>Microsoft Office PowerPoint</Application>
  <PresentationFormat>Custom</PresentationFormat>
  <Paragraphs>56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Vamsi krishnan.J</vt:lpstr>
      <vt:lpstr>PROJECT TITLE</vt:lpstr>
      <vt:lpstr>AGENDA</vt:lpstr>
      <vt:lpstr>PROBLEM STATEMENT</vt:lpstr>
      <vt:lpstr>PROJECT OVERVIEW</vt:lpstr>
      <vt:lpstr>WHO ARE THE END USERS?</vt:lpstr>
      <vt:lpstr>YOUR SOLUTION AND ITS VALUE PROPOSITION</vt:lpstr>
      <vt:lpstr>                Continue…  Secure data storage and HIPAA compliance for healthcare data. Seamless communication channels between users and healthcare professionals. The value proposition of our solution lies in its ability to:  Provide early detection and intervention for health issues. Empower users with personalized health insights for proactive management. Improve healthcare outcomes through timely interventions. Enhance user engagement and adherence to health goals. </vt:lpstr>
      <vt:lpstr>THE WOW IN YOUR SOLUTION</vt:lpstr>
      <vt:lpstr>Slide 10</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ADMIN</cp:lastModifiedBy>
  <cp:revision>11</cp:revision>
  <dcterms:created xsi:type="dcterms:W3CDTF">2024-03-29T14:48:44Z</dcterms:created>
  <dcterms:modified xsi:type="dcterms:W3CDTF">2024-04-01T01:01:42Z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