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7" r:id="rId4"/>
    <p:sldId id="266" r:id="rId5"/>
    <p:sldId id="265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8C3A-B316-43DE-8B69-0D8D2D8765B2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E3289-E049-4F29-BCCF-9AD449E65A8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2A9EC-ED45-C1F4-D237-9EFA7F269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572" y="2511973"/>
            <a:ext cx="9144000" cy="104003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Algerian" pitchFamily="82" charset="0"/>
              </a:rPr>
              <a:t/>
            </a:r>
            <a:br>
              <a:rPr lang="en-IN" sz="4000" b="1" dirty="0" smtClean="0">
                <a:latin typeface="Algerian" pitchFamily="82" charset="0"/>
              </a:rPr>
            </a:br>
            <a:r>
              <a:rPr lang="en-IN" sz="4000" b="1" dirty="0" smtClean="0">
                <a:latin typeface="Algerian" pitchFamily="82" charset="0"/>
              </a:rPr>
              <a:t>AI </a:t>
            </a:r>
            <a:r>
              <a:rPr lang="en-IN" sz="4000" b="1" dirty="0" smtClean="0">
                <a:latin typeface="Algerian" pitchFamily="82" charset="0"/>
              </a:rPr>
              <a:t> BASED </a:t>
            </a:r>
            <a:r>
              <a:rPr lang="en-IN" sz="4000" b="1" dirty="0" smtClean="0">
                <a:latin typeface="Algerian" pitchFamily="82" charset="0"/>
              </a:rPr>
              <a:t>DIABETES PREDICTION </a:t>
            </a:r>
            <a:br>
              <a:rPr lang="en-IN" sz="4000" b="1" dirty="0" smtClean="0">
                <a:latin typeface="Algerian" pitchFamily="82" charset="0"/>
              </a:rPr>
            </a:br>
            <a:r>
              <a:rPr lang="en-IN" sz="4000" b="1" dirty="0" smtClean="0">
                <a:latin typeface="Algerian" pitchFamily="82" charset="0"/>
              </a:rPr>
              <a:t>SYSTEM</a:t>
            </a:r>
            <a:endParaRPr lang="en-IN" sz="4000" b="1" dirty="0">
              <a:latin typeface="Algerian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147811-405D-A3F6-F837-A0842E01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41970"/>
          </a:xfrm>
        </p:spPr>
        <p:txBody>
          <a:bodyPr/>
          <a:lstStyle/>
          <a:p>
            <a:r>
              <a:rPr lang="en-US" dirty="0"/>
              <a:t>			</a:t>
            </a:r>
            <a:endParaRPr lang="en-I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D32B6B2-FD51-82D6-DE57-D1BA611D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9222" y="417048"/>
            <a:ext cx="9243526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8CC1AFD-0E79-D4DB-B837-62E818A27E7D}"/>
              </a:ext>
            </a:extLst>
          </p:cNvPr>
          <p:cNvSpPr txBox="1"/>
          <p:nvPr/>
        </p:nvSpPr>
        <p:spPr>
          <a:xfrm>
            <a:off x="5252306" y="4491262"/>
            <a:ext cx="6565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skerville Old Face" pitchFamily="18" charset="0"/>
              </a:rPr>
              <a:t>TEAM MEMBERS:</a:t>
            </a:r>
          </a:p>
          <a:p>
            <a:r>
              <a:rPr lang="en-US" sz="2000" b="1" dirty="0">
                <a:latin typeface="Baskerville Old Face" pitchFamily="18" charset="0"/>
              </a:rPr>
              <a:t>	</a:t>
            </a:r>
            <a:r>
              <a:rPr lang="en-US" sz="2000" b="1" dirty="0" smtClean="0">
                <a:latin typeface="Baskerville Old Face" pitchFamily="18" charset="0"/>
              </a:rPr>
              <a:t>SIRIGIRI.VAMSI KRISHNA    (113321106089)</a:t>
            </a:r>
            <a:br>
              <a:rPr lang="en-US" sz="2000" b="1" dirty="0" smtClean="0">
                <a:latin typeface="Baskerville Old Face" pitchFamily="18" charset="0"/>
              </a:rPr>
            </a:br>
            <a:r>
              <a:rPr lang="en-US" sz="2000" b="1" dirty="0" smtClean="0">
                <a:latin typeface="Baskerville Old Face" pitchFamily="18" charset="0"/>
              </a:rPr>
              <a:t>           SATHISH N                               (113321106087)</a:t>
            </a:r>
          </a:p>
          <a:p>
            <a:r>
              <a:rPr lang="en-US" sz="2000" b="1" dirty="0" smtClean="0">
                <a:latin typeface="Baskerville Old Face" pitchFamily="18" charset="0"/>
              </a:rPr>
              <a:t>           VISHNU VARDHAN.S             (113321106081) </a:t>
            </a:r>
          </a:p>
          <a:p>
            <a:r>
              <a:rPr lang="en-US" sz="2000" b="1" dirty="0" smtClean="0">
                <a:latin typeface="Baskerville Old Face" pitchFamily="18" charset="0"/>
              </a:rPr>
              <a:t>            GOWTHAM.V                           (113321106111</a:t>
            </a:r>
            <a:r>
              <a:rPr lang="en-US" sz="1400" b="1" dirty="0" smtClean="0"/>
              <a:t>)</a:t>
            </a:r>
            <a:endParaRPr lang="en-IN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0D8A69-A016-A634-1940-4FE2CFEBFAD3}"/>
              </a:ext>
            </a:extLst>
          </p:cNvPr>
          <p:cNvSpPr txBox="1"/>
          <p:nvPr/>
        </p:nvSpPr>
        <p:spPr>
          <a:xfrm>
            <a:off x="1084388" y="1197825"/>
            <a:ext cx="10571584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mtClean="0"/>
              <a:t>	</a:t>
            </a:r>
            <a:r>
              <a:rPr lang="en-US" sz="3600" smtClean="0">
                <a:latin typeface="Batang" pitchFamily="18" charset="-127"/>
                <a:ea typeface="Batang" pitchFamily="18" charset="-127"/>
                <a:cs typeface="Arabic Typesetting" pitchFamily="66" charset="-78"/>
              </a:rPr>
              <a:t>    </a:t>
            </a:r>
            <a:r>
              <a:rPr lang="en-US" sz="3600" b="1" smtClean="0">
                <a:latin typeface="Batang" pitchFamily="18" charset="-127"/>
                <a:ea typeface="Batang" pitchFamily="18" charset="-127"/>
                <a:cs typeface="Arabic Typesetting" pitchFamily="66" charset="-78"/>
              </a:rPr>
              <a:t>DEPARTMENT </a:t>
            </a:r>
            <a:r>
              <a:rPr lang="en-US" sz="3600" b="1" dirty="0">
                <a:latin typeface="Batang" pitchFamily="18" charset="-127"/>
                <a:ea typeface="Batang" pitchFamily="18" charset="-127"/>
                <a:cs typeface="Arabic Typesetting" pitchFamily="66" charset="-78"/>
              </a:rPr>
              <a:t>OF </a:t>
            </a:r>
            <a:r>
              <a:rPr lang="en-US" sz="3600" b="1" dirty="0" smtClean="0">
                <a:latin typeface="Batang" pitchFamily="18" charset="-127"/>
                <a:ea typeface="Batang" pitchFamily="18" charset="-127"/>
                <a:cs typeface="Arabic Typesetting" pitchFamily="66" charset="-78"/>
              </a:rPr>
              <a:t>ELECTRONICS AND        COMMUNICATION ENGINEERING</a:t>
            </a:r>
            <a:endParaRPr lang="en-IN" sz="3600" b="1" dirty="0">
              <a:latin typeface="Batang" pitchFamily="18" charset="-127"/>
              <a:ea typeface="Batang" pitchFamily="18" charset="-127"/>
              <a:cs typeface="Arabic Typesetting" pitchFamily="66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F4843C-D79A-D44B-50F5-55899272DA72}"/>
              </a:ext>
            </a:extLst>
          </p:cNvPr>
          <p:cNvSpPr txBox="1"/>
          <p:nvPr/>
        </p:nvSpPr>
        <p:spPr>
          <a:xfrm>
            <a:off x="724725" y="4640503"/>
            <a:ext cx="351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TEAM NAME:</a:t>
            </a:r>
          </a:p>
          <a:p>
            <a:r>
              <a:rPr lang="en-US" sz="1600" b="1" dirty="0">
                <a:latin typeface="Bookman Old Style" pitchFamily="18" charset="0"/>
              </a:rPr>
              <a:t>	</a:t>
            </a:r>
            <a:r>
              <a:rPr lang="en-US" sz="1600" b="1" dirty="0" smtClean="0">
                <a:latin typeface="Bookman Old Style" pitchFamily="18" charset="0"/>
              </a:rPr>
              <a:t>Proj_224828_Team_2</a:t>
            </a:r>
            <a:endParaRPr lang="en-IN" sz="16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41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1CD611-0BAD-A596-29CC-BD836BFBD256}"/>
              </a:ext>
            </a:extLst>
          </p:cNvPr>
          <p:cNvSpPr txBox="1"/>
          <p:nvPr/>
        </p:nvSpPr>
        <p:spPr>
          <a:xfrm>
            <a:off x="2230016" y="3494314"/>
            <a:ext cx="7137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Baskerville Old Face" pitchFamily="18" charset="0"/>
              </a:rPr>
              <a:t>THANK YOU</a:t>
            </a:r>
            <a:endParaRPr lang="en-IN" sz="48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89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72B74-36A8-3431-34F1-518B3962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97" y="-131966"/>
            <a:ext cx="9601196" cy="1303867"/>
          </a:xfrm>
        </p:spPr>
        <p:txBody>
          <a:bodyPr/>
          <a:lstStyle/>
          <a:p>
            <a:r>
              <a:rPr lang="en-US" dirty="0">
                <a:latin typeface="Bodoni MT" pitchFamily="18" charset="0"/>
              </a:rPr>
              <a:t>PROBLEM DEFINITION </a:t>
            </a:r>
            <a:endParaRPr lang="en-IN" dirty="0">
              <a:latin typeface="Bodoni MT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124DB-139E-2B34-919C-6AB38438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70" y="1085483"/>
            <a:ext cx="10696902" cy="54204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>
                <a:latin typeface="So"/>
              </a:rPr>
              <a:t>There are several challenges and potential problems associated with AI</a:t>
            </a:r>
          </a:p>
          <a:p>
            <a:pPr>
              <a:buNone/>
            </a:pPr>
            <a:r>
              <a:rPr lang="en-US" sz="2400" i="1" dirty="0" smtClean="0">
                <a:latin typeface="So"/>
              </a:rPr>
              <a:t>based diabetes prediction systems</a:t>
            </a:r>
            <a:r>
              <a:rPr lang="en-US" sz="2400" i="1" dirty="0" smtClean="0">
                <a:latin typeface="So"/>
              </a:rPr>
              <a:t>:</a:t>
            </a:r>
            <a:endParaRPr lang="en-IN" sz="2400" i="1" dirty="0" smtClean="0">
              <a:latin typeface="So"/>
            </a:endParaRPr>
          </a:p>
          <a:p>
            <a:r>
              <a:rPr lang="en-US" sz="2000" dirty="0" smtClean="0">
                <a:latin typeface="So"/>
              </a:rPr>
              <a:t>AI </a:t>
            </a:r>
            <a:r>
              <a:rPr lang="en-US" sz="2000" dirty="0" smtClean="0">
                <a:latin typeface="So"/>
              </a:rPr>
              <a:t>models require high-quality and diverse data for accurate predictions. Inconsistent or biased data can lead to inaccurate results and may not reflect the true complexity of diabetes</a:t>
            </a:r>
            <a:r>
              <a:rPr lang="en-US" sz="2000" dirty="0" smtClean="0">
                <a:latin typeface="So"/>
              </a:rPr>
              <a:t>.</a:t>
            </a:r>
          </a:p>
          <a:p>
            <a:r>
              <a:rPr lang="en-US" sz="2000" dirty="0" smtClean="0">
                <a:latin typeface="So"/>
              </a:rPr>
              <a:t> </a:t>
            </a:r>
            <a:r>
              <a:rPr lang="en-US" sz="2000" dirty="0" smtClean="0">
                <a:latin typeface="So"/>
              </a:rPr>
              <a:t>AI models can inherit biases present in the data they are trained on, which may result in unfair predictions, especially if the data is not representative of all demographics</a:t>
            </a:r>
            <a:r>
              <a:rPr lang="en-US" sz="2000" dirty="0" smtClean="0">
                <a:latin typeface="So"/>
              </a:rPr>
              <a:t>.</a:t>
            </a:r>
          </a:p>
          <a:p>
            <a:r>
              <a:rPr lang="en-US" sz="2000" dirty="0" smtClean="0">
                <a:latin typeface="So"/>
              </a:rPr>
              <a:t>AI </a:t>
            </a:r>
            <a:r>
              <a:rPr lang="en-US" sz="2000" dirty="0" smtClean="0">
                <a:latin typeface="So"/>
              </a:rPr>
              <a:t>models may struggle to generalize to new, unseen data, which can limit their effectiveness in real-world scenarios</a:t>
            </a:r>
            <a:r>
              <a:rPr lang="en-US" sz="2000" dirty="0" smtClean="0">
                <a:latin typeface="So"/>
              </a:rPr>
              <a:t>.</a:t>
            </a:r>
          </a:p>
          <a:p>
            <a:r>
              <a:rPr lang="en-US" sz="2000" dirty="0" smtClean="0">
                <a:latin typeface="So"/>
              </a:rPr>
              <a:t>Privacy </a:t>
            </a:r>
            <a:r>
              <a:rPr lang="en-US" sz="2000" dirty="0" smtClean="0">
                <a:latin typeface="So"/>
              </a:rPr>
              <a:t>and data security are significant concerns when dealing with medical data. Protecting patients' information and complying with regulations like HIPAA is essential</a:t>
            </a:r>
            <a:r>
              <a:rPr lang="en-US" sz="2000" dirty="0" smtClean="0">
                <a:latin typeface="So"/>
              </a:rPr>
              <a:t>.</a:t>
            </a:r>
          </a:p>
          <a:p>
            <a:r>
              <a:rPr lang="en-US" sz="2000" dirty="0" smtClean="0">
                <a:latin typeface="So"/>
              </a:rPr>
              <a:t> </a:t>
            </a:r>
            <a:r>
              <a:rPr lang="en-US" sz="2000" dirty="0" smtClean="0">
                <a:latin typeface="So"/>
              </a:rPr>
              <a:t>Interpretability: AI models can be complex "black boxes," making it difficult for healthcare professionals to understand and trust their </a:t>
            </a:r>
            <a:r>
              <a:rPr lang="en-US" sz="2000" dirty="0" err="1" smtClean="0">
                <a:latin typeface="So"/>
              </a:rPr>
              <a:t>predictions.Cost</a:t>
            </a:r>
            <a:r>
              <a:rPr lang="en-US" sz="2000" dirty="0" smtClean="0">
                <a:latin typeface="So"/>
              </a:rPr>
              <a:t>: Implementing and maintaining AI-based systems can be costly, which may limit their accessibility to some healthcare providers and patients</a:t>
            </a:r>
            <a:r>
              <a:rPr lang="en-US" sz="2400" dirty="0" smtClean="0">
                <a:latin typeface="S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5772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6E407-4A8E-5DA1-C1A4-758E71DD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0"/>
            <a:ext cx="6719455" cy="845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doni MT" pitchFamily="18" charset="0"/>
              </a:rPr>
              <a:t>OBJECTIVES   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E84762-0AEB-C7BC-F069-BC9F3985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67" y="775855"/>
            <a:ext cx="8883733" cy="58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an AI-based diabetes prediction system is to accurately identify individuals at risk of developing diabetes or to predict future complications in diabetic patients. This system aims to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Detection: Detect diabetes or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 diabetes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individuals before clinical symptoms appear, allowing for early intervention and lifestyle modifications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Assessment: Evaluate the risk factors and susceptibility of individuals to diabetes based on various data inputs such as medical history, genetics, lifestyle, and biomarkers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Medicine: Provide personalized recommendations and interventions for diabetes prevention or management based on an individual's unique profile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Healthcare Planning: Assist healthcare providers in identifying high-risk populations, allocating resources efficiently, and tailoring diabetes prevention and treatment strategies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Care: Improve patient outcomes by enabling timely interventions, monitoring, and management of diabetes-related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complications.</a:t>
            </a: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Insights: Generate valuable insights from large datasets to better understand the factors contributing to diabetes and its progression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Ultimately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goal is to use AI to enhance diabetes prevention, management, and overall healthcare outcomes by leveraging advanced analytics and predictive modeling techniques.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8575963" y="0"/>
            <a:ext cx="3616036" cy="3297382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10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 smtClean="0">
                <a:latin typeface="Bodoni MT" pitchFamily="18" charset="0"/>
              </a:rPr>
              <a:t>PROPOSE SYSTEM</a:t>
            </a:r>
            <a:endParaRPr lang="en-US" dirty="0">
              <a:latin typeface="Bodoni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8" y="942109"/>
            <a:ext cx="11055928" cy="5403273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A</a:t>
            </a:r>
            <a:r>
              <a:rPr lang="en-US" sz="5100" dirty="0" smtClean="0"/>
              <a:t>n </a:t>
            </a:r>
            <a:r>
              <a:rPr lang="en-US" sz="5100" dirty="0" smtClean="0"/>
              <a:t>AI-based diabetes prediction system involves several key components and steps</a:t>
            </a:r>
            <a:r>
              <a:rPr lang="en-US" sz="5100" dirty="0" smtClean="0"/>
              <a:t>:</a:t>
            </a:r>
          </a:p>
          <a:p>
            <a:r>
              <a:rPr lang="en-US" sz="4200" b="1" dirty="0" smtClean="0"/>
              <a:t>Data Collection: </a:t>
            </a:r>
            <a:r>
              <a:rPr lang="en-US" sz="4200" dirty="0" smtClean="0"/>
              <a:t>Gather a comprehensive dataset of individuals, including their medical history, lifestyle factors, and diabetes-related information (e.g., blood glucose levels, family history</a:t>
            </a:r>
            <a:r>
              <a:rPr lang="en-US" sz="4200" dirty="0" smtClean="0"/>
              <a:t>).</a:t>
            </a:r>
          </a:p>
          <a:p>
            <a:r>
              <a:rPr lang="en-US" sz="4200" b="1" dirty="0" smtClean="0"/>
              <a:t>Data Preprocessing</a:t>
            </a:r>
            <a:r>
              <a:rPr lang="en-US" sz="4200" dirty="0" smtClean="0"/>
              <a:t>: </a:t>
            </a:r>
            <a:r>
              <a:rPr lang="en-US" sz="4200" dirty="0" smtClean="0"/>
              <a:t>Clean and preprocess the data to handle missing values, outliers, and ensure data quality</a:t>
            </a:r>
            <a:r>
              <a:rPr lang="en-US" sz="4200" dirty="0" smtClean="0"/>
              <a:t>.</a:t>
            </a:r>
          </a:p>
          <a:p>
            <a:r>
              <a:rPr lang="en-US" sz="4200" b="1" dirty="0" smtClean="0"/>
              <a:t>Feature Selection/Engineering</a:t>
            </a:r>
            <a:r>
              <a:rPr lang="en-US" sz="4200" dirty="0" smtClean="0"/>
              <a:t>: </a:t>
            </a:r>
            <a:r>
              <a:rPr lang="en-US" sz="4200" dirty="0" smtClean="0"/>
              <a:t>Identify relevant features and perform feature selection or engineering to enhance model performance</a:t>
            </a:r>
            <a:r>
              <a:rPr lang="en-US" sz="4200" dirty="0" smtClean="0"/>
              <a:t>.</a:t>
            </a:r>
          </a:p>
          <a:p>
            <a:r>
              <a:rPr lang="en-US" sz="4200" b="1" dirty="0" smtClean="0"/>
              <a:t>Model Selection</a:t>
            </a:r>
            <a:r>
              <a:rPr lang="en-US" sz="4200" dirty="0" smtClean="0"/>
              <a:t>: </a:t>
            </a:r>
            <a:r>
              <a:rPr lang="en-US" sz="4200" dirty="0" smtClean="0"/>
              <a:t>Choose appropriate machine learning or deep learning algorithms for prediction, such as logistic regression, decision trees, random forests, or neural networks</a:t>
            </a:r>
            <a:r>
              <a:rPr lang="en-US" sz="4200" dirty="0" smtClean="0"/>
              <a:t>.</a:t>
            </a:r>
          </a:p>
          <a:p>
            <a:r>
              <a:rPr lang="en-US" sz="4200" b="1" dirty="0" smtClean="0"/>
              <a:t>Training</a:t>
            </a:r>
            <a:r>
              <a:rPr lang="en-US" sz="4200" dirty="0" smtClean="0"/>
              <a:t>: </a:t>
            </a:r>
            <a:r>
              <a:rPr lang="en-US" sz="4200" dirty="0" smtClean="0"/>
              <a:t>Split the dataset into training and testing sets to train the AI model on historical data</a:t>
            </a:r>
            <a:r>
              <a:rPr lang="en-US" sz="4200" dirty="0" smtClean="0"/>
              <a:t>.</a:t>
            </a:r>
          </a:p>
          <a:p>
            <a:r>
              <a:rPr lang="en-US" sz="4200" dirty="0" smtClean="0"/>
              <a:t>Model Tuning: </a:t>
            </a:r>
            <a:r>
              <a:rPr lang="en-US" sz="4200" dirty="0" smtClean="0"/>
              <a:t>Optimize </a:t>
            </a:r>
            <a:r>
              <a:rPr lang="en-US" sz="4200" dirty="0" err="1" smtClean="0"/>
              <a:t>hyperparameters</a:t>
            </a:r>
            <a:r>
              <a:rPr lang="en-US" sz="4200" dirty="0" smtClean="0"/>
              <a:t> and fine-tune the model to achieve the best performance</a:t>
            </a:r>
            <a:r>
              <a:rPr lang="en-US" sz="4200" dirty="0" smtClean="0"/>
              <a:t>.</a:t>
            </a:r>
          </a:p>
          <a:p>
            <a:r>
              <a:rPr lang="en-US" sz="4200" b="1" dirty="0" smtClean="0"/>
              <a:t>Validation:</a:t>
            </a:r>
            <a:r>
              <a:rPr lang="en-US" sz="4200" dirty="0" smtClean="0"/>
              <a:t> </a:t>
            </a:r>
            <a:r>
              <a:rPr lang="en-US" sz="4200" dirty="0" smtClean="0"/>
              <a:t>Assess the model's accuracy, sensitivity, specificity, and other relevant metrics using cross-validation or other validation techniques</a:t>
            </a:r>
            <a:r>
              <a:rPr lang="en-US" sz="4200" dirty="0" smtClean="0"/>
              <a:t>.</a:t>
            </a:r>
          </a:p>
          <a:p>
            <a:r>
              <a:rPr lang="en-US" sz="4200" b="1" dirty="0" smtClean="0"/>
              <a:t>Interpretability</a:t>
            </a:r>
            <a:r>
              <a:rPr lang="en-US" sz="4200" dirty="0" smtClean="0"/>
              <a:t>: </a:t>
            </a:r>
            <a:r>
              <a:rPr lang="en-US" sz="4200" dirty="0" smtClean="0"/>
              <a:t>Ensure that the model's predictions can be interpreted by clinicians and end-users to build trust and transparency</a:t>
            </a:r>
            <a:r>
              <a:rPr lang="en-US" sz="4200" dirty="0" smtClean="0"/>
              <a:t>.</a:t>
            </a:r>
          </a:p>
          <a:p>
            <a:r>
              <a:rPr lang="en-US" sz="4200" b="1" dirty="0" smtClean="0"/>
              <a:t>Integration</a:t>
            </a:r>
            <a:r>
              <a:rPr lang="en-US" sz="4200" dirty="0" smtClean="0"/>
              <a:t>: </a:t>
            </a:r>
            <a:r>
              <a:rPr lang="en-US" sz="4200" dirty="0" smtClean="0"/>
              <a:t>Develop a user-friendly interface or API that allows healthcare professionals or patients to input relevant data for predictions</a:t>
            </a:r>
            <a:r>
              <a:rPr lang="en-US" sz="4200" dirty="0" smtClean="0"/>
              <a:t>. </a:t>
            </a:r>
          </a:p>
          <a:p>
            <a:r>
              <a:rPr lang="en-US" sz="4200" b="1" dirty="0" smtClean="0"/>
              <a:t>Ethical Considerations</a:t>
            </a:r>
            <a:r>
              <a:rPr lang="en-US" sz="4200" dirty="0" smtClean="0"/>
              <a:t>: </a:t>
            </a:r>
            <a:r>
              <a:rPr lang="en-US" sz="4200" dirty="0" smtClean="0"/>
              <a:t>Address ethical concerns related to AI in healthcare, such as bias, fairness, and </a:t>
            </a:r>
            <a:r>
              <a:rPr lang="en-US" sz="4200" dirty="0" smtClean="0"/>
              <a:t>accountability.</a:t>
            </a:r>
            <a:endParaRPr lang="en-US" sz="4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1B019-5FCD-785F-B422-12B406D4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7" y="31620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doni MT" pitchFamily="18" charset="0"/>
              </a:rPr>
              <a:t>AI BASED DIABETES PREDICTION SYSTEM</a:t>
            </a:r>
            <a:r>
              <a:rPr lang="en-US" dirty="0" smtClean="0">
                <a:latin typeface="Bodoni MT" pitchFamily="18" charset="0"/>
              </a:rPr>
              <a:t> </a:t>
            </a:r>
            <a:r>
              <a:rPr lang="en-US" dirty="0">
                <a:latin typeface="Bodoni MT" pitchFamily="18" charset="0"/>
              </a:rPr>
              <a:t>DESIGN</a:t>
            </a:r>
            <a:endParaRPr lang="en-IN" dirty="0">
              <a:latin typeface="Bodoni MT" pitchFamily="18" charset="0"/>
            </a:endParaRPr>
          </a:p>
        </p:txBody>
      </p:sp>
      <p:pic>
        <p:nvPicPr>
          <p:cNvPr id="5" name="Content Placeholder 4" descr="Analysis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8982" y="1717963"/>
            <a:ext cx="10321636" cy="4530436"/>
          </a:xfrm>
        </p:spPr>
      </p:pic>
    </p:spTree>
    <p:extLst>
      <p:ext uri="{BB962C8B-B14F-4D97-AF65-F5344CB8AC3E}">
        <p14:creationId xmlns:p14="http://schemas.microsoft.com/office/powerpoint/2010/main" xmlns="" val="4610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2CE391-B328-50F3-EA77-D93B05E0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191511"/>
            <a:ext cx="10972800" cy="1143000"/>
          </a:xfrm>
        </p:spPr>
        <p:txBody>
          <a:bodyPr>
            <a:normAutofit/>
          </a:bodyPr>
          <a:lstStyle/>
          <a:p>
            <a:r>
              <a:rPr lang="en-IN" b="0" i="0" dirty="0" smtClean="0">
                <a:solidFill>
                  <a:srgbClr val="313131"/>
                </a:solidFill>
                <a:effectLst/>
                <a:latin typeface="Bodoni MT" pitchFamily="18" charset="0"/>
              </a:rPr>
              <a:t>REAL TIME TRANSMIT PLATFORM </a:t>
            </a:r>
            <a:endParaRPr lang="en-IN" dirty="0">
              <a:latin typeface="Bodoni MT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1F768-50A3-D7EC-E696-FFAD77C4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1191491"/>
            <a:ext cx="10598728" cy="5444835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 smtClean="0"/>
              <a:t>Data Integration</a:t>
            </a:r>
            <a:r>
              <a:rPr lang="en-US" i="1" dirty="0" smtClean="0"/>
              <a:t>: Collect real-time data from various sources such as wearable devices, electronic health records (EHRs), and patient inputs</a:t>
            </a:r>
            <a:r>
              <a:rPr lang="en-US" i="1" dirty="0" smtClean="0"/>
              <a:t>.</a:t>
            </a:r>
          </a:p>
          <a:p>
            <a:r>
              <a:rPr lang="en-US" b="1" i="1" dirty="0" smtClean="0"/>
              <a:t>Data </a:t>
            </a:r>
            <a:r>
              <a:rPr lang="en-US" b="1" i="1" dirty="0" smtClean="0"/>
              <a:t>Processing</a:t>
            </a:r>
            <a:r>
              <a:rPr lang="en-US" i="1" dirty="0" smtClean="0"/>
              <a:t>: Continuously preprocess and clean incoming data to ensure consistency and reliability</a:t>
            </a:r>
            <a:r>
              <a:rPr lang="en-US" i="1" dirty="0" smtClean="0"/>
              <a:t>.</a:t>
            </a:r>
          </a:p>
          <a:p>
            <a:r>
              <a:rPr lang="en-US" b="1" i="1" dirty="0" smtClean="0"/>
              <a:t>Feature </a:t>
            </a:r>
            <a:r>
              <a:rPr lang="en-US" b="1" i="1" dirty="0" smtClean="0"/>
              <a:t>Extraction/Engineering</a:t>
            </a:r>
            <a:r>
              <a:rPr lang="en-US" i="1" dirty="0" smtClean="0"/>
              <a:t>: Extract relevant features from real-time data and combine them with historical data for prediction</a:t>
            </a:r>
            <a:r>
              <a:rPr lang="en-US" i="1" dirty="0" smtClean="0"/>
              <a:t>.</a:t>
            </a:r>
          </a:p>
          <a:p>
            <a:r>
              <a:rPr lang="en-US" b="1" i="1" dirty="0" smtClean="0"/>
              <a:t>AI </a:t>
            </a:r>
            <a:r>
              <a:rPr lang="en-US" b="1" i="1" dirty="0" smtClean="0"/>
              <a:t>Model</a:t>
            </a:r>
            <a:r>
              <a:rPr lang="en-US" i="1" dirty="0" smtClean="0"/>
              <a:t>: Implement a machine learning or deep learning model capable of handling real-time data streams. Recurrent Neural Networks (RNNs) or Transformers can be suitable for sequential data like glucose measurements</a:t>
            </a:r>
            <a:r>
              <a:rPr lang="en-US" i="1" dirty="0" smtClean="0"/>
              <a:t>.</a:t>
            </a:r>
          </a:p>
          <a:p>
            <a:r>
              <a:rPr lang="en-US" b="1" i="1" dirty="0" smtClean="0"/>
              <a:t>Model </a:t>
            </a:r>
            <a:r>
              <a:rPr lang="en-US" b="1" i="1" dirty="0" smtClean="0"/>
              <a:t>Deployment</a:t>
            </a:r>
            <a:r>
              <a:rPr lang="en-US" i="1" dirty="0" smtClean="0"/>
              <a:t>: Deploy the AI model on a scalable and robust platform, such as cloud infrastructure or edge devices, to handle real-time predictions</a:t>
            </a:r>
            <a:r>
              <a:rPr lang="en-US" i="1" dirty="0" smtClean="0"/>
              <a:t>.</a:t>
            </a:r>
          </a:p>
          <a:p>
            <a:r>
              <a:rPr lang="en-US" b="1" i="1" dirty="0" smtClean="0"/>
              <a:t>Real-time </a:t>
            </a:r>
            <a:r>
              <a:rPr lang="en-US" b="1" i="1" dirty="0" smtClean="0"/>
              <a:t>Data Stream</a:t>
            </a:r>
            <a:r>
              <a:rPr lang="en-US" i="1" dirty="0" smtClean="0"/>
              <a:t>: Set up a data pipeline that can handle real-time data streams efficiently. Tools like Apache Kafka or AWS Kinesis can help with data </a:t>
            </a:r>
            <a:r>
              <a:rPr lang="en-US" i="1" dirty="0" smtClean="0"/>
              <a:t>streaming</a:t>
            </a:r>
          </a:p>
          <a:p>
            <a:r>
              <a:rPr lang="en-US" i="1" dirty="0" smtClean="0"/>
              <a:t> </a:t>
            </a:r>
            <a:r>
              <a:rPr lang="en-US" b="1" i="1" dirty="0" smtClean="0"/>
              <a:t>Prediction </a:t>
            </a:r>
            <a:r>
              <a:rPr lang="en-US" b="1" i="1" dirty="0" smtClean="0"/>
              <a:t>Engine</a:t>
            </a:r>
            <a:r>
              <a:rPr lang="en-US" i="1" dirty="0" smtClean="0"/>
              <a:t>: Continuously feed incoming data into the AI model to make predictions in real-time</a:t>
            </a:r>
            <a:r>
              <a:rPr lang="en-US" i="1" dirty="0" smtClean="0"/>
              <a:t>.</a:t>
            </a:r>
          </a:p>
          <a:p>
            <a:r>
              <a:rPr lang="en-US" b="1" i="1" dirty="0" smtClean="0"/>
              <a:t>Thresholds </a:t>
            </a:r>
            <a:r>
              <a:rPr lang="en-US" b="1" i="1" dirty="0" smtClean="0"/>
              <a:t>and Alerts</a:t>
            </a:r>
            <a:r>
              <a:rPr lang="en-US" i="1" dirty="0" smtClean="0"/>
              <a:t>: Establish thresholds for diabetes risk levels, and trigger alerts or notifications when a high-risk prediction is made</a:t>
            </a:r>
            <a:r>
              <a:rPr lang="en-US" i="1" dirty="0" smtClean="0"/>
              <a:t>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xmlns="" val="425665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73A2B-16B4-E8A1-47B0-B0DFC776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itchFamily="18" charset="0"/>
              </a:rPr>
              <a:t>INTEGRATION APPROACH</a:t>
            </a:r>
            <a:endParaRPr lang="en-IN" dirty="0">
              <a:latin typeface="Bodoni MT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39768E-A464-D842-A845-55CC1B29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330036"/>
            <a:ext cx="10072254" cy="5056909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374151"/>
                </a:solidFill>
                <a:latin typeface="Söhne"/>
              </a:rPr>
              <a:t>Data </a:t>
            </a:r>
            <a:r>
              <a:rPr lang="en-US" b="1" dirty="0" err="1" smtClean="0">
                <a:solidFill>
                  <a:srgbClr val="374151"/>
                </a:solidFill>
                <a:latin typeface="Söhne"/>
              </a:rPr>
              <a:t>Integration</a:t>
            </a:r>
            <a:r>
              <a:rPr lang="en-US" dirty="0" err="1" smtClean="0">
                <a:solidFill>
                  <a:srgbClr val="374151"/>
                </a:solidFill>
                <a:latin typeface="Söhne"/>
              </a:rPr>
              <a:t>:Gather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patient data from electronic health records (EHRs), wearable devices, or other sources. Ensure data is standardized and accessible for AI processing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457200" lvl="1" indent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374151"/>
                </a:solidFill>
                <a:latin typeface="Söhne"/>
              </a:rPr>
              <a:t>Data </a:t>
            </a:r>
            <a:r>
              <a:rPr lang="en-US" b="1" dirty="0" err="1" smtClean="0">
                <a:solidFill>
                  <a:srgbClr val="374151"/>
                </a:solidFill>
                <a:latin typeface="Söhne"/>
              </a:rPr>
              <a:t>Preprocessing</a:t>
            </a:r>
            <a:r>
              <a:rPr lang="en-US" dirty="0" err="1" smtClean="0">
                <a:solidFill>
                  <a:srgbClr val="374151"/>
                </a:solidFill>
                <a:latin typeface="Söhne"/>
              </a:rPr>
              <a:t>:Clean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and preprocess incoming data to handle missing values, outliers, and ensure data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quality</a:t>
            </a:r>
          </a:p>
          <a:p>
            <a:pPr marL="457200" lvl="1" indent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374151"/>
                </a:solidFill>
                <a:latin typeface="Söhne"/>
              </a:rPr>
              <a:t>API </a:t>
            </a:r>
            <a:r>
              <a:rPr lang="en-US" b="1" dirty="0" smtClean="0">
                <a:solidFill>
                  <a:srgbClr val="374151"/>
                </a:solidFill>
                <a:latin typeface="Söhne"/>
              </a:rPr>
              <a:t>or SDK </a:t>
            </a:r>
            <a:r>
              <a:rPr lang="en-US" b="1" dirty="0" err="1" smtClean="0">
                <a:solidFill>
                  <a:srgbClr val="374151"/>
                </a:solidFill>
                <a:latin typeface="Söhne"/>
              </a:rPr>
              <a:t>Development</a:t>
            </a:r>
            <a:r>
              <a:rPr lang="en-US" dirty="0" err="1" smtClean="0">
                <a:solidFill>
                  <a:srgbClr val="374151"/>
                </a:solidFill>
                <a:latin typeface="Söhne"/>
              </a:rPr>
              <a:t>:Develop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an API or SDK that encapsulates the AI-based diabetes prediction model. This allows other healthcare systems or applications to interact with the prediction service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457200" lvl="1" indent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374151"/>
                </a:solidFill>
                <a:latin typeface="Söhne"/>
              </a:rPr>
              <a:t>Secure </a:t>
            </a:r>
            <a:r>
              <a:rPr lang="en-US" b="1" dirty="0" smtClean="0">
                <a:solidFill>
                  <a:srgbClr val="374151"/>
                </a:solidFill>
                <a:latin typeface="Söhne"/>
              </a:rPr>
              <a:t>Data </a:t>
            </a:r>
            <a:r>
              <a:rPr lang="en-US" b="1" dirty="0" err="1" smtClean="0">
                <a:solidFill>
                  <a:srgbClr val="374151"/>
                </a:solidFill>
                <a:latin typeface="Söhne"/>
              </a:rPr>
              <a:t>Transmission</a:t>
            </a:r>
            <a:r>
              <a:rPr lang="en-US" dirty="0" err="1" smtClean="0">
                <a:solidFill>
                  <a:srgbClr val="374151"/>
                </a:solidFill>
                <a:latin typeface="Söhne"/>
              </a:rPr>
              <a:t>:Implement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encryption and secure data transmission protocols (e.g., HTTPS) to protect patient data during transfer to and from the AI service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457200" lvl="1" indent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374151"/>
                </a:solidFill>
                <a:latin typeface="Söhne"/>
              </a:rPr>
              <a:t>Authentication </a:t>
            </a:r>
            <a:r>
              <a:rPr lang="en-US" b="1" dirty="0" smtClean="0">
                <a:solidFill>
                  <a:srgbClr val="374151"/>
                </a:solidFill>
                <a:latin typeface="Söhne"/>
              </a:rPr>
              <a:t>and </a:t>
            </a:r>
            <a:r>
              <a:rPr lang="en-US" b="1" dirty="0" err="1" smtClean="0">
                <a:solidFill>
                  <a:srgbClr val="374151"/>
                </a:solidFill>
                <a:latin typeface="Söhne"/>
              </a:rPr>
              <a:t>Authorization</a:t>
            </a:r>
            <a:r>
              <a:rPr lang="en-US" dirty="0" err="1" smtClean="0">
                <a:solidFill>
                  <a:srgbClr val="374151"/>
                </a:solidFill>
                <a:latin typeface="Söhne"/>
              </a:rPr>
              <a:t>:Implement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robust authentication and authorization mechanisms to control access to the AI prediction service, ensuring only authorized users can make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predictions</a:t>
            </a:r>
          </a:p>
          <a:p>
            <a:pPr marL="457200" lvl="1" indent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374151"/>
                </a:solidFill>
                <a:latin typeface="Söhne"/>
              </a:rPr>
              <a:t>Real-time </a:t>
            </a:r>
            <a:r>
              <a:rPr lang="en-US" b="1" dirty="0" smtClean="0">
                <a:solidFill>
                  <a:srgbClr val="374151"/>
                </a:solidFill>
                <a:latin typeface="Söhne"/>
              </a:rPr>
              <a:t>or Batch </a:t>
            </a:r>
            <a:r>
              <a:rPr lang="en-US" b="1" dirty="0" err="1" smtClean="0">
                <a:solidFill>
                  <a:srgbClr val="374151"/>
                </a:solidFill>
                <a:latin typeface="Söhne"/>
              </a:rPr>
              <a:t>Integration</a:t>
            </a:r>
            <a:r>
              <a:rPr lang="en-US" dirty="0" err="1" smtClean="0">
                <a:solidFill>
                  <a:srgbClr val="374151"/>
                </a:solidFill>
                <a:latin typeface="Söhne"/>
              </a:rPr>
              <a:t>:Choose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 between real-time and batch processing based on the application's requirements. Real-time integration may involve continuously sending and receiving data, while batch integration processes data 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periodically.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10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E58C4E-7CA1-588A-0059-9A7334D1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6" y="-16625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INTEGRATION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D55160-494E-5797-AB2F-329361A5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36073"/>
            <a:ext cx="10460182" cy="4784342"/>
          </a:xfrm>
        </p:spPr>
        <p:txBody>
          <a:bodyPr>
            <a:noAutofit/>
          </a:bodyPr>
          <a:lstStyle/>
          <a:p>
            <a:r>
              <a:rPr lang="en-IN" sz="1800" b="1" i="0" dirty="0">
                <a:effectLst/>
                <a:latin typeface="Söhne"/>
              </a:rPr>
              <a:t>Mobile Apps</a:t>
            </a:r>
            <a:r>
              <a:rPr lang="en-IN" sz="1800" b="1" i="0" dirty="0" smtClean="0">
                <a:effectLst/>
                <a:latin typeface="Söhne"/>
              </a:rPr>
              <a:t>:</a:t>
            </a:r>
          </a:p>
          <a:p>
            <a:r>
              <a:rPr lang="en-US" sz="1800" b="1" dirty="0" smtClean="0">
                <a:latin typeface="Söhne"/>
              </a:rPr>
              <a:t>Project </a:t>
            </a:r>
            <a:r>
              <a:rPr lang="en-US" sz="1800" b="1" dirty="0" err="1" smtClean="0">
                <a:latin typeface="Söhne"/>
              </a:rPr>
              <a:t>Planning:</a:t>
            </a:r>
            <a:r>
              <a:rPr lang="en-US" sz="1800" dirty="0" err="1" smtClean="0">
                <a:latin typeface="Söhne"/>
              </a:rPr>
              <a:t>Define</a:t>
            </a:r>
            <a:r>
              <a:rPr lang="en-US" sz="1800" dirty="0" smtClean="0">
                <a:latin typeface="Söhne"/>
              </a:rPr>
              <a:t> the objectives and scope of the </a:t>
            </a:r>
            <a:r>
              <a:rPr lang="en-US" sz="1800" dirty="0" err="1" smtClean="0">
                <a:latin typeface="Söhne"/>
              </a:rPr>
              <a:t>app.Identify</a:t>
            </a:r>
            <a:r>
              <a:rPr lang="en-US" sz="1800" dirty="0" smtClean="0">
                <a:latin typeface="Söhne"/>
              </a:rPr>
              <a:t> the target audience (patients, doctors, caregivers).Decide whether the app will be for </a:t>
            </a:r>
            <a:r>
              <a:rPr lang="en-US" sz="1800" dirty="0" err="1" smtClean="0">
                <a:latin typeface="Söhne"/>
              </a:rPr>
              <a:t>iOS</a:t>
            </a:r>
            <a:r>
              <a:rPr lang="en-US" sz="1800" dirty="0" smtClean="0">
                <a:latin typeface="Söhne"/>
              </a:rPr>
              <a:t>, Android, or both (cross-platform</a:t>
            </a:r>
            <a:r>
              <a:rPr lang="en-US" sz="1800" dirty="0" smtClean="0">
                <a:latin typeface="Söhne"/>
              </a:rPr>
              <a:t>).</a:t>
            </a:r>
          </a:p>
          <a:p>
            <a:r>
              <a:rPr lang="en-US" sz="1800" b="1" dirty="0" smtClean="0">
                <a:latin typeface="Söhne"/>
              </a:rPr>
              <a:t>Data </a:t>
            </a:r>
            <a:r>
              <a:rPr lang="en-US" sz="1800" b="1" dirty="0" err="1" smtClean="0">
                <a:latin typeface="Söhne"/>
              </a:rPr>
              <a:t>Collection</a:t>
            </a:r>
            <a:r>
              <a:rPr lang="en-US" sz="1800" dirty="0" err="1" smtClean="0">
                <a:latin typeface="Söhne"/>
              </a:rPr>
              <a:t>:Gather</a:t>
            </a:r>
            <a:r>
              <a:rPr lang="en-US" sz="1800" dirty="0" smtClean="0">
                <a:latin typeface="Söhne"/>
              </a:rPr>
              <a:t> relevant medical data (e.g., glucose levels, patient history) either through manual input or integration with </a:t>
            </a:r>
            <a:r>
              <a:rPr lang="en-US" sz="1800" dirty="0" err="1" smtClean="0">
                <a:latin typeface="Söhne"/>
              </a:rPr>
              <a:t>wearables</a:t>
            </a:r>
            <a:r>
              <a:rPr lang="en-US" sz="1800" dirty="0" smtClean="0">
                <a:latin typeface="Söhne"/>
              </a:rPr>
              <a:t> or </a:t>
            </a:r>
            <a:r>
              <a:rPr lang="en-US" sz="1800" dirty="0" smtClean="0">
                <a:latin typeface="Söhne"/>
              </a:rPr>
              <a:t>EHRs</a:t>
            </a:r>
          </a:p>
          <a:p>
            <a:r>
              <a:rPr lang="en-US" sz="1800" b="1" dirty="0" smtClean="0">
                <a:latin typeface="Söhne"/>
              </a:rPr>
              <a:t>AI </a:t>
            </a:r>
            <a:r>
              <a:rPr lang="en-US" sz="1800" b="1" dirty="0" smtClean="0">
                <a:latin typeface="Söhne"/>
              </a:rPr>
              <a:t>Model </a:t>
            </a:r>
            <a:r>
              <a:rPr lang="en-US" sz="1800" b="1" dirty="0" err="1" smtClean="0">
                <a:latin typeface="Söhne"/>
              </a:rPr>
              <a:t>Integration:</a:t>
            </a:r>
            <a:r>
              <a:rPr lang="en-US" sz="1800" dirty="0" err="1" smtClean="0">
                <a:latin typeface="Söhne"/>
              </a:rPr>
              <a:t>Integrate</a:t>
            </a:r>
            <a:r>
              <a:rPr lang="en-US" sz="1800" dirty="0" smtClean="0">
                <a:latin typeface="Söhne"/>
              </a:rPr>
              <a:t> the AI-based diabetes prediction model into the app. You can use machine learning frameworks like </a:t>
            </a:r>
            <a:r>
              <a:rPr lang="en-US" sz="1800" dirty="0" err="1" smtClean="0">
                <a:latin typeface="Söhne"/>
              </a:rPr>
              <a:t>TensorFlow</a:t>
            </a:r>
            <a:r>
              <a:rPr lang="en-US" sz="1800" dirty="0" smtClean="0">
                <a:latin typeface="Söhne"/>
              </a:rPr>
              <a:t>, </a:t>
            </a:r>
            <a:r>
              <a:rPr lang="en-US" sz="1800" dirty="0" err="1" smtClean="0">
                <a:latin typeface="Söhne"/>
              </a:rPr>
              <a:t>PyTorch</a:t>
            </a:r>
            <a:r>
              <a:rPr lang="en-US" sz="1800" dirty="0" smtClean="0">
                <a:latin typeface="Söhne"/>
              </a:rPr>
              <a:t>, or pre-trained models</a:t>
            </a:r>
            <a:r>
              <a:rPr lang="en-US" sz="1800" dirty="0" smtClean="0">
                <a:latin typeface="Söhne"/>
              </a:rPr>
              <a:t>.</a:t>
            </a:r>
          </a:p>
          <a:p>
            <a:r>
              <a:rPr lang="en-US" sz="1800" b="1" dirty="0" smtClean="0">
                <a:latin typeface="Söhne"/>
              </a:rPr>
              <a:t>User </a:t>
            </a:r>
            <a:r>
              <a:rPr lang="en-US" sz="1800" b="1" dirty="0" smtClean="0">
                <a:latin typeface="Söhne"/>
              </a:rPr>
              <a:t>Authentication and </a:t>
            </a:r>
            <a:r>
              <a:rPr lang="en-US" sz="1800" b="1" dirty="0" err="1" smtClean="0">
                <a:latin typeface="Söhne"/>
              </a:rPr>
              <a:t>Security</a:t>
            </a:r>
            <a:r>
              <a:rPr lang="en-US" sz="1800" dirty="0" err="1" smtClean="0">
                <a:latin typeface="Söhne"/>
              </a:rPr>
              <a:t>:Implement</a:t>
            </a:r>
            <a:r>
              <a:rPr lang="en-US" sz="1800" dirty="0" smtClean="0">
                <a:latin typeface="Söhne"/>
              </a:rPr>
              <a:t> secure user authentication to protect sensitive medical </a:t>
            </a:r>
            <a:r>
              <a:rPr lang="en-US" sz="1800" dirty="0" err="1" smtClean="0">
                <a:latin typeface="Söhne"/>
              </a:rPr>
              <a:t>data.Ensure</a:t>
            </a:r>
            <a:r>
              <a:rPr lang="en-US" sz="1800" dirty="0" smtClean="0">
                <a:latin typeface="Söhne"/>
              </a:rPr>
              <a:t> compliance with healthcare data privacy regulations like HIPAA or </a:t>
            </a:r>
            <a:r>
              <a:rPr lang="en-US" sz="1800" dirty="0" smtClean="0">
                <a:latin typeface="Söhne"/>
              </a:rPr>
              <a:t>GDPR</a:t>
            </a:r>
          </a:p>
          <a:p>
            <a:r>
              <a:rPr lang="en-US" sz="1800" b="1" dirty="0" smtClean="0">
                <a:latin typeface="Söhne"/>
              </a:rPr>
              <a:t>User </a:t>
            </a:r>
            <a:r>
              <a:rPr lang="en-US" sz="1800" b="1" dirty="0" smtClean="0">
                <a:latin typeface="Söhne"/>
              </a:rPr>
              <a:t>Interface (UI) </a:t>
            </a:r>
            <a:r>
              <a:rPr lang="en-US" sz="1800" b="1" dirty="0" err="1" smtClean="0">
                <a:latin typeface="Söhne"/>
              </a:rPr>
              <a:t>Design</a:t>
            </a:r>
            <a:r>
              <a:rPr lang="en-US" sz="1800" dirty="0" err="1" smtClean="0">
                <a:latin typeface="Söhne"/>
              </a:rPr>
              <a:t>:Design</a:t>
            </a:r>
            <a:r>
              <a:rPr lang="en-US" sz="1800" dirty="0" smtClean="0">
                <a:latin typeface="Söhne"/>
              </a:rPr>
              <a:t> a user-friendly and intuitive </a:t>
            </a:r>
            <a:r>
              <a:rPr lang="en-US" sz="1800" dirty="0" err="1" smtClean="0">
                <a:latin typeface="Söhne"/>
              </a:rPr>
              <a:t>interface.Include</a:t>
            </a:r>
            <a:r>
              <a:rPr lang="en-US" sz="1800" dirty="0" smtClean="0">
                <a:latin typeface="Söhne"/>
              </a:rPr>
              <a:t> features for data input, viewing predictions, and accessing historical </a:t>
            </a:r>
            <a:r>
              <a:rPr lang="en-US" sz="1800" dirty="0" err="1" smtClean="0">
                <a:latin typeface="Söhne"/>
              </a:rPr>
              <a:t>data.Prioritize</a:t>
            </a:r>
            <a:r>
              <a:rPr lang="en-US" sz="1800" dirty="0" smtClean="0">
                <a:latin typeface="Söhne"/>
              </a:rPr>
              <a:t> accessibility features for users with disabilities</a:t>
            </a:r>
            <a:r>
              <a:rPr lang="en-US" sz="1800" dirty="0" smtClean="0">
                <a:latin typeface="Söhne"/>
              </a:rPr>
              <a:t>.</a:t>
            </a:r>
          </a:p>
          <a:p>
            <a:r>
              <a:rPr lang="en-US" sz="1800" b="1" dirty="0" smtClean="0">
                <a:latin typeface="Söhne"/>
              </a:rPr>
              <a:t>Real-time </a:t>
            </a:r>
            <a:r>
              <a:rPr lang="en-US" sz="1800" b="1" dirty="0" smtClean="0">
                <a:latin typeface="Söhne"/>
              </a:rPr>
              <a:t>Data </a:t>
            </a:r>
            <a:r>
              <a:rPr lang="en-US" sz="1800" b="1" dirty="0" err="1" smtClean="0">
                <a:latin typeface="Söhne"/>
              </a:rPr>
              <a:t>Handling</a:t>
            </a:r>
            <a:r>
              <a:rPr lang="en-US" sz="1800" dirty="0" err="1" smtClean="0">
                <a:latin typeface="Söhne"/>
              </a:rPr>
              <a:t>:If</a:t>
            </a:r>
            <a:r>
              <a:rPr lang="en-US" sz="1800" dirty="0" smtClean="0">
                <a:latin typeface="Söhne"/>
              </a:rPr>
              <a:t> the app involves real-time data, implement data streaming or periodic updates from </a:t>
            </a:r>
            <a:r>
              <a:rPr lang="en-US" sz="1800" dirty="0" err="1" smtClean="0">
                <a:latin typeface="Söhne"/>
              </a:rPr>
              <a:t>wearables</a:t>
            </a:r>
            <a:r>
              <a:rPr lang="en-US" sz="1800" dirty="0" smtClean="0">
                <a:latin typeface="Söhne"/>
              </a:rPr>
              <a:t> or sensors</a:t>
            </a:r>
            <a:r>
              <a:rPr lang="en-US" sz="1800" dirty="0" smtClean="0">
                <a:latin typeface="Söhne"/>
              </a:rPr>
              <a:t>.</a:t>
            </a:r>
            <a:endParaRPr lang="en-IN" sz="180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01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C8B19-F73D-00EF-9737-AA722EDD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 smtClean="0">
                <a:latin typeface="Bodoni MT" pitchFamily="18" charset="0"/>
              </a:rPr>
              <a:t>BENEFITS</a:t>
            </a:r>
            <a:endParaRPr lang="en-IN" dirty="0">
              <a:latin typeface="Bodoni MT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25B9E6-A6CC-3101-F8F7-8CFDAE83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942109"/>
            <a:ext cx="10889674" cy="5597236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Early Detection</a:t>
            </a:r>
            <a:r>
              <a:rPr lang="en-US" sz="2000" dirty="0" smtClean="0"/>
              <a:t>: AI can analyze patient data to identify early signs of diabetes or </a:t>
            </a:r>
            <a:r>
              <a:rPr lang="en-US" sz="2000" dirty="0" err="1" smtClean="0"/>
              <a:t>prediabetes</a:t>
            </a:r>
            <a:r>
              <a:rPr lang="en-US" sz="2000" dirty="0" smtClean="0"/>
              <a:t>, allowing for timely intervention and lifestyle changes to prevent or delay the onset of the disease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Improved </a:t>
            </a:r>
            <a:r>
              <a:rPr lang="en-US" sz="2000" b="1" dirty="0" smtClean="0"/>
              <a:t>Patient </a:t>
            </a:r>
            <a:r>
              <a:rPr lang="en-US" sz="2000" b="1" dirty="0" err="1" smtClean="0"/>
              <a:t>Care</a:t>
            </a:r>
            <a:r>
              <a:rPr lang="en-US" sz="2000" dirty="0" err="1" smtClean="0"/>
              <a:t>:Personalized</a:t>
            </a:r>
            <a:r>
              <a:rPr lang="en-US" sz="2000" dirty="0" smtClean="0"/>
              <a:t> Recommendations: AI can provide personalized recommendations for diet, exercise, medication, and lifestyle modifications based on individual patient data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Enhanced </a:t>
            </a:r>
            <a:r>
              <a:rPr lang="en-US" sz="2000" b="1" dirty="0" smtClean="0"/>
              <a:t>Monitoring:</a:t>
            </a:r>
            <a:r>
              <a:rPr lang="en-US" sz="2000" dirty="0" smtClean="0"/>
              <a:t> Patients can use AI-powered apps or devices to monitor their glucose levels, receive alerts, and track trends, leading to better </a:t>
            </a:r>
            <a:r>
              <a:rPr lang="en-US" sz="2000" dirty="0" smtClean="0"/>
              <a:t>self-management</a:t>
            </a:r>
          </a:p>
          <a:p>
            <a:r>
              <a:rPr lang="en-US" sz="2000" b="1" dirty="0" smtClean="0"/>
              <a:t>Risk </a:t>
            </a:r>
            <a:r>
              <a:rPr lang="en-US" sz="2000" b="1" dirty="0" err="1" smtClean="0"/>
              <a:t>Assessment:Accurate</a:t>
            </a:r>
            <a:r>
              <a:rPr lang="en-US" sz="2000" b="1" dirty="0" smtClean="0"/>
              <a:t> Risk Assessment</a:t>
            </a:r>
            <a:r>
              <a:rPr lang="en-US" sz="2000" dirty="0" smtClean="0"/>
              <a:t>: AI models can accurately assess a patient's risk of developing diabetes, helping healthcare professionals prioritize high-risk individuals for preventive measures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Efficient </a:t>
            </a:r>
            <a:r>
              <a:rPr lang="en-US" sz="2000" b="1" dirty="0" smtClean="0"/>
              <a:t>Healthcare </a:t>
            </a:r>
            <a:r>
              <a:rPr lang="en-US" sz="2000" b="1" dirty="0" err="1" smtClean="0"/>
              <a:t>Delivery</a:t>
            </a:r>
            <a:r>
              <a:rPr lang="en-US" sz="2000" dirty="0" err="1" smtClean="0"/>
              <a:t>:Resource</a:t>
            </a:r>
            <a:r>
              <a:rPr lang="en-US" sz="2000" dirty="0" smtClean="0"/>
              <a:t> Allocation: Healthcare providers can allocate resources more efficiently by focusing on patients at higher risk, reducing the burden on healthcare </a:t>
            </a:r>
            <a:r>
              <a:rPr lang="en-US" sz="2000" dirty="0" err="1" smtClean="0"/>
              <a:t>systems.Telemedicine</a:t>
            </a:r>
            <a:r>
              <a:rPr lang="en-US" sz="2000" dirty="0" smtClean="0"/>
              <a:t>: AI-powered diabetes prediction systems can support telemedicine by remotely monitoring patients and facilitating virtual consultations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Reduced </a:t>
            </a:r>
            <a:r>
              <a:rPr lang="en-US" sz="2000" b="1" dirty="0" smtClean="0"/>
              <a:t>Healthcare </a:t>
            </a:r>
            <a:r>
              <a:rPr lang="en-US" sz="2000" b="1" dirty="0" err="1" smtClean="0"/>
              <a:t>Costs:</a:t>
            </a:r>
            <a:r>
              <a:rPr lang="en-US" sz="2000" dirty="0" err="1" smtClean="0"/>
              <a:t>Preventive</a:t>
            </a:r>
            <a:r>
              <a:rPr lang="en-US" sz="2000" dirty="0" smtClean="0"/>
              <a:t> Care: Early intervention and preventive strategies can reduce the long-term healthcare costs associated with diabetes </a:t>
            </a:r>
            <a:r>
              <a:rPr lang="en-US" sz="2000" dirty="0" err="1" smtClean="0"/>
              <a:t>complications.Fewer</a:t>
            </a:r>
            <a:r>
              <a:rPr lang="en-US" sz="2000" dirty="0" smtClean="0"/>
              <a:t> Hospitalizations: Better management and early detection can lead to fewer hospital admissions and emergency room visits.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10669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1330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AI  BASED DIABETES PREDICTION  SYSTEM</vt:lpstr>
      <vt:lpstr>PROBLEM DEFINITION </vt:lpstr>
      <vt:lpstr>OBJECTIVES    </vt:lpstr>
      <vt:lpstr>PROPOSE SYSTEM</vt:lpstr>
      <vt:lpstr>AI BASED DIABETES PREDICTION SYSTEM DESIGN</vt:lpstr>
      <vt:lpstr>REAL TIME TRANSMIT PLATFORM </vt:lpstr>
      <vt:lpstr>INTEGRATION APPROACH</vt:lpstr>
      <vt:lpstr> INTEGRATION APPROACH</vt:lpstr>
      <vt:lpstr>BENEFITS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</dc:title>
  <dc:creator>Abdul Malik</dc:creator>
  <cp:lastModifiedBy>ECELAB30</cp:lastModifiedBy>
  <cp:revision>14</cp:revision>
  <dcterms:created xsi:type="dcterms:W3CDTF">2023-09-29T08:37:19Z</dcterms:created>
  <dcterms:modified xsi:type="dcterms:W3CDTF">2023-09-30T09:45:35Z</dcterms:modified>
</cp:coreProperties>
</file>