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Lst>
  <p:notesMasterIdLst>
    <p:notesMasterId r:id="rId25"/>
  </p:notesMasterIdLst>
  <p:sldIdLst>
    <p:sldId id="256" r:id="rId2"/>
    <p:sldId id="259" r:id="rId3"/>
    <p:sldId id="339" r:id="rId4"/>
    <p:sldId id="340" r:id="rId5"/>
    <p:sldId id="261" r:id="rId6"/>
    <p:sldId id="341" r:id="rId7"/>
    <p:sldId id="312" r:id="rId8"/>
    <p:sldId id="304" r:id="rId9"/>
    <p:sldId id="263" r:id="rId10"/>
    <p:sldId id="334" r:id="rId11"/>
    <p:sldId id="327" r:id="rId12"/>
    <p:sldId id="338" r:id="rId13"/>
    <p:sldId id="342" r:id="rId14"/>
    <p:sldId id="335" r:id="rId15"/>
    <p:sldId id="344" r:id="rId16"/>
    <p:sldId id="321" r:id="rId17"/>
    <p:sldId id="336" r:id="rId18"/>
    <p:sldId id="345" r:id="rId19"/>
    <p:sldId id="328" r:id="rId20"/>
    <p:sldId id="337" r:id="rId21"/>
    <p:sldId id="325" r:id="rId22"/>
    <p:sldId id="299" r:id="rId23"/>
    <p:sldId id="33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44" autoAdjust="0"/>
  </p:normalViewPr>
  <p:slideViewPr>
    <p:cSldViewPr snapToGrid="0">
      <p:cViewPr varScale="1">
        <p:scale>
          <a:sx n="76" d="100"/>
          <a:sy n="76" d="100"/>
        </p:scale>
        <p:origin x="260" y="48"/>
      </p:cViewPr>
      <p:guideLst>
        <p:guide orient="horz" pos="2160"/>
        <p:guide pos="3840"/>
      </p:guideLst>
    </p:cSldViewPr>
  </p:slideViewPr>
  <p:outlineViewPr>
    <p:cViewPr>
      <p:scale>
        <a:sx n="33" d="100"/>
        <a:sy n="33" d="100"/>
      </p:scale>
      <p:origin x="0" y="558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35"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dirty="0"/>
          </a:p>
        </p:txBody>
      </p:sp>
      <p:sp>
        <p:nvSpPr>
          <p:cNvPr id="1048836"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dirty="0"/>
          </a:p>
        </p:txBody>
      </p:sp>
      <p:sp>
        <p:nvSpPr>
          <p:cNvPr id="104883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838"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9"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dirty="0"/>
          </a:p>
        </p:txBody>
      </p:sp>
      <p:sp>
        <p:nvSpPr>
          <p:cNvPr id="1048840"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A0B2E9-D75F-4E7B-9E6F-7E46243085A6}"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C94C4-EFEA-48FD-B434-148764991B38}"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F005F-6493-40AD-8AD2-1829D227F6BB}"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1048734"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1048735"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lstStyle/>
          <a:p>
            <a:fld id="{0F2D4094-3DFF-43ED-A98B-725A8CF574C9}" type="datetime1">
              <a:rPr lang="en-US" smtClean="0"/>
              <a:t>4/13/2023</a:t>
            </a:fld>
            <a:endParaRPr lang="en-US" dirty="0"/>
          </a:p>
        </p:txBody>
      </p:sp>
      <p:sp>
        <p:nvSpPr>
          <p:cNvPr id="1048737" name="Footer Placeholder 5"/>
          <p:cNvSpPr>
            <a:spLocks noGrp="1"/>
          </p:cNvSpPr>
          <p:nvPr>
            <p:ph type="ftr" sz="quarter" idx="11"/>
          </p:nvPr>
        </p:nvSpPr>
        <p:spPr/>
        <p:txBody>
          <a:bodyPr/>
          <a:lstStyle/>
          <a:p>
            <a:endParaRPr lang="en-US" dirty="0"/>
          </a:p>
        </p:txBody>
      </p:sp>
      <p:sp>
        <p:nvSpPr>
          <p:cNvPr id="1048738"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84C3F4-B857-4CFB-9FE5-470F8238F15B}"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DE40F-3B27-454A-8D7A-58A9A0D591B8}"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B677B8-CB36-422E-8BF9-CB60A452D7EC}" type="datetime1">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018E-F4BB-47C7-8433-81B3DCA404AC}" type="datetime1">
              <a:rPr lang="en-US" smtClean="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F08DC8-D2C8-4DFD-9B6E-D2C9476BF0DE}" type="datetime1">
              <a:rPr lang="en-US" smtClean="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AF41B-842F-49FA-9F44-DA4A08B98EB2}" type="datetime1">
              <a:rPr lang="en-US" smtClean="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1E4D2-0F05-484A-B60A-89D230F3F658}" type="datetime1">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A289A2-D650-48E8-B61A-E6546DEADC32}" type="datetime1">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EB88B-D4B8-49B2-8F00-CF7B34C4C18D}" type="datetime1">
              <a:rPr lang="en-US" smtClean="0"/>
              <a:t>4/13/2023</a:t>
            </a:fld>
            <a:endParaRPr lang="en-US"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arduino.cc/" TargetMode="External"/><Relationship Id="rId2" Type="http://schemas.openxmlformats.org/officeDocument/2006/relationships/hyperlink" Target="https://securedstatic.greenpeace.org/india/Global/india/Airpoclypse--Not-just-Delhi--Air-in-most-Indian-cities-hazardous--Greenpeace-report.pdf" TargetMode="External"/><Relationship Id="rId1" Type="http://schemas.openxmlformats.org/officeDocument/2006/relationships/slideLayout" Target="../slideLayouts/slideLayout12.xml"/><Relationship Id="rId4" Type="http://schemas.openxmlformats.org/officeDocument/2006/relationships/hyperlink" Target="http://www.aliexpress.com/item/1PCS-LO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ctrTitle"/>
          </p:nvPr>
        </p:nvSpPr>
        <p:spPr>
          <a:xfrm>
            <a:off x="1083424" y="807190"/>
            <a:ext cx="10363200" cy="847314"/>
          </a:xfrm>
        </p:spPr>
        <p:txBody>
          <a:bodyPr>
            <a:normAutofit/>
          </a:bodyPr>
          <a:lstStyle/>
          <a:p>
            <a:r>
              <a:rPr lang="en-US" sz="2400" b="1" dirty="0">
                <a:latin typeface="Times New Roman" pitchFamily="18" charset="0"/>
                <a:cs typeface="Times New Roman" pitchFamily="18" charset="0"/>
              </a:rPr>
              <a:t>INTERNET OF THINGS  BASESD AIR POLLUTION MONITORING </a:t>
            </a:r>
          </a:p>
        </p:txBody>
      </p:sp>
      <p:sp>
        <p:nvSpPr>
          <p:cNvPr id="1048678" name="Subtitle 2"/>
          <p:cNvSpPr>
            <a:spLocks noGrp="1"/>
          </p:cNvSpPr>
          <p:nvPr>
            <p:ph type="subTitle" idx="1"/>
          </p:nvPr>
        </p:nvSpPr>
        <p:spPr>
          <a:xfrm flipV="1">
            <a:off x="11446624" y="6537462"/>
            <a:ext cx="556239" cy="45719"/>
          </a:xfrm>
        </p:spPr>
        <p:txBody>
          <a:bodyPr>
            <a:normAutofit fontScale="25000" lnSpcReduction="20000"/>
          </a:bodyPr>
          <a:lstStyle/>
          <a:p>
            <a:r>
              <a:rPr lang="en-US" sz="4300" dirty="0">
                <a:solidFill>
                  <a:schemeClr val="tx1"/>
                </a:solidFill>
                <a:latin typeface="Times New Roman" panose="02020603050405020304" pitchFamily="18" charset="0"/>
                <a:cs typeface="Times New Roman" pitchFamily="18" charset="0"/>
              </a:rPr>
              <a:t>  </a:t>
            </a:r>
            <a:endParaRPr lang="en-US" sz="3700" dirty="0">
              <a:solidFill>
                <a:schemeClr val="tx1"/>
              </a:solidFill>
              <a:latin typeface="Times New Roman" panose="02020603050405020304"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9031455" y="3123304"/>
            <a:ext cx="2693288" cy="2693288"/>
          </a:xfrm>
          <a:prstGeom prst="rect">
            <a:avLst/>
          </a:prstGeom>
          <a:noFill/>
          <a:ln w="9525">
            <a:noFill/>
            <a:miter lim="800000"/>
            <a:headEnd/>
            <a:tailEnd/>
          </a:ln>
          <a:effectLst/>
        </p:spPr>
      </p:pic>
      <p:sp>
        <p:nvSpPr>
          <p:cNvPr id="6" name="Slide Number Placeholder 5"/>
          <p:cNvSpPr>
            <a:spLocks noGrp="1"/>
          </p:cNvSpPr>
          <p:nvPr>
            <p:ph type="sldNum" sz="quarter" idx="12"/>
          </p:nvPr>
        </p:nvSpPr>
        <p:spPr>
          <a:xfrm>
            <a:off x="8737600" y="6306480"/>
            <a:ext cx="2844800" cy="365125"/>
          </a:xfrm>
        </p:spPr>
        <p:txBody>
          <a:bodyPr/>
          <a:lstStyle/>
          <a:p>
            <a:fld id="{6D22F896-40B5-4ADD-8801-0D06FADFA095}" type="slidenum">
              <a:rPr lang="en-US" sz="1800" smtClean="0"/>
              <a:pPr/>
              <a:t>1</a:t>
            </a:fld>
            <a:endParaRPr lang="en-US" sz="1800" dirty="0"/>
          </a:p>
        </p:txBody>
      </p:sp>
      <p:graphicFrame>
        <p:nvGraphicFramePr>
          <p:cNvPr id="8" name="Table 7">
            <a:extLst>
              <a:ext uri="{FF2B5EF4-FFF2-40B4-BE49-F238E27FC236}">
                <a16:creationId xmlns:a16="http://schemas.microsoft.com/office/drawing/2014/main" id="{C143A0A6-8B7E-72F3-D158-CF79AB98655B}"/>
              </a:ext>
            </a:extLst>
          </p:cNvPr>
          <p:cNvGraphicFramePr>
            <a:graphicFrameLocks noGrp="1"/>
          </p:cNvGraphicFramePr>
          <p:nvPr>
            <p:extLst>
              <p:ext uri="{D42A27DB-BD31-4B8C-83A1-F6EECF244321}">
                <p14:modId xmlns:p14="http://schemas.microsoft.com/office/powerpoint/2010/main" val="1269710405"/>
              </p:ext>
            </p:extLst>
          </p:nvPr>
        </p:nvGraphicFramePr>
        <p:xfrm>
          <a:off x="3682538" y="4190233"/>
          <a:ext cx="3998422" cy="1371600"/>
        </p:xfrm>
        <a:graphic>
          <a:graphicData uri="http://schemas.openxmlformats.org/drawingml/2006/table">
            <a:tbl>
              <a:tblPr>
                <a:tableStyleId>{5C22544A-7EE6-4342-B048-85BDC9FD1C3A}</a:tableStyleId>
              </a:tblPr>
              <a:tblGrid>
                <a:gridCol w="2422865">
                  <a:extLst>
                    <a:ext uri="{9D8B030D-6E8A-4147-A177-3AD203B41FA5}">
                      <a16:colId xmlns:a16="http://schemas.microsoft.com/office/drawing/2014/main" val="1280922023"/>
                    </a:ext>
                  </a:extLst>
                </a:gridCol>
                <a:gridCol w="1575557">
                  <a:extLst>
                    <a:ext uri="{9D8B030D-6E8A-4147-A177-3AD203B41FA5}">
                      <a16:colId xmlns:a16="http://schemas.microsoft.com/office/drawing/2014/main" val="4094380690"/>
                    </a:ext>
                  </a:extLst>
                </a:gridCol>
              </a:tblGrid>
              <a:tr h="230970">
                <a:tc>
                  <a:txBody>
                    <a:bodyPr/>
                    <a:lstStyle/>
                    <a:p>
                      <a:r>
                        <a:rPr lang="en-IN" sz="1800" dirty="0">
                          <a:effectLst/>
                          <a:latin typeface="Times New Roman" panose="02020603050405020304" pitchFamily="18" charset="0"/>
                          <a:cs typeface="Times New Roman" panose="02020603050405020304" pitchFamily="18" charset="0"/>
                        </a:rPr>
                        <a:t>K. MAHESH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algn="r"/>
                      <a:r>
                        <a:rPr lang="en-IN" sz="1800" dirty="0">
                          <a:effectLst/>
                          <a:latin typeface="Times New Roman" panose="02020603050405020304" pitchFamily="18" charset="0"/>
                          <a:cs typeface="Times New Roman" panose="02020603050405020304" pitchFamily="18" charset="0"/>
                        </a:rPr>
                        <a:t>(19NA1A0427)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848683747"/>
                  </a:ext>
                </a:extLst>
              </a:tr>
              <a:tr h="230970">
                <a:tc>
                  <a:txBody>
                    <a:bodyPr/>
                    <a:lstStyle/>
                    <a:p>
                      <a:r>
                        <a:rPr lang="en-IN" sz="1800" dirty="0">
                          <a:effectLst/>
                          <a:latin typeface="Times New Roman" panose="02020603050405020304" pitchFamily="18" charset="0"/>
                          <a:cs typeface="Times New Roman" panose="02020603050405020304" pitchFamily="18" charset="0"/>
                        </a:rPr>
                        <a:t>V. VAMSI KRISHNA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algn="r"/>
                      <a:r>
                        <a:rPr lang="en-IN" sz="1800">
                          <a:effectLst/>
                          <a:latin typeface="Times New Roman" panose="02020603050405020304" pitchFamily="18" charset="0"/>
                          <a:cs typeface="Times New Roman" panose="02020603050405020304" pitchFamily="18" charset="0"/>
                        </a:rPr>
                        <a:t>(19NA1A0422)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4293821017"/>
                  </a:ext>
                </a:extLst>
              </a:tr>
              <a:tr h="230970">
                <a:tc>
                  <a:txBody>
                    <a:bodyPr/>
                    <a:lstStyle/>
                    <a:p>
                      <a:pPr marL="12700"/>
                      <a:r>
                        <a:rPr lang="en-IN" sz="1800" dirty="0">
                          <a:effectLst/>
                          <a:latin typeface="Times New Roman" panose="02020603050405020304" pitchFamily="18" charset="0"/>
                          <a:cs typeface="Times New Roman" panose="02020603050405020304" pitchFamily="18" charset="0"/>
                        </a:rPr>
                        <a:t>SK. NISHITHA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algn="r"/>
                      <a:r>
                        <a:rPr lang="en-IN" sz="1800" dirty="0">
                          <a:effectLst/>
                          <a:latin typeface="Times New Roman" panose="02020603050405020304" pitchFamily="18" charset="0"/>
                          <a:cs typeface="Times New Roman" panose="02020603050405020304" pitchFamily="18" charset="0"/>
                        </a:rPr>
                        <a:t>(19NA1A0417)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622417297"/>
                  </a:ext>
                </a:extLst>
              </a:tr>
              <a:tr h="230970">
                <a:tc>
                  <a:txBody>
                    <a:bodyPr/>
                    <a:lstStyle/>
                    <a:p>
                      <a:pPr marL="12700"/>
                      <a:r>
                        <a:rPr lang="en-IN" sz="1800" dirty="0">
                          <a:effectLst/>
                          <a:latin typeface="Times New Roman" panose="02020603050405020304" pitchFamily="18" charset="0"/>
                          <a:cs typeface="Times New Roman" panose="02020603050405020304" pitchFamily="18" charset="0"/>
                        </a:rPr>
                        <a:t>V. AJAY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algn="r"/>
                      <a:r>
                        <a:rPr lang="en-IN" sz="1800" dirty="0">
                          <a:effectLst/>
                          <a:latin typeface="Times New Roman" panose="02020603050405020304" pitchFamily="18" charset="0"/>
                          <a:cs typeface="Times New Roman" panose="02020603050405020304" pitchFamily="18" charset="0"/>
                        </a:rPr>
                        <a:t>(19NA1A0433)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4006517287"/>
                  </a:ext>
                </a:extLst>
              </a:tr>
              <a:tr h="230970">
                <a:tc>
                  <a:txBody>
                    <a:bodyPr/>
                    <a:lstStyle/>
                    <a:p>
                      <a:pPr marL="12700"/>
                      <a:r>
                        <a:rPr lang="en-IN" sz="1800" dirty="0">
                          <a:effectLst/>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r"/>
                      <a:r>
                        <a:rPr lang="en-IN" sz="1800" dirty="0">
                          <a:effectLst/>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51516407"/>
                  </a:ext>
                </a:extLst>
              </a:tr>
            </a:tbl>
          </a:graphicData>
        </a:graphic>
      </p:graphicFrame>
      <p:sp>
        <p:nvSpPr>
          <p:cNvPr id="10" name="TextBox 9">
            <a:extLst>
              <a:ext uri="{FF2B5EF4-FFF2-40B4-BE49-F238E27FC236}">
                <a16:creationId xmlns:a16="http://schemas.microsoft.com/office/drawing/2014/main" id="{3B810B86-9594-63E4-DE04-B870FD6C3294}"/>
              </a:ext>
            </a:extLst>
          </p:cNvPr>
          <p:cNvSpPr txBox="1"/>
          <p:nvPr/>
        </p:nvSpPr>
        <p:spPr>
          <a:xfrm>
            <a:off x="1330036" y="1720735"/>
            <a:ext cx="7340139" cy="233910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                               </a:t>
            </a:r>
          </a:p>
          <a:p>
            <a:pPr algn="ct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UNDER THE ESTEEMED GUIDENCE</a:t>
            </a:r>
          </a:p>
          <a:p>
            <a:pPr algn="ctr"/>
            <a:r>
              <a:rPr lang="en-US" sz="18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OF</a:t>
            </a:r>
            <a:r>
              <a:rPr lang="en-US" sz="1800" b="1" dirty="0">
                <a:latin typeface="Times New Roman" panose="02020603050405020304" pitchFamily="18" charset="0"/>
                <a:cs typeface="Times New Roman" panose="02020603050405020304" pitchFamily="18" charset="0"/>
              </a:rPr>
              <a:t> </a:t>
            </a:r>
          </a:p>
          <a:p>
            <a:pPr algn="ctr"/>
            <a:r>
              <a:rPr lang="en-US" sz="1800" b="1" dirty="0">
                <a:latin typeface="Times New Roman" panose="02020603050405020304" pitchFamily="18" charset="0"/>
                <a:cs typeface="Times New Roman" panose="02020603050405020304" pitchFamily="18" charset="0"/>
              </a:rPr>
              <a:t>                        P.S.  KEERTHANA</a:t>
            </a:r>
          </a:p>
          <a:p>
            <a:pPr algn="ctr"/>
            <a:r>
              <a:rPr lang="en-US" sz="1800" b="1" dirty="0">
                <a:latin typeface="Times New Roman" panose="02020603050405020304" pitchFamily="18" charset="0"/>
                <a:cs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cs typeface="Arial" panose="020B0604020202020204" pitchFamily="34" charset="0"/>
              </a:rPr>
              <a:t>Assistant Professor,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M.Tech</a:t>
            </a:r>
            <a:r>
              <a:rPr lang="en-US" sz="1600" b="1" dirty="0">
                <a:latin typeface="Times New Roman" panose="02020603050405020304" pitchFamily="18" charset="0"/>
                <a:cs typeface="Times New Roman" panose="02020603050405020304" pitchFamily="18" charset="0"/>
              </a:rPr>
              <a:t>.</a:t>
            </a:r>
          </a:p>
          <a:p>
            <a:pPr algn="ct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Dept. of ECE</a:t>
            </a:r>
          </a:p>
          <a:p>
            <a:pPr algn="ctr"/>
            <a:endParaRPr lang="en-US" sz="16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                              PRESENTED BY</a:t>
            </a:r>
          </a:p>
          <a:p>
            <a:pPr algn="ctr"/>
            <a:r>
              <a:rPr lang="en-US" sz="1200" b="1" dirty="0">
                <a:latin typeface="Times New Roman" panose="02020603050405020304" pitchFamily="18" charset="0"/>
                <a:cs typeface="Times New Roman" panose="02020603050405020304" pitchFamily="18" charset="0"/>
              </a:rPr>
              <a:t>                              Batch no: 14</a:t>
            </a:r>
            <a:endParaRPr lang="en-IN" sz="1200" b="1" dirty="0"/>
          </a:p>
        </p:txBody>
      </p:sp>
      <p:sp>
        <p:nvSpPr>
          <p:cNvPr id="12" name="TextBox 11">
            <a:extLst>
              <a:ext uri="{FF2B5EF4-FFF2-40B4-BE49-F238E27FC236}">
                <a16:creationId xmlns:a16="http://schemas.microsoft.com/office/drawing/2014/main" id="{6EB73FEC-28C9-376C-82D1-6951A173620C}"/>
              </a:ext>
            </a:extLst>
          </p:cNvPr>
          <p:cNvSpPr txBox="1"/>
          <p:nvPr/>
        </p:nvSpPr>
        <p:spPr>
          <a:xfrm rot="10800000" flipV="1">
            <a:off x="1715654" y="5286482"/>
            <a:ext cx="8376458" cy="1385123"/>
          </a:xfrm>
          <a:prstGeom prst="rect">
            <a:avLst/>
          </a:prstGeom>
          <a:noFill/>
        </p:spPr>
        <p:txBody>
          <a:bodyPr wrap="square">
            <a:spAutoFit/>
          </a:bodyPr>
          <a:lstStyle/>
          <a:p>
            <a:pPr algn="ctr"/>
            <a:endParaRPr lang="en-IN" sz="1200" b="1" dirty="0">
              <a:effectLst/>
              <a:latin typeface="Times New Roman" panose="02020603050405020304" pitchFamily="18" charset="0"/>
              <a:ea typeface="Times New Roman" panose="02020603050405020304" pitchFamily="18" charset="0"/>
              <a:cs typeface="Arial" panose="020B0604020202020204" pitchFamily="34" charset="0"/>
            </a:endParaRPr>
          </a:p>
          <a:p>
            <a:pPr algn="ctr"/>
            <a:r>
              <a:rPr lang="en-IN" sz="1200" b="1" dirty="0">
                <a:latin typeface="Times New Roman" panose="02020603050405020304" pitchFamily="18" charset="0"/>
                <a:ea typeface="Times New Roman" panose="02020603050405020304" pitchFamily="18" charset="0"/>
                <a:cs typeface="Arial" panose="020B0604020202020204" pitchFamily="34" charset="0"/>
              </a:rPr>
              <a:t> </a:t>
            </a:r>
          </a:p>
          <a:p>
            <a:pPr algn="ctr"/>
            <a:endParaRPr lang="en-IN" sz="1200" b="1" dirty="0">
              <a:effectLst/>
              <a:latin typeface="Times New Roman" panose="02020603050405020304" pitchFamily="18" charset="0"/>
              <a:ea typeface="Times New Roman" panose="02020603050405020304" pitchFamily="18" charset="0"/>
              <a:cs typeface="Arial" panose="020B0604020202020204" pitchFamily="34" charset="0"/>
            </a:endParaRPr>
          </a:p>
          <a:p>
            <a:pPr algn="ctr"/>
            <a:r>
              <a:rPr lang="en-IN" sz="1200" b="1" dirty="0">
                <a:effectLst/>
                <a:latin typeface="Times New Roman" panose="02020603050405020304" pitchFamily="18" charset="0"/>
                <a:ea typeface="Times New Roman" panose="02020603050405020304" pitchFamily="18" charset="0"/>
                <a:cs typeface="Arial" panose="020B0604020202020204" pitchFamily="34" charset="0"/>
              </a:rPr>
              <a:t>LINGAYA’S INSTITUTE OF MANAGEMENT AND TECHNOLOGY</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787400"/>
            <a:r>
              <a:rPr lang="en-IN" sz="1200" b="1" dirty="0">
                <a:effectLst/>
                <a:latin typeface="Times New Roman" panose="02020603050405020304" pitchFamily="18" charset="0"/>
                <a:ea typeface="Times New Roman" panose="02020603050405020304" pitchFamily="18" charset="0"/>
                <a:cs typeface="Arial" panose="020B0604020202020204" pitchFamily="34" charset="0"/>
              </a:rPr>
              <a:t>(APPROVED BY AICTE- NEW DELHI, AFFILIATED TO JNTUK, ACCREDITED BY NAAC A GRADE)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485900"/>
            <a:r>
              <a:rPr lang="en-IN" sz="1200" b="1" dirty="0">
                <a:effectLst/>
                <a:latin typeface="Times New Roman" panose="02020603050405020304" pitchFamily="18" charset="0"/>
                <a:ea typeface="Times New Roman" panose="02020603050405020304" pitchFamily="18" charset="0"/>
                <a:cs typeface="Arial" panose="020B0604020202020204" pitchFamily="34" charset="0"/>
              </a:rPr>
              <a:t>MADALVARIGUDEM (V), VIJAYAWADA- -521 212.(Krishna District) [A.P.]</a:t>
            </a:r>
          </a:p>
          <a:p>
            <a:pPr marL="1485900"/>
            <a:r>
              <a:rPr lang="en-IN" sz="1200" b="1" dirty="0">
                <a:latin typeface="Times New Roman" panose="02020603050405020304" pitchFamily="18"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77"/>
                                        </p:tgtEl>
                                        <p:attrNameLst>
                                          <p:attrName>style.visibility</p:attrName>
                                        </p:attrNameLst>
                                      </p:cBhvr>
                                      <p:to>
                                        <p:strVal val="visible"/>
                                      </p:to>
                                    </p:set>
                                    <p:animEffect transition="in" filter="fade">
                                      <p:cBhvr>
                                        <p:cTn id="7" dur="1000"/>
                                        <p:tgtEl>
                                          <p:spTgt spid="1048677"/>
                                        </p:tgtEl>
                                      </p:cBhvr>
                                    </p:animEffect>
                                    <p:anim calcmode="lin" valueType="num">
                                      <p:cBhvr>
                                        <p:cTn id="8" dur="1000" fill="hold"/>
                                        <p:tgtEl>
                                          <p:spTgt spid="1048677"/>
                                        </p:tgtEl>
                                        <p:attrNameLst>
                                          <p:attrName>ppt_x</p:attrName>
                                        </p:attrNameLst>
                                      </p:cBhvr>
                                      <p:tavLst>
                                        <p:tav tm="0">
                                          <p:val>
                                            <p:strVal val="#ppt_x"/>
                                          </p:val>
                                        </p:tav>
                                        <p:tav tm="100000">
                                          <p:val>
                                            <p:strVal val="#ppt_x"/>
                                          </p:val>
                                        </p:tav>
                                      </p:tavLst>
                                    </p:anim>
                                    <p:anim calcmode="lin" valueType="num">
                                      <p:cBhvr>
                                        <p:cTn id="9" dur="1000" fill="hold"/>
                                        <p:tgtEl>
                                          <p:spTgt spid="10486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48678">
                                            <p:txEl>
                                              <p:pRg st="0" end="0"/>
                                            </p:txEl>
                                          </p:spTgt>
                                        </p:tgtEl>
                                        <p:attrNameLst>
                                          <p:attrName>style.visibility</p:attrName>
                                        </p:attrNameLst>
                                      </p:cBhvr>
                                      <p:to>
                                        <p:strVal val="visible"/>
                                      </p:to>
                                    </p:set>
                                    <p:animEffect transition="in" filter="barn(inVertical)">
                                      <p:cBhvr>
                                        <p:cTn id="14" dur="500"/>
                                        <p:tgtEl>
                                          <p:spTgt spid="10486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12476"/>
            <a:ext cx="6817743" cy="5513694"/>
          </a:xfrm>
        </p:spPr>
        <p:txBody>
          <a:bodyPr>
            <a:normAutofit fontScale="25000" lnSpcReduction="20000"/>
          </a:bodyPr>
          <a:lstStyle/>
          <a:p>
            <a:pPr marL="0" indent="0">
              <a:buNone/>
            </a:pPr>
            <a:r>
              <a:rPr lang="en-US" sz="7200" b="1" dirty="0">
                <a:latin typeface="Times New Roman" pitchFamily="18" charset="0"/>
                <a:cs typeface="Times New Roman" pitchFamily="18" charset="0"/>
              </a:rPr>
              <a:t>MQ -8 GAS SENSOR</a:t>
            </a:r>
          </a:p>
          <a:p>
            <a:pPr marL="0" indent="0">
              <a:buNone/>
            </a:pPr>
            <a:r>
              <a:rPr lang="en-US" sz="6200" dirty="0">
                <a:latin typeface="Times New Roman" pitchFamily="18" charset="0"/>
                <a:cs typeface="Times New Roman" pitchFamily="18" charset="0"/>
              </a:rPr>
              <a:t>MQ-8 is a gas sensor module that is designed to detect hydrogen gas (H2). The MQ-8 sensor module is commonly used in gas detection systems, hydrogen leak detectors, and in fuel cell monitoring applications</a:t>
            </a:r>
            <a:r>
              <a:rPr lang="en-US" sz="5000"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endParaRPr lang="en-US" sz="7200" b="1" dirty="0">
              <a:latin typeface="Times New Roman" pitchFamily="18" charset="0"/>
              <a:cs typeface="Times New Roman" pitchFamily="18" charset="0"/>
            </a:endParaRPr>
          </a:p>
          <a:p>
            <a:pPr marL="0" indent="0">
              <a:buNone/>
            </a:pPr>
            <a:r>
              <a:rPr lang="en-US" sz="7200" b="1" dirty="0">
                <a:latin typeface="Times New Roman" pitchFamily="18" charset="0"/>
                <a:cs typeface="Times New Roman" pitchFamily="18" charset="0"/>
              </a:rPr>
              <a:t>MQ-7 GAS SENSOR</a:t>
            </a:r>
          </a:p>
          <a:p>
            <a:pPr marL="0" indent="0">
              <a:buNone/>
            </a:pPr>
            <a:r>
              <a:rPr lang="en-US" sz="6200" dirty="0">
                <a:latin typeface="Times New Roman" pitchFamily="18" charset="0"/>
                <a:cs typeface="Times New Roman" pitchFamily="18" charset="0"/>
              </a:rPr>
              <a:t>MQ-7 is a gas sensor module that is designed to detect carbon monoxide (CO) gas. The MQ-7 sensor module is commonly used in gas detection systems, smoke detectors, and in automotive applications to monitor the exhaust fumes</a:t>
            </a:r>
            <a:br>
              <a:rPr lang="en-US" sz="6200" dirty="0">
                <a:latin typeface="Times New Roman" pitchFamily="18" charset="0"/>
                <a:cs typeface="Times New Roman" pitchFamily="18" charset="0"/>
              </a:rPr>
            </a:br>
            <a:endParaRPr lang="en-US" sz="62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sz="7200" b="1" dirty="0">
                <a:latin typeface="Times New Roman" pitchFamily="18" charset="0"/>
                <a:cs typeface="Times New Roman" pitchFamily="18" charset="0"/>
              </a:rPr>
              <a:t>BMP 180 SENSOR</a:t>
            </a:r>
          </a:p>
          <a:p>
            <a:pPr marL="0" indent="0">
              <a:buNone/>
            </a:pPr>
            <a:r>
              <a:rPr lang="en-US" sz="6200" dirty="0">
                <a:latin typeface="Times New Roman" pitchFamily="18" charset="0"/>
                <a:cs typeface="Times New Roman" pitchFamily="18" charset="0"/>
              </a:rPr>
              <a:t>BMP180 is an atmospheric pressure sensor. The BMP180 sensor is mainly used to measure atmospheric pressure or biometric pressure. The working principle of the air pressure sensor is very simple it works on based on the weight of the Air. Because the air around us has a certain weight, and this weight has a specific pressure</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sz="7200" b="1" dirty="0">
                <a:latin typeface="Times New Roman" pitchFamily="18" charset="0"/>
                <a:cs typeface="Times New Roman" pitchFamily="18" charset="0"/>
              </a:rPr>
              <a:t>DHT-11 SENSOR</a:t>
            </a:r>
          </a:p>
          <a:p>
            <a:pPr marL="0" indent="0" algn="just">
              <a:buNone/>
            </a:pPr>
            <a:r>
              <a:rPr lang="en-US" sz="80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The DHT-11 Digital Temperature And Humidity Sensor is a basic, ultra low-cost digital temperature and humidity sensor. It uses a capacitive humidity sensor and a thermistor to measure the surrounding air and spits out a digital signal on the </a:t>
            </a:r>
            <a:r>
              <a:rPr lang="en-US" sz="7200" dirty="0"/>
              <a:t>data pin .</a:t>
            </a:r>
          </a:p>
          <a:p>
            <a:pPr algn="just">
              <a:buNone/>
            </a:pPr>
            <a:endParaRPr lang="en-US" sz="7200" dirty="0"/>
          </a:p>
          <a:p>
            <a:pPr algn="just">
              <a:buNone/>
            </a:pPr>
            <a:endParaRPr lang="en-US" dirty="0"/>
          </a:p>
          <a:p>
            <a:pPr algn="just">
              <a:buNone/>
            </a:pPr>
            <a:r>
              <a:rPr lang="en-US" dirty="0"/>
              <a:t>                                                                                        </a:t>
            </a:r>
          </a:p>
          <a:p>
            <a:pPr marL="0" indent="0">
              <a:buNone/>
            </a:pPr>
            <a:endParaRPr lang="en-IN" dirty="0">
              <a:latin typeface="Times New Roman" pitchFamily="18" charset="0"/>
              <a:cs typeface="Times New Roman" pitchFamily="18" charset="0"/>
            </a:endParaRPr>
          </a:p>
          <a:p>
            <a:pPr marL="0" indent="0">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9193876" y="6073414"/>
            <a:ext cx="2844800" cy="365125"/>
          </a:xfrm>
        </p:spPr>
        <p:txBody>
          <a:bodyPr/>
          <a:lstStyle/>
          <a:p>
            <a:fld id="{6D22F896-40B5-4ADD-8801-0D06FADFA095}" type="slidenum">
              <a:rPr lang="en-US" smtClean="0"/>
              <a:pPr/>
              <a:t>10</a:t>
            </a:fld>
            <a:endParaRPr lang="en-US" dirty="0"/>
          </a:p>
        </p:txBody>
      </p:sp>
      <p:pic>
        <p:nvPicPr>
          <p:cNvPr id="5" name="Picture 19"/>
          <p:cNvPicPr>
            <a:picLocks noChangeAspect="1" noChangeArrowheads="1"/>
          </p:cNvPicPr>
          <p:nvPr/>
        </p:nvPicPr>
        <p:blipFill>
          <a:blip r:embed="rId2"/>
          <a:srcRect/>
          <a:stretch>
            <a:fillRect/>
          </a:stretch>
        </p:blipFill>
        <p:spPr bwMode="auto">
          <a:xfrm>
            <a:off x="9670375" y="3677414"/>
            <a:ext cx="1637440" cy="143276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9691742" y="203487"/>
            <a:ext cx="2150376" cy="1430977"/>
          </a:xfrm>
          <a:prstGeom prst="rect">
            <a:avLst/>
          </a:prstGeom>
          <a:noFill/>
          <a:ln w="9525">
            <a:noFill/>
            <a:miter lim="800000"/>
            <a:headEnd/>
            <a:tailEnd/>
          </a:ln>
          <a:effectLst/>
        </p:spPr>
      </p:pic>
      <p:pic>
        <p:nvPicPr>
          <p:cNvPr id="7" name="Picture 5"/>
          <p:cNvPicPr>
            <a:picLocks noChangeAspect="1" noChangeArrowheads="1"/>
          </p:cNvPicPr>
          <p:nvPr/>
        </p:nvPicPr>
        <p:blipFill>
          <a:blip r:embed="rId4"/>
          <a:srcRect/>
          <a:stretch>
            <a:fillRect/>
          </a:stretch>
        </p:blipFill>
        <p:spPr bwMode="auto">
          <a:xfrm>
            <a:off x="9567949" y="2046651"/>
            <a:ext cx="2150376" cy="1654782"/>
          </a:xfrm>
          <a:prstGeom prst="rect">
            <a:avLst/>
          </a:prstGeom>
          <a:noFill/>
          <a:ln w="9525">
            <a:noFill/>
            <a:miter lim="800000"/>
            <a:headEnd/>
            <a:tailEnd/>
          </a:ln>
          <a:effectLst/>
        </p:spPr>
      </p:pic>
      <p:pic>
        <p:nvPicPr>
          <p:cNvPr id="8" name="Picture 3"/>
          <p:cNvPicPr>
            <a:picLocks noChangeAspect="1" noChangeArrowheads="1"/>
          </p:cNvPicPr>
          <p:nvPr/>
        </p:nvPicPr>
        <p:blipFill>
          <a:blip r:embed="rId5"/>
          <a:srcRect/>
          <a:stretch>
            <a:fillRect/>
          </a:stretch>
        </p:blipFill>
        <p:spPr bwMode="auto">
          <a:xfrm>
            <a:off x="9670375" y="5184988"/>
            <a:ext cx="1096555" cy="1096555"/>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78AA121A-9995-AA3C-8481-3BE10FD639CF}"/>
              </a:ext>
            </a:extLst>
          </p:cNvPr>
          <p:cNvSpPr txBox="1"/>
          <p:nvPr/>
        </p:nvSpPr>
        <p:spPr>
          <a:xfrm>
            <a:off x="8583235" y="1347563"/>
            <a:ext cx="2677323" cy="369332"/>
          </a:xfrm>
          <a:prstGeom prst="rect">
            <a:avLst/>
          </a:prstGeom>
          <a:noFill/>
        </p:spPr>
        <p:txBody>
          <a:bodyPr wrap="square">
            <a:spAutoFit/>
          </a:bodyPr>
          <a:lstStyle/>
          <a:p>
            <a:r>
              <a:rPr lang="en-IN" sz="1800" b="1" dirty="0">
                <a:solidFill>
                  <a:srgbClr val="000000"/>
                </a:solidFill>
                <a:latin typeface="Times New Roman" panose="02020603050405020304" pitchFamily="18" charset="0"/>
                <a:cs typeface="Times New Roman" panose="02020603050405020304" pitchFamily="18" charset="0"/>
              </a:rPr>
              <a:t>      </a:t>
            </a:r>
            <a:r>
              <a:rPr lang="en-IN" sz="1400" dirty="0">
                <a:solidFill>
                  <a:srgbClr val="000000"/>
                </a:solidFill>
                <a:latin typeface="Times New Roman" panose="02020603050405020304" pitchFamily="18" charset="0"/>
                <a:cs typeface="Times New Roman" panose="02020603050405020304" pitchFamily="18" charset="0"/>
              </a:rPr>
              <a:t>Fig.</a:t>
            </a:r>
            <a:r>
              <a:rPr lang="en-IN" sz="1400" dirty="0">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itchFamily="18" charset="0"/>
              </a:rPr>
              <a:t>MQ-8  gas sensor </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21024F-B56E-3E4B-E122-56E00C67B064}"/>
              </a:ext>
            </a:extLst>
          </p:cNvPr>
          <p:cNvSpPr txBox="1"/>
          <p:nvPr/>
        </p:nvSpPr>
        <p:spPr>
          <a:xfrm>
            <a:off x="9360131" y="3198168"/>
            <a:ext cx="2560320" cy="461665"/>
          </a:xfrm>
          <a:prstGeom prst="rect">
            <a:avLst/>
          </a:prstGeom>
          <a:noFill/>
        </p:spPr>
        <p:txBody>
          <a:bodyPr wrap="square">
            <a:spAutoFit/>
          </a:bodyPr>
          <a:lstStyle/>
          <a:p>
            <a:r>
              <a:rPr lang="en-IN" sz="2400" b="1" dirty="0">
                <a:solidFill>
                  <a:srgbClr val="000000"/>
                </a:solidFill>
                <a:latin typeface="Times New Roman" panose="02020603050405020304" pitchFamily="18" charset="0"/>
                <a:cs typeface="Times New Roman" panose="02020603050405020304" pitchFamily="18" charset="0"/>
              </a:rPr>
              <a:t> </a:t>
            </a:r>
            <a:r>
              <a:rPr lang="en-IN" sz="1400" dirty="0">
                <a:solidFill>
                  <a:srgbClr val="000000"/>
                </a:solidFill>
                <a:latin typeface="Times New Roman" panose="02020603050405020304" pitchFamily="18" charset="0"/>
                <a:cs typeface="Times New Roman" panose="02020603050405020304" pitchFamily="18" charset="0"/>
              </a:rPr>
              <a:t>Fig.</a:t>
            </a:r>
            <a:r>
              <a:rPr lang="en-IN" sz="1400" dirty="0">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itchFamily="18" charset="0"/>
              </a:rPr>
              <a:t>MQ-7  gas sensor </a:t>
            </a:r>
            <a:endParaRPr lang="en-IN" sz="1400" dirty="0"/>
          </a:p>
        </p:txBody>
      </p:sp>
      <p:sp>
        <p:nvSpPr>
          <p:cNvPr id="13" name="TextBox 12">
            <a:extLst>
              <a:ext uri="{FF2B5EF4-FFF2-40B4-BE49-F238E27FC236}">
                <a16:creationId xmlns:a16="http://schemas.microsoft.com/office/drawing/2014/main" id="{5653BE84-61EE-7996-790A-B5BA1F22ED47}"/>
              </a:ext>
            </a:extLst>
          </p:cNvPr>
          <p:cNvSpPr txBox="1"/>
          <p:nvPr/>
        </p:nvSpPr>
        <p:spPr>
          <a:xfrm>
            <a:off x="9509759" y="3152448"/>
            <a:ext cx="2844800" cy="2308324"/>
          </a:xfrm>
          <a:prstGeom prst="rect">
            <a:avLst/>
          </a:prstGeom>
          <a:noFill/>
        </p:spPr>
        <p:txBody>
          <a:bodyPr wrap="square">
            <a:spAutoFit/>
          </a:bodyPr>
          <a:lstStyle/>
          <a:p>
            <a:endParaRPr lang="en-IN" sz="1800" dirty="0">
              <a:solidFill>
                <a:srgbClr val="000000"/>
              </a:solidFill>
              <a:latin typeface="Times New Roman" panose="02020603050405020304" pitchFamily="18" charset="0"/>
              <a:cs typeface="Times New Roman" panose="02020603050405020304" pitchFamily="18" charset="0"/>
            </a:endParaRPr>
          </a:p>
          <a:p>
            <a:endParaRPr lang="en-IN" dirty="0">
              <a:solidFill>
                <a:srgbClr val="000000"/>
              </a:solidFill>
              <a:latin typeface="Times New Roman" panose="02020603050405020304" pitchFamily="18" charset="0"/>
              <a:cs typeface="Times New Roman" panose="02020603050405020304" pitchFamily="18" charset="0"/>
            </a:endParaRPr>
          </a:p>
          <a:p>
            <a:endParaRPr lang="en-IN" sz="1800" dirty="0">
              <a:solidFill>
                <a:srgbClr val="000000"/>
              </a:solidFill>
              <a:latin typeface="Times New Roman" panose="02020603050405020304" pitchFamily="18" charset="0"/>
              <a:cs typeface="Times New Roman" panose="02020603050405020304" pitchFamily="18" charset="0"/>
            </a:endParaRPr>
          </a:p>
          <a:p>
            <a:endParaRPr lang="en-IN" dirty="0">
              <a:solidFill>
                <a:srgbClr val="000000"/>
              </a:solidFill>
              <a:latin typeface="Times New Roman" panose="02020603050405020304" pitchFamily="18" charset="0"/>
              <a:cs typeface="Times New Roman" panose="02020603050405020304" pitchFamily="18" charset="0"/>
            </a:endParaRPr>
          </a:p>
          <a:p>
            <a:endParaRPr lang="en-IN" sz="1800" dirty="0">
              <a:solidFill>
                <a:srgbClr val="000000"/>
              </a:solidFill>
              <a:latin typeface="Times New Roman" panose="02020603050405020304" pitchFamily="18" charset="0"/>
              <a:cs typeface="Times New Roman" panose="02020603050405020304" pitchFamily="18" charset="0"/>
            </a:endParaRPr>
          </a:p>
          <a:p>
            <a:endParaRPr lang="en-IN" dirty="0">
              <a:solidFill>
                <a:srgbClr val="000000"/>
              </a:solidFill>
              <a:latin typeface="Times New Roman" panose="02020603050405020304" pitchFamily="18" charset="0"/>
              <a:cs typeface="Times New Roman" panose="02020603050405020304" pitchFamily="18" charset="0"/>
            </a:endParaRPr>
          </a:p>
          <a:p>
            <a:endParaRPr lang="en-IN" sz="1800" dirty="0">
              <a:solidFill>
                <a:srgbClr val="000000"/>
              </a:solidFill>
              <a:latin typeface="Times New Roman" panose="02020603050405020304" pitchFamily="18" charset="0"/>
              <a:cs typeface="Times New Roman" panose="02020603050405020304" pitchFamily="18" charset="0"/>
            </a:endParaRPr>
          </a:p>
          <a:p>
            <a:r>
              <a:rPr lang="en-IN" sz="1400" dirty="0">
                <a:solidFill>
                  <a:srgbClr val="000000"/>
                </a:solidFill>
                <a:latin typeface="Times New Roman" panose="02020603050405020304" pitchFamily="18" charset="0"/>
                <a:cs typeface="Times New Roman" panose="02020603050405020304" pitchFamily="18" charset="0"/>
              </a:rPr>
              <a:t>Fig.</a:t>
            </a:r>
            <a:r>
              <a:rPr lang="en-IN" sz="1400" dirty="0">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itchFamily="18" charset="0"/>
              </a:rPr>
              <a:t> BMP180 Sensor</a:t>
            </a:r>
            <a:endParaRPr lang="en-IN" sz="1400" dirty="0"/>
          </a:p>
        </p:txBody>
      </p:sp>
      <p:sp>
        <p:nvSpPr>
          <p:cNvPr id="15" name="TextBox 14">
            <a:extLst>
              <a:ext uri="{FF2B5EF4-FFF2-40B4-BE49-F238E27FC236}">
                <a16:creationId xmlns:a16="http://schemas.microsoft.com/office/drawing/2014/main" id="{0411E2C4-9B5D-D898-E21E-79A01F7DAA96}"/>
              </a:ext>
            </a:extLst>
          </p:cNvPr>
          <p:cNvSpPr txBox="1"/>
          <p:nvPr/>
        </p:nvSpPr>
        <p:spPr>
          <a:xfrm>
            <a:off x="8279475" y="6073414"/>
            <a:ext cx="2487455" cy="307777"/>
          </a:xfrm>
          <a:prstGeom prst="rect">
            <a:avLst/>
          </a:prstGeom>
          <a:noFill/>
        </p:spPr>
        <p:txBody>
          <a:bodyPr wrap="square">
            <a:spAutoFit/>
          </a:bodyPr>
          <a:lstStyle/>
          <a:p>
            <a:r>
              <a:rPr lang="en-IN" sz="1400">
                <a:solidFill>
                  <a:srgbClr val="000000"/>
                </a:solidFill>
                <a:latin typeface="Times New Roman" panose="02020603050405020304" pitchFamily="18" charset="0"/>
                <a:cs typeface="Times New Roman" panose="02020603050405020304" pitchFamily="18" charset="0"/>
              </a:rPr>
              <a:t>                  </a:t>
            </a:r>
            <a:r>
              <a:rPr lang="en-IN" sz="1400" dirty="0">
                <a:solidFill>
                  <a:srgbClr val="000000"/>
                </a:solidFill>
                <a:latin typeface="Times New Roman" panose="02020603050405020304" pitchFamily="18" charset="0"/>
                <a:cs typeface="Times New Roman" panose="02020603050405020304" pitchFamily="18" charset="0"/>
              </a:rPr>
              <a:t>Fig.</a:t>
            </a:r>
            <a:r>
              <a:rPr lang="en-IN" sz="1400" dirty="0">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itchFamily="18" charset="0"/>
              </a:rPr>
              <a:t> DHT 11 Sensor</a:t>
            </a:r>
            <a:endParaRPr lang="en-IN" sz="1400" dirty="0"/>
          </a:p>
        </p:txBody>
      </p:sp>
    </p:spTree>
    <p:extLst>
      <p:ext uri="{BB962C8B-B14F-4D97-AF65-F5344CB8AC3E}">
        <p14:creationId xmlns:p14="http://schemas.microsoft.com/office/powerpoint/2010/main" val="41699073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a:latin typeface="Times New Roman" panose="02020603050405020304" pitchFamily="18" charset="0"/>
                <a:cs typeface="Times New Roman" panose="02020603050405020304" pitchFamily="18" charset="0"/>
              </a:rPr>
              <a:t>GSM MODULE</a:t>
            </a:r>
          </a:p>
        </p:txBody>
      </p:sp>
      <p:sp>
        <p:nvSpPr>
          <p:cNvPr id="8" name="Rectangle 7"/>
          <p:cNvSpPr/>
          <p:nvPr/>
        </p:nvSpPr>
        <p:spPr>
          <a:xfrm>
            <a:off x="460374" y="1204546"/>
            <a:ext cx="9930535" cy="5940088"/>
          </a:xfrm>
          <a:prstGeom prst="rect">
            <a:avLst/>
          </a:prstGeom>
        </p:spPr>
        <p:txBody>
          <a:bodyPr wrap="square">
            <a:spAutoFit/>
          </a:bodyPr>
          <a:lstStyle/>
          <a:p>
            <a:r>
              <a:rPr lang="en-US" sz="2000" dirty="0"/>
              <a:t>A GSM modem or GSM module is  a device that uses GSM mobile telephone technology to provide a wireless data link to a network .GSM modems are used in mobile telephones and other equipment that communicates with mobile telephone networks. They use SIMs to identify their device to the network.</a:t>
            </a:r>
          </a:p>
          <a:p>
            <a:endParaRPr lang="en-US" sz="2000" dirty="0"/>
          </a:p>
          <a:p>
            <a:r>
              <a:rPr lang="en-US" b="1" dirty="0">
                <a:latin typeface="Times New Roman" panose="02020603050405020304" pitchFamily="18" charset="0"/>
                <a:cs typeface="Times New Roman" panose="02020603050405020304" pitchFamily="18" charset="0"/>
              </a:rPr>
              <a:t>LCD DISPLAY </a:t>
            </a:r>
            <a:endParaRPr lang="en-IN" b="1" dirty="0">
              <a:latin typeface="Times New Roman" panose="02020603050405020304" pitchFamily="18" charset="0"/>
              <a:cs typeface="Times New Roman" panose="02020603050405020304" pitchFamily="18" charset="0"/>
            </a:endParaRPr>
          </a:p>
          <a:p>
            <a:r>
              <a:rPr lang="en-US" sz="2000" dirty="0"/>
              <a:t> 16x2 LCD means it can display 16 characters per line and 2 such lines. In this LCD each character is displayed in 5x7 pixel matrix. The 16 x 2 intelligent alphanumeric dot matrix display is capable of displaying 224 different characters and symbols. This LCD has two registers, namely, Command and Data</a:t>
            </a:r>
          </a:p>
          <a:p>
            <a:endParaRPr lang="en-US" sz="2000" dirty="0"/>
          </a:p>
          <a:p>
            <a:r>
              <a:rPr lang="en-US" b="1" dirty="0">
                <a:latin typeface="Times New Roman" panose="02020603050405020304" pitchFamily="18" charset="0"/>
                <a:cs typeface="Times New Roman" panose="02020603050405020304" pitchFamily="18" charset="0"/>
              </a:rPr>
              <a:t>WI FI MODULE </a:t>
            </a:r>
          </a:p>
          <a:p>
            <a:r>
              <a:rPr lang="en-US" sz="2000" dirty="0"/>
              <a:t>Wi-Fi module is a type of wireless communication module that allows devices to connect to a wireless network and access the Internet or other network resources. </a:t>
            </a:r>
            <a:r>
              <a:rPr lang="en-US" sz="2000" dirty="0" err="1"/>
              <a:t>WiFi</a:t>
            </a:r>
            <a:r>
              <a:rPr lang="en-US" sz="2000" dirty="0"/>
              <a:t> modules typically use the IEEE 802.11 wireless networking standard and operate on the 2.4 GHz or 5 GHz frequency </a:t>
            </a:r>
            <a:r>
              <a:rPr lang="en-US" sz="2000" dirty="0" err="1"/>
              <a:t>bands.WiFi</a:t>
            </a:r>
            <a:r>
              <a:rPr lang="en-US" sz="2000" dirty="0"/>
              <a:t> modules come in different form factors, including embedded modules that can be integrated into other devices such as microcontrollers or single-board computers, and standalone modules that can be connected to devices through serial or USB interfaces.</a:t>
            </a:r>
            <a:br>
              <a:rPr lang="en-US" sz="2000" dirty="0"/>
            </a:br>
            <a:endParaRPr lang="en-US" sz="2000" dirty="0"/>
          </a:p>
        </p:txBody>
      </p:sp>
      <p:sp>
        <p:nvSpPr>
          <p:cNvPr id="5" name="Slide Number Placeholder 4"/>
          <p:cNvSpPr>
            <a:spLocks noGrp="1"/>
          </p:cNvSpPr>
          <p:nvPr>
            <p:ph type="sldNum" sz="quarter" idx="12"/>
          </p:nvPr>
        </p:nvSpPr>
        <p:spPr/>
        <p:txBody>
          <a:bodyPr/>
          <a:lstStyle/>
          <a:p>
            <a:fld id="{6D22F896-40B5-4ADD-8801-0D06FADFA095}" type="slidenum">
              <a:rPr lang="en-US" sz="2000" smtClean="0"/>
              <a:pPr/>
              <a:t>11</a:t>
            </a:fld>
            <a:endParaRPr lang="en-US" sz="2000" dirty="0"/>
          </a:p>
        </p:txBody>
      </p:sp>
      <p:pic>
        <p:nvPicPr>
          <p:cNvPr id="6" name="Picture 2"/>
          <p:cNvPicPr>
            <a:picLocks noChangeAspect="1" noChangeArrowheads="1"/>
          </p:cNvPicPr>
          <p:nvPr/>
        </p:nvPicPr>
        <p:blipFill>
          <a:blip r:embed="rId2"/>
          <a:srcRect/>
          <a:stretch>
            <a:fillRect/>
          </a:stretch>
        </p:blipFill>
        <p:spPr bwMode="auto">
          <a:xfrm>
            <a:off x="10390909" y="2476673"/>
            <a:ext cx="1419630" cy="1904654"/>
          </a:xfrm>
          <a:prstGeom prst="rect">
            <a:avLst/>
          </a:prstGeom>
          <a:noFill/>
          <a:ln w="9525">
            <a:noFill/>
            <a:miter lim="800000"/>
            <a:headEnd/>
            <a:tailEnd/>
          </a:ln>
          <a:effectLst/>
        </p:spPr>
      </p:pic>
      <p:sp>
        <p:nvSpPr>
          <p:cNvPr id="4" name="AutoShape 4" descr="ESP8266 ESP-01 Remote Serial Port WIFI Transceiver Wireless Modu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ESP8266 ESP-01 WIFI Transceiver Wireless Module - Sensor - Arduin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Content Placeholder 9">
            <a:extLst>
              <a:ext uri="{FF2B5EF4-FFF2-40B4-BE49-F238E27FC236}">
                <a16:creationId xmlns:a16="http://schemas.microsoft.com/office/drawing/2014/main" id="{F4326860-7E0D-4F3B-05D3-7B534F09206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80839" y="557652"/>
            <a:ext cx="2143125" cy="2143125"/>
          </a:xfrm>
          <a:prstGeom prst="rect">
            <a:avLst/>
          </a:prstGeom>
          <a:noFill/>
        </p:spPr>
      </p:pic>
      <p:pic>
        <p:nvPicPr>
          <p:cNvPr id="11" name="Picture 10">
            <a:extLst>
              <a:ext uri="{FF2B5EF4-FFF2-40B4-BE49-F238E27FC236}">
                <a16:creationId xmlns:a16="http://schemas.microsoft.com/office/drawing/2014/main" id="{2597F174-20D5-3E07-BA9F-9DC95D50FB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90909" y="4731680"/>
            <a:ext cx="1752138" cy="1624677"/>
          </a:xfrm>
          <a:prstGeom prst="rect">
            <a:avLst/>
          </a:prstGeom>
          <a:noFill/>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31C9-6EBC-088E-09C0-7286BE207FB7}"/>
              </a:ext>
            </a:extLst>
          </p:cNvPr>
          <p:cNvSpPr>
            <a:spLocks noGrp="1"/>
          </p:cNvSpPr>
          <p:nvPr>
            <p:ph type="title"/>
          </p:nvPr>
        </p:nvSpPr>
        <p:spPr/>
        <p:txBody>
          <a:bodyPr>
            <a:normAutofit/>
          </a:bodyPr>
          <a:lstStyle/>
          <a:p>
            <a:pPr algn="l"/>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Buzzer</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51030E-569C-441B-2AF4-B43B34E29A54}"/>
              </a:ext>
            </a:extLst>
          </p:cNvPr>
          <p:cNvSpPr>
            <a:spLocks noGrp="1"/>
          </p:cNvSpPr>
          <p:nvPr>
            <p:ph idx="1"/>
          </p:nvPr>
        </p:nvSpPr>
        <p:spPr/>
        <p:txBody>
          <a:bodyPr>
            <a:normAutofit/>
          </a:bodyPr>
          <a:lstStyle/>
          <a:p>
            <a:pPr marL="0" indent="0">
              <a:buNone/>
            </a:pPr>
            <a:r>
              <a:rPr lang="en-US" sz="2000" b="0" i="0" dirty="0">
                <a:solidFill>
                  <a:srgbClr val="202124"/>
                </a:solidFill>
                <a:effectLst/>
                <a:latin typeface="Times New Roman" panose="02020603050405020304" pitchFamily="18" charset="0"/>
                <a:cs typeface="Times New Roman" panose="02020603050405020304" pitchFamily="18" charset="0"/>
              </a:rPr>
              <a:t>A buzzer or beeper is an audio signaling device, which may be mechanical, electromechanical, or piezoelectric (piezo for short). Typical uses of buzzers and beepers include </a:t>
            </a:r>
            <a:r>
              <a:rPr lang="en-US" sz="2000" dirty="0">
                <a:solidFill>
                  <a:srgbClr val="202124"/>
                </a:solidFill>
                <a:effectLst/>
                <a:latin typeface="Times New Roman" panose="02020603050405020304" pitchFamily="18" charset="0"/>
                <a:cs typeface="Times New Roman" panose="02020603050405020304" pitchFamily="18" charset="0"/>
              </a:rPr>
              <a:t>alarm devices, timers, train and confirmation of user input such as a mouse click or keystroke</a:t>
            </a:r>
            <a:r>
              <a:rPr lang="en-US" sz="2000" dirty="0">
                <a:solidFill>
                  <a:srgbClr val="202124"/>
                </a:solidFill>
                <a:effectLst/>
                <a:latin typeface="arial" panose="020B0604020202020204" pitchFamily="34" charset="0"/>
              </a:rPr>
              <a:t>.</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Exhaust fan</a:t>
            </a:r>
            <a:endParaRPr lang="en-IN" sz="1800" b="1" dirty="0">
              <a:effectLst/>
              <a:latin typeface="Times New Roman" panose="02020603050405020304" pitchFamily="18" charset="0"/>
              <a:ea typeface="Times New Roman" panose="02020603050405020304" pitchFamily="18" charset="0"/>
            </a:endParaRPr>
          </a:p>
          <a:p>
            <a:pPr indent="0">
              <a:buNone/>
            </a:pPr>
            <a:r>
              <a:rPr lang="en-IN" sz="1800" dirty="0">
                <a:effectLst/>
                <a:latin typeface="Times New Roman" panose="02020603050405020304" pitchFamily="18" charset="0"/>
                <a:ea typeface="Times New Roman" panose="02020603050405020304" pitchFamily="18" charset="0"/>
              </a:rPr>
              <a:t>They remove smoke and </a:t>
            </a:r>
            <a:r>
              <a:rPr lang="en-IN" sz="1800" dirty="0" err="1">
                <a:effectLst/>
                <a:latin typeface="Times New Roman" panose="02020603050405020304" pitchFamily="18" charset="0"/>
                <a:ea typeface="Times New Roman" panose="02020603050405020304" pitchFamily="18" charset="0"/>
              </a:rPr>
              <a:t>odors</a:t>
            </a:r>
            <a:r>
              <a:rPr lang="en-IN" sz="1800" dirty="0">
                <a:effectLst/>
                <a:latin typeface="Times New Roman" panose="02020603050405020304" pitchFamily="18" charset="0"/>
                <a:ea typeface="Times New Roman" panose="02020603050405020304" pitchFamily="18" charset="0"/>
              </a:rPr>
              <a:t> – we’ve all experienced the smoky dinner, or maybe you have a smoker in your home. Exhaust fans help to quickly remove smoke and </a:t>
            </a:r>
            <a:r>
              <a:rPr lang="en-IN" sz="1800" dirty="0" err="1">
                <a:effectLst/>
                <a:latin typeface="Times New Roman" panose="02020603050405020304" pitchFamily="18" charset="0"/>
                <a:ea typeface="Times New Roman" panose="02020603050405020304" pitchFamily="18" charset="0"/>
              </a:rPr>
              <a:t>odors</a:t>
            </a:r>
            <a:r>
              <a:rPr lang="en-IN" sz="1800" dirty="0">
                <a:effectLst/>
                <a:latin typeface="Times New Roman" panose="02020603050405020304" pitchFamily="18" charset="0"/>
                <a:ea typeface="Times New Roman" panose="02020603050405020304" pitchFamily="18" charset="0"/>
              </a:rPr>
              <a:t>, making your indoor air more breathable.</a:t>
            </a:r>
          </a:p>
          <a:p>
            <a:pPr indent="0">
              <a:buNone/>
            </a:pPr>
            <a:r>
              <a:rPr lang="en-IN" sz="1800" dirty="0">
                <a:effectLst/>
                <a:latin typeface="Times New Roman" panose="02020603050405020304" pitchFamily="18" charset="0"/>
                <a:ea typeface="Times New Roman" panose="02020603050405020304" pitchFamily="18" charset="0"/>
              </a:rPr>
              <a:t>They help improve comfort – exhaust fans help maintain circulation and remove excess moisture, increasing your overall indoor comfort.</a:t>
            </a:r>
          </a:p>
          <a:p>
            <a:pPr marL="0" indent="0">
              <a:buNone/>
            </a:pPr>
            <a:endParaRPr lang="en-IN" sz="2000" dirty="0"/>
          </a:p>
        </p:txBody>
      </p:sp>
      <p:sp>
        <p:nvSpPr>
          <p:cNvPr id="4" name="Slide Number Placeholder 3">
            <a:extLst>
              <a:ext uri="{FF2B5EF4-FFF2-40B4-BE49-F238E27FC236}">
                <a16:creationId xmlns:a16="http://schemas.microsoft.com/office/drawing/2014/main" id="{3AFF99C6-6413-DC97-47E9-8BD1254A659E}"/>
              </a:ext>
            </a:extLst>
          </p:cNvPr>
          <p:cNvSpPr>
            <a:spLocks noGrp="1"/>
          </p:cNvSpPr>
          <p:nvPr>
            <p:ph type="sldNum" sz="quarter" idx="12"/>
          </p:nvPr>
        </p:nvSpPr>
        <p:spPr/>
        <p:txBody>
          <a:bodyPr/>
          <a:lstStyle/>
          <a:p>
            <a:fld id="{6D22F896-40B5-4ADD-8801-0D06FADFA095}" type="slidenum">
              <a:rPr lang="en-US" smtClean="0"/>
              <a:pPr/>
              <a:t>12</a:t>
            </a:fld>
            <a:endParaRPr lang="en-US" dirty="0"/>
          </a:p>
        </p:txBody>
      </p:sp>
      <p:pic>
        <p:nvPicPr>
          <p:cNvPr id="5" name="Picture 4">
            <a:extLst>
              <a:ext uri="{FF2B5EF4-FFF2-40B4-BE49-F238E27FC236}">
                <a16:creationId xmlns:a16="http://schemas.microsoft.com/office/drawing/2014/main" id="{3A2A5FC0-3E1E-6952-FA56-A9F0E08E13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971" y="2243376"/>
            <a:ext cx="1424247" cy="871321"/>
          </a:xfrm>
          <a:prstGeom prst="rect">
            <a:avLst/>
          </a:prstGeom>
          <a:noFill/>
        </p:spPr>
      </p:pic>
      <p:pic>
        <p:nvPicPr>
          <p:cNvPr id="6" name="Picture 5" descr="Electronic Spices AC Brushless Exhaust Cooling Fan for DIY Cooling  Ventilation for Home Office &amp; Projects (8.5INCH) : Amazon.in: Home &amp; Kitchen">
            <a:extLst>
              <a:ext uri="{FF2B5EF4-FFF2-40B4-BE49-F238E27FC236}">
                <a16:creationId xmlns:a16="http://schemas.microsoft.com/office/drawing/2014/main" id="{06CFA384-8F9E-7D1B-F771-560D058A8C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74421" y="4101703"/>
            <a:ext cx="2024466" cy="2024466"/>
          </a:xfrm>
          <a:prstGeom prst="rect">
            <a:avLst/>
          </a:prstGeom>
          <a:noFill/>
          <a:ln>
            <a:noFill/>
          </a:ln>
        </p:spPr>
      </p:pic>
    </p:spTree>
    <p:extLst>
      <p:ext uri="{BB962C8B-B14F-4D97-AF65-F5344CB8AC3E}">
        <p14:creationId xmlns:p14="http://schemas.microsoft.com/office/powerpoint/2010/main" val="61770562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C080D1-C695-DB6B-49AC-D6184429D1FE}"/>
              </a:ext>
            </a:extLst>
          </p:cNvPr>
          <p:cNvSpPr>
            <a:spLocks noGrp="1"/>
          </p:cNvSpPr>
          <p:nvPr>
            <p:ph type="sldNum" sz="quarter" idx="12"/>
          </p:nvPr>
        </p:nvSpPr>
        <p:spPr/>
        <p:txBody>
          <a:bodyPr/>
          <a:lstStyle/>
          <a:p>
            <a:fld id="{6D22F896-40B5-4ADD-8801-0D06FADFA095}" type="slidenum">
              <a:rPr lang="en-US" smtClean="0"/>
              <a:pPr/>
              <a:t>13</a:t>
            </a:fld>
            <a:endParaRPr lang="en-US" dirty="0"/>
          </a:p>
        </p:txBody>
      </p:sp>
      <p:pic>
        <p:nvPicPr>
          <p:cNvPr id="3" name="Picture 2">
            <a:extLst>
              <a:ext uri="{FF2B5EF4-FFF2-40B4-BE49-F238E27FC236}">
                <a16:creationId xmlns:a16="http://schemas.microsoft.com/office/drawing/2014/main" id="{9F6F72F5-4855-150E-E335-73ED34CB5EAB}"/>
              </a:ext>
            </a:extLst>
          </p:cNvPr>
          <p:cNvPicPr/>
          <p:nvPr/>
        </p:nvPicPr>
        <p:blipFill>
          <a:blip r:embed="rId2"/>
          <a:stretch>
            <a:fillRect/>
          </a:stretch>
        </p:blipFill>
        <p:spPr>
          <a:xfrm>
            <a:off x="3811849" y="4314940"/>
            <a:ext cx="2502535" cy="2041417"/>
          </a:xfrm>
          <a:prstGeom prst="rect">
            <a:avLst/>
          </a:prstGeom>
        </p:spPr>
      </p:pic>
      <p:sp>
        <p:nvSpPr>
          <p:cNvPr id="5" name="TextBox 4">
            <a:extLst>
              <a:ext uri="{FF2B5EF4-FFF2-40B4-BE49-F238E27FC236}">
                <a16:creationId xmlns:a16="http://schemas.microsoft.com/office/drawing/2014/main" id="{66B50C81-FADA-EED5-A30F-387E0F883E1F}"/>
              </a:ext>
            </a:extLst>
          </p:cNvPr>
          <p:cNvSpPr txBox="1"/>
          <p:nvPr/>
        </p:nvSpPr>
        <p:spPr>
          <a:xfrm>
            <a:off x="91440" y="136517"/>
            <a:ext cx="11895513" cy="3847207"/>
          </a:xfrm>
          <a:prstGeom prst="rect">
            <a:avLst/>
          </a:prstGeom>
          <a:noFill/>
        </p:spPr>
        <p:txBody>
          <a:bodyPr wrap="square">
            <a:spAutoFit/>
          </a:bodyPr>
          <a:lstStyle/>
          <a:p>
            <a:pPr marL="514350" indent="-514350">
              <a:buNone/>
            </a:pPr>
            <a:r>
              <a:rPr lang="en-US" sz="2000" b="1" dirty="0">
                <a:latin typeface="Times New Roman" pitchFamily="18" charset="0"/>
                <a:cs typeface="Times New Roman" pitchFamily="18" charset="0"/>
              </a:rPr>
              <a:t>Software Requirements</a:t>
            </a:r>
          </a:p>
          <a:p>
            <a:pPr marL="514350" indent="-514350">
              <a:buNone/>
            </a:pPr>
            <a:endParaRPr lang="en-US" sz="1400" b="1" dirty="0">
              <a:latin typeface="Times New Roman" pitchFamily="18" charset="0"/>
              <a:cs typeface="Times New Roman" pitchFamily="18" charset="0"/>
            </a:endParaRPr>
          </a:p>
          <a:p>
            <a:pPr>
              <a:buFont typeface="Wingdings" panose="05000000000000000000" pitchFamily="2" charset="2"/>
              <a:buChar char="q"/>
            </a:pPr>
            <a:r>
              <a:rPr lang="en-US" sz="1800" b="1" dirty="0">
                <a:latin typeface="Times New Roman" pitchFamily="18" charset="0"/>
                <a:cs typeface="Times New Roman" pitchFamily="18" charset="0"/>
              </a:rPr>
              <a:t>Arduino IDE</a:t>
            </a:r>
          </a:p>
          <a:p>
            <a:pPr marL="0" indent="0">
              <a:buNone/>
            </a:pPr>
            <a:endParaRPr lang="en-US" sz="18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The IDE we used here is Arduino IDE and the programming language </a:t>
            </a:r>
          </a:p>
          <a:p>
            <a:pPr marL="0" indent="0">
              <a:buNone/>
            </a:pPr>
            <a:r>
              <a:rPr lang="en-US" sz="1600" dirty="0">
                <a:latin typeface="Times New Roman" pitchFamily="18" charset="0"/>
                <a:cs typeface="Times New Roman" pitchFamily="18" charset="0"/>
              </a:rPr>
              <a:t> used as Embedded C</a:t>
            </a:r>
          </a:p>
          <a:p>
            <a:pPr marL="0" indent="0">
              <a:buNone/>
            </a:pPr>
            <a:endParaRPr lang="en-US" sz="1600" dirty="0">
              <a:latin typeface="Times New Roman" pitchFamily="18" charset="0"/>
              <a:cs typeface="Times New Roman" pitchFamily="18" charset="0"/>
            </a:endParaRPr>
          </a:p>
          <a:p>
            <a:pPr>
              <a:buFont typeface="Wingdings" panose="05000000000000000000" pitchFamily="2" charset="2"/>
              <a:buChar char="q"/>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ThingsSpeak</a:t>
            </a:r>
            <a:endParaRPr lang="en-US" sz="18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ThingsSpeak</a:t>
            </a:r>
            <a:r>
              <a:rPr lang="en-US" sz="1800" dirty="0">
                <a:latin typeface="Times New Roman" pitchFamily="18" charset="0"/>
                <a:cs typeface="Times New Roman" pitchFamily="18" charset="0"/>
              </a:rPr>
              <a:t> is an IoT analytics platform service that allows you to aggregate</a:t>
            </a:r>
          </a:p>
          <a:p>
            <a:pPr marL="0" indent="0">
              <a:buNone/>
            </a:pPr>
            <a:r>
              <a:rPr lang="en-US" sz="1800" dirty="0">
                <a:latin typeface="Times New Roman" pitchFamily="18" charset="0"/>
                <a:cs typeface="Times New Roman" pitchFamily="18" charset="0"/>
              </a:rPr>
              <a:t>Visualize, and analyze live data streams in the cloud. You can send data to</a:t>
            </a:r>
          </a:p>
          <a:p>
            <a:pPr marL="0" indent="0">
              <a:buNone/>
            </a:pPr>
            <a:r>
              <a:rPr lang="en-US" sz="1800" dirty="0" err="1">
                <a:latin typeface="Times New Roman" pitchFamily="18" charset="0"/>
                <a:cs typeface="Times New Roman" pitchFamily="18" charset="0"/>
              </a:rPr>
              <a:t>ThingsSpeak</a:t>
            </a:r>
            <a:r>
              <a:rPr lang="en-US" sz="1800" dirty="0">
                <a:latin typeface="Times New Roman" pitchFamily="18" charset="0"/>
                <a:cs typeface="Times New Roman" pitchFamily="18" charset="0"/>
              </a:rPr>
              <a:t> from our device create instant visualization</a:t>
            </a:r>
          </a:p>
          <a:p>
            <a:pPr marL="0" indent="0">
              <a:buNone/>
            </a:pPr>
            <a:endParaRPr lang="en-US" sz="1800" dirty="0">
              <a:latin typeface="Times New Roman" pitchFamily="18" charset="0"/>
              <a:cs typeface="Times New Roman" pitchFamily="18" charset="0"/>
            </a:endParaRPr>
          </a:p>
          <a:p>
            <a:pPr>
              <a:buFont typeface="Wingdings" panose="05000000000000000000" pitchFamily="2" charset="2"/>
              <a:buChar char="q"/>
            </a:pPr>
            <a:r>
              <a:rPr lang="en-US" sz="1800" b="1" dirty="0">
                <a:latin typeface="Times New Roman" pitchFamily="18" charset="0"/>
                <a:cs typeface="Times New Roman" pitchFamily="18" charset="0"/>
              </a:rPr>
              <a:t> Cloud Section</a:t>
            </a:r>
          </a:p>
        </p:txBody>
      </p:sp>
      <p:pic>
        <p:nvPicPr>
          <p:cNvPr id="6" name="Picture 2" descr="Arduino IDE - Download">
            <a:extLst>
              <a:ext uri="{FF2B5EF4-FFF2-40B4-BE49-F238E27FC236}">
                <a16:creationId xmlns:a16="http://schemas.microsoft.com/office/drawing/2014/main" id="{DB202A5D-D095-1EB9-EDED-136CF30D7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891" y="87308"/>
            <a:ext cx="1976763" cy="18701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SP32 Publish Sensor Readings to ThingSpeak (easiest way) | Random Nerd  Tutorials">
            <a:extLst>
              <a:ext uri="{FF2B5EF4-FFF2-40B4-BE49-F238E27FC236}">
                <a16:creationId xmlns:a16="http://schemas.microsoft.com/office/drawing/2014/main" id="{4B2F04C9-BB7B-7CBB-226D-0A9A6DB37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4578" y="2126179"/>
            <a:ext cx="3357822" cy="173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9300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14</a:t>
            </a:fld>
            <a:endParaRPr lang="en-US" dirty="0"/>
          </a:p>
        </p:txBody>
      </p:sp>
      <p:sp>
        <p:nvSpPr>
          <p:cNvPr id="6" name="Rectangle 5"/>
          <p:cNvSpPr/>
          <p:nvPr/>
        </p:nvSpPr>
        <p:spPr>
          <a:xfrm>
            <a:off x="4781550" y="1109713"/>
            <a:ext cx="2162908" cy="5176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UNO</a:t>
            </a:r>
            <a:endParaRPr lang="en-IN" dirty="0"/>
          </a:p>
        </p:txBody>
      </p:sp>
      <p:sp>
        <p:nvSpPr>
          <p:cNvPr id="8" name="Rounded Rectangle 7"/>
          <p:cNvSpPr/>
          <p:nvPr/>
        </p:nvSpPr>
        <p:spPr>
          <a:xfrm>
            <a:off x="1141535" y="1848266"/>
            <a:ext cx="2576146" cy="509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Wingdings" pitchFamily="2" charset="2"/>
              <a:buChar char="§"/>
            </a:pPr>
            <a:r>
              <a:rPr lang="en-US" dirty="0"/>
              <a:t>MQ-5 SENSOR</a:t>
            </a:r>
          </a:p>
        </p:txBody>
      </p:sp>
      <p:cxnSp>
        <p:nvCxnSpPr>
          <p:cNvPr id="10" name="Straight Arrow Connector 9"/>
          <p:cNvCxnSpPr/>
          <p:nvPr/>
        </p:nvCxnSpPr>
        <p:spPr>
          <a:xfrm flipV="1">
            <a:off x="3717681" y="2107570"/>
            <a:ext cx="1063869" cy="1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51793" y="2630232"/>
            <a:ext cx="2576146"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Wingdings" pitchFamily="2" charset="2"/>
              <a:buChar char="§"/>
            </a:pPr>
            <a:r>
              <a:rPr lang="en-US">
                <a:latin typeface="Times New Roman" pitchFamily="18" charset="0"/>
                <a:cs typeface="Times New Roman" pitchFamily="18" charset="0"/>
              </a:rPr>
              <a:t>MQ-135</a:t>
            </a:r>
            <a:r>
              <a:rPr lang="en-US"/>
              <a:t> SENSOR</a:t>
            </a:r>
            <a:endParaRPr lang="en-US" dirty="0"/>
          </a:p>
        </p:txBody>
      </p:sp>
      <p:sp>
        <p:nvSpPr>
          <p:cNvPr id="14" name="Rounded Rectangle 13"/>
          <p:cNvSpPr/>
          <p:nvPr/>
        </p:nvSpPr>
        <p:spPr>
          <a:xfrm>
            <a:off x="1141535" y="5615534"/>
            <a:ext cx="2576146" cy="509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1151793" y="1109713"/>
            <a:ext cx="2576146" cy="466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Wingdings" pitchFamily="2" charset="2"/>
              <a:buChar char="§"/>
            </a:pPr>
            <a:r>
              <a:rPr lang="en-US" dirty="0"/>
              <a:t>MQ-2 SENSOR</a:t>
            </a:r>
          </a:p>
        </p:txBody>
      </p:sp>
      <p:sp>
        <p:nvSpPr>
          <p:cNvPr id="16" name="Rounded Rectangle 15"/>
          <p:cNvSpPr/>
          <p:nvPr/>
        </p:nvSpPr>
        <p:spPr>
          <a:xfrm>
            <a:off x="1151793" y="3368787"/>
            <a:ext cx="2576146" cy="543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Wingdings" pitchFamily="2" charset="2"/>
              <a:buChar char="§"/>
            </a:pPr>
            <a:r>
              <a:rPr lang="en-US"/>
              <a:t>MQ-7 SENSOR</a:t>
            </a:r>
            <a:endParaRPr lang="en-US" dirty="0"/>
          </a:p>
        </p:txBody>
      </p:sp>
      <p:sp>
        <p:nvSpPr>
          <p:cNvPr id="17" name="Rounded Rectangle 16"/>
          <p:cNvSpPr/>
          <p:nvPr/>
        </p:nvSpPr>
        <p:spPr>
          <a:xfrm>
            <a:off x="1151793" y="4149600"/>
            <a:ext cx="2576146" cy="498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1151793" y="4876981"/>
            <a:ext cx="2576146" cy="509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1151793" y="4167185"/>
            <a:ext cx="2576146" cy="498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Wingdings" pitchFamily="2" charset="2"/>
              <a:buChar char="§"/>
            </a:pPr>
            <a:r>
              <a:rPr lang="en-US"/>
              <a:t>MQ- 8 SENSOR</a:t>
            </a:r>
            <a:endParaRPr lang="en-US" dirty="0"/>
          </a:p>
        </p:txBody>
      </p:sp>
      <p:sp>
        <p:nvSpPr>
          <p:cNvPr id="23" name="Rounded Rectangle 22"/>
          <p:cNvSpPr/>
          <p:nvPr/>
        </p:nvSpPr>
        <p:spPr>
          <a:xfrm>
            <a:off x="1151793" y="4894565"/>
            <a:ext cx="2576146" cy="509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
            </a:pPr>
            <a:r>
              <a:rPr lang="en-US" dirty="0">
                <a:latin typeface="Times New Roman" pitchFamily="18" charset="0"/>
                <a:cs typeface="Times New Roman" pitchFamily="18" charset="0"/>
              </a:rPr>
              <a:t>    DHT11 sensor</a:t>
            </a:r>
          </a:p>
        </p:txBody>
      </p:sp>
      <p:sp>
        <p:nvSpPr>
          <p:cNvPr id="24" name="Rounded Rectangle 23"/>
          <p:cNvSpPr/>
          <p:nvPr/>
        </p:nvSpPr>
        <p:spPr>
          <a:xfrm>
            <a:off x="1141535" y="5633119"/>
            <a:ext cx="2576146" cy="509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US">
                <a:latin typeface="Times New Roman" pitchFamily="18" charset="0"/>
                <a:cs typeface="Times New Roman" pitchFamily="18" charset="0"/>
              </a:rPr>
              <a:t>BMP 180 </a:t>
            </a:r>
            <a:r>
              <a:rPr lang="en-US"/>
              <a:t>SENSOR</a:t>
            </a:r>
            <a:endParaRPr lang="en-IN"/>
          </a:p>
        </p:txBody>
      </p:sp>
      <p:sp>
        <p:nvSpPr>
          <p:cNvPr id="26" name="Round Same Side Corner Rectangle 25"/>
          <p:cNvSpPr/>
          <p:nvPr/>
        </p:nvSpPr>
        <p:spPr>
          <a:xfrm>
            <a:off x="7998069" y="1125911"/>
            <a:ext cx="2769577" cy="8001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WIFI MODULE </a:t>
            </a:r>
            <a:endParaRPr lang="en-IN" dirty="0"/>
          </a:p>
        </p:txBody>
      </p:sp>
      <p:sp>
        <p:nvSpPr>
          <p:cNvPr id="27" name="Content Placeholder 2"/>
          <p:cNvSpPr txBox="1">
            <a:spLocks/>
          </p:cNvSpPr>
          <p:nvPr/>
        </p:nvSpPr>
        <p:spPr>
          <a:xfrm>
            <a:off x="216877" y="-5766"/>
            <a:ext cx="11292254" cy="67272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Times New Roman" pitchFamily="18" charset="0"/>
                <a:cs typeface="Times New Roman" pitchFamily="18" charset="0"/>
              </a:rPr>
              <a:t>BLOCK  DIAGRAM</a:t>
            </a:r>
          </a:p>
        </p:txBody>
      </p:sp>
      <p:sp>
        <p:nvSpPr>
          <p:cNvPr id="29" name="Round Same Side Corner Rectangle 28"/>
          <p:cNvSpPr/>
          <p:nvPr/>
        </p:nvSpPr>
        <p:spPr>
          <a:xfrm>
            <a:off x="8004907" y="3368787"/>
            <a:ext cx="2769577" cy="8001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 DISPLAY</a:t>
            </a:r>
            <a:endParaRPr lang="en-IN" dirty="0"/>
          </a:p>
        </p:txBody>
      </p:sp>
      <p:sp>
        <p:nvSpPr>
          <p:cNvPr id="30" name="Round Same Side Corner Rectangle 29"/>
          <p:cNvSpPr/>
          <p:nvPr/>
        </p:nvSpPr>
        <p:spPr>
          <a:xfrm>
            <a:off x="8021299" y="2198204"/>
            <a:ext cx="2769577" cy="8001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GSM</a:t>
            </a:r>
            <a:endParaRPr lang="en-IN" dirty="0"/>
          </a:p>
        </p:txBody>
      </p:sp>
      <p:sp>
        <p:nvSpPr>
          <p:cNvPr id="31" name="Rounded Rectangle 30"/>
          <p:cNvSpPr/>
          <p:nvPr/>
        </p:nvSpPr>
        <p:spPr>
          <a:xfrm>
            <a:off x="8004907" y="4522103"/>
            <a:ext cx="2447436" cy="54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BUZZER</a:t>
            </a:r>
            <a:endParaRPr lang="en-IN" dirty="0"/>
          </a:p>
        </p:txBody>
      </p:sp>
      <p:sp>
        <p:nvSpPr>
          <p:cNvPr id="33" name="Rounded Rectangle 32"/>
          <p:cNvSpPr/>
          <p:nvPr/>
        </p:nvSpPr>
        <p:spPr>
          <a:xfrm>
            <a:off x="7998069" y="5417585"/>
            <a:ext cx="2447436" cy="603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 MOTOR</a:t>
            </a:r>
            <a:endParaRPr lang="en-IN" dirty="0"/>
          </a:p>
        </p:txBody>
      </p:sp>
      <p:cxnSp>
        <p:nvCxnSpPr>
          <p:cNvPr id="34" name="Straight Arrow Connector 33"/>
          <p:cNvCxnSpPr/>
          <p:nvPr/>
        </p:nvCxnSpPr>
        <p:spPr>
          <a:xfrm flipV="1">
            <a:off x="3717681" y="1360638"/>
            <a:ext cx="1063869" cy="1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17680" y="2842095"/>
            <a:ext cx="1063869" cy="1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717679" y="3672221"/>
            <a:ext cx="1063869" cy="1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17678" y="4359208"/>
            <a:ext cx="1063869" cy="1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727939" y="5172654"/>
            <a:ext cx="1063869" cy="1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694234" y="5917553"/>
            <a:ext cx="1063869" cy="1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4791808" y="482696"/>
            <a:ext cx="1899138" cy="32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SUPPLY</a:t>
            </a:r>
            <a:endParaRPr lang="en-IN" dirty="0"/>
          </a:p>
        </p:txBody>
      </p:sp>
      <p:cxnSp>
        <p:nvCxnSpPr>
          <p:cNvPr id="57" name="Straight Arrow Connector 56"/>
          <p:cNvCxnSpPr>
            <a:stCxn id="53" idx="2"/>
          </p:cNvCxnSpPr>
          <p:nvPr/>
        </p:nvCxnSpPr>
        <p:spPr>
          <a:xfrm>
            <a:off x="5741377" y="808011"/>
            <a:ext cx="0" cy="301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43A79616-FEF9-5179-4FEC-CC174332DF94}"/>
              </a:ext>
            </a:extLst>
          </p:cNvPr>
          <p:cNvCxnSpPr/>
          <p:nvPr/>
        </p:nvCxnSpPr>
        <p:spPr>
          <a:xfrm>
            <a:off x="6944458" y="1576072"/>
            <a:ext cx="1053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68C5ED9-A0CA-A8F6-D782-E0A1ACD8C7A7}"/>
              </a:ext>
            </a:extLst>
          </p:cNvPr>
          <p:cNvCxnSpPr>
            <a:cxnSpLocks/>
            <a:endCxn id="30" idx="2"/>
          </p:cNvCxnSpPr>
          <p:nvPr/>
        </p:nvCxnSpPr>
        <p:spPr>
          <a:xfrm>
            <a:off x="6951295" y="2593479"/>
            <a:ext cx="1070004" cy="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7D79713-81B7-3298-E6E9-D7DB677F85C2}"/>
              </a:ext>
            </a:extLst>
          </p:cNvPr>
          <p:cNvCxnSpPr/>
          <p:nvPr/>
        </p:nvCxnSpPr>
        <p:spPr>
          <a:xfrm>
            <a:off x="6951296" y="3842676"/>
            <a:ext cx="1053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2ED0E9-0F24-8D8D-BE7A-ECE01FB87B88}"/>
              </a:ext>
            </a:extLst>
          </p:cNvPr>
          <p:cNvCxnSpPr/>
          <p:nvPr/>
        </p:nvCxnSpPr>
        <p:spPr>
          <a:xfrm>
            <a:off x="6951296" y="4784785"/>
            <a:ext cx="1053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290D37F-03FC-FFC9-DC2B-3CEED2F3F428}"/>
              </a:ext>
            </a:extLst>
          </p:cNvPr>
          <p:cNvCxnSpPr/>
          <p:nvPr/>
        </p:nvCxnSpPr>
        <p:spPr>
          <a:xfrm>
            <a:off x="6944458" y="5735207"/>
            <a:ext cx="1053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6CF3ADC-C1A0-4658-19B5-20B598D0C8EA}"/>
              </a:ext>
            </a:extLst>
          </p:cNvPr>
          <p:cNvCxnSpPr/>
          <p:nvPr/>
        </p:nvCxnSpPr>
        <p:spPr>
          <a:xfrm flipH="1">
            <a:off x="6944458" y="1848266"/>
            <a:ext cx="1053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ed Rectangle 32">
            <a:extLst>
              <a:ext uri="{FF2B5EF4-FFF2-40B4-BE49-F238E27FC236}">
                <a16:creationId xmlns:a16="http://schemas.microsoft.com/office/drawing/2014/main" id="{843C0729-28AA-E858-F2AC-F50BD538FCBB}"/>
              </a:ext>
            </a:extLst>
          </p:cNvPr>
          <p:cNvSpPr/>
          <p:nvPr/>
        </p:nvSpPr>
        <p:spPr>
          <a:xfrm>
            <a:off x="8004906" y="6261411"/>
            <a:ext cx="2447436" cy="603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EXHAUSTING FAN</a:t>
            </a:r>
            <a:endParaRPr lang="en-IN" dirty="0"/>
          </a:p>
        </p:txBody>
      </p:sp>
      <p:cxnSp>
        <p:nvCxnSpPr>
          <p:cNvPr id="19" name="Straight Arrow Connector 18">
            <a:extLst>
              <a:ext uri="{FF2B5EF4-FFF2-40B4-BE49-F238E27FC236}">
                <a16:creationId xmlns:a16="http://schemas.microsoft.com/office/drawing/2014/main" id="{4BEBE465-E0FD-5308-2CB2-E0E6D6BDA877}"/>
              </a:ext>
            </a:extLst>
          </p:cNvPr>
          <p:cNvCxnSpPr>
            <a:stCxn id="33" idx="2"/>
            <a:endCxn id="2" idx="0"/>
          </p:cNvCxnSpPr>
          <p:nvPr/>
        </p:nvCxnSpPr>
        <p:spPr>
          <a:xfrm>
            <a:off x="9221787" y="6021324"/>
            <a:ext cx="6837" cy="24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2245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E9F3-0A4E-F558-F424-DFC1F93039BC}"/>
              </a:ext>
            </a:extLst>
          </p:cNvPr>
          <p:cNvSpPr>
            <a:spLocks noGrp="1"/>
          </p:cNvSpPr>
          <p:nvPr>
            <p:ph type="title"/>
          </p:nvPr>
        </p:nvSpPr>
        <p:spPr/>
        <p:txBody>
          <a:bodyPr>
            <a:normAutofit/>
          </a:bodyPr>
          <a:lstStyle/>
          <a:p>
            <a:pPr algn="l"/>
            <a:r>
              <a:rPr lang="en-US" sz="2800" dirty="0">
                <a:latin typeface="Times New Roman" panose="02020603050405020304" pitchFamily="18" charset="0"/>
                <a:cs typeface="Times New Roman" panose="02020603050405020304" pitchFamily="18" charset="0"/>
              </a:rPr>
              <a:t>ARCHITECTURE</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BFFD33-C913-2E24-8E12-8BA808F925B4}"/>
              </a:ext>
            </a:extLst>
          </p:cNvPr>
          <p:cNvSpPr>
            <a:spLocks noGrp="1"/>
          </p:cNvSpPr>
          <p:nvPr>
            <p:ph type="sldNum" sz="quarter" idx="12"/>
          </p:nvPr>
        </p:nvSpPr>
        <p:spPr/>
        <p:txBody>
          <a:bodyPr/>
          <a:lstStyle/>
          <a:p>
            <a:fld id="{6D22F896-40B5-4ADD-8801-0D06FADFA095}" type="slidenum">
              <a:rPr lang="en-US" smtClean="0"/>
              <a:pPr/>
              <a:t>15</a:t>
            </a:fld>
            <a:endParaRPr lang="en-US" dirty="0"/>
          </a:p>
        </p:txBody>
      </p:sp>
      <p:pic>
        <p:nvPicPr>
          <p:cNvPr id="5" name="Content Placeholder 4">
            <a:extLst>
              <a:ext uri="{FF2B5EF4-FFF2-40B4-BE49-F238E27FC236}">
                <a16:creationId xmlns:a16="http://schemas.microsoft.com/office/drawing/2014/main" id="{716316B6-70E8-0F7B-8BE0-700DFD8C2A2B}"/>
              </a:ext>
            </a:extLst>
          </p:cNvPr>
          <p:cNvPicPr>
            <a:picLocks noGrp="1"/>
          </p:cNvPicPr>
          <p:nvPr>
            <p:ph idx="1"/>
          </p:nvPr>
        </p:nvPicPr>
        <p:blipFill>
          <a:blip r:embed="rId2"/>
          <a:stretch>
            <a:fillRect/>
          </a:stretch>
        </p:blipFill>
        <p:spPr>
          <a:xfrm>
            <a:off x="3417310" y="1728283"/>
            <a:ext cx="5191125" cy="2935157"/>
          </a:xfrm>
          <a:prstGeom prst="rect">
            <a:avLst/>
          </a:prstGeom>
        </p:spPr>
      </p:pic>
    </p:spTree>
    <p:extLst>
      <p:ext uri="{BB962C8B-B14F-4D97-AF65-F5344CB8AC3E}">
        <p14:creationId xmlns:p14="http://schemas.microsoft.com/office/powerpoint/2010/main" val="415087869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48554"/>
          </a:xfrm>
        </p:spPr>
        <p:txBody>
          <a:bodyPr>
            <a:normAutofit fontScale="90000"/>
          </a:bodyPr>
          <a:lstStyle/>
          <a:p>
            <a:pPr algn="l"/>
            <a:r>
              <a:rPr lang="en-US" dirty="0"/>
              <a:t>Working</a:t>
            </a:r>
            <a:br>
              <a:rPr lang="en-US" dirty="0"/>
            </a:br>
            <a:endParaRPr lang="en-US" dirty="0"/>
          </a:p>
        </p:txBody>
      </p:sp>
      <p:sp>
        <p:nvSpPr>
          <p:cNvPr id="3" name="Content Placeholder 2"/>
          <p:cNvSpPr>
            <a:spLocks noGrp="1"/>
          </p:cNvSpPr>
          <p:nvPr>
            <p:ph idx="1"/>
          </p:nvPr>
        </p:nvSpPr>
        <p:spPr>
          <a:xfrm>
            <a:off x="518746" y="923192"/>
            <a:ext cx="11063654" cy="5202977"/>
          </a:xfrm>
        </p:spPr>
        <p:txBody>
          <a:bodyPr>
            <a:normAutofit/>
          </a:bodyPr>
          <a:lstStyle/>
          <a:p>
            <a:pPr>
              <a:buNone/>
            </a:pPr>
            <a:r>
              <a:rPr lang="en-US" sz="2800" dirty="0"/>
              <a:t>    </a:t>
            </a:r>
            <a:r>
              <a:rPr lang="en-US" sz="2000" dirty="0">
                <a:latin typeface="Times New Roman" panose="02020603050405020304" pitchFamily="18" charset="0"/>
                <a:cs typeface="Times New Roman" panose="02020603050405020304" pitchFamily="18" charset="0"/>
              </a:rPr>
              <a:t>An IoT-based air pollution monitoring system is a complex system that uses various technologies and components to measure, process, and visualize air pollution data. The following is a detailed explanation of the working process of such a system</a:t>
            </a:r>
          </a:p>
          <a:p>
            <a:pPr>
              <a:buNone/>
            </a:pPr>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Sensor deployment</a:t>
            </a:r>
          </a:p>
          <a:p>
            <a:pPr>
              <a:buNone/>
            </a:pPr>
            <a:r>
              <a:rPr lang="en-US" sz="2000" dirty="0">
                <a:latin typeface="Times New Roman" panose="02020603050405020304" pitchFamily="18" charset="0"/>
                <a:cs typeface="Times New Roman" panose="02020603050405020304" pitchFamily="18" charset="0"/>
              </a:rPr>
              <a:t>       The first step in setting up an IoT-based air pollution monitoring system is to deploy air pollution       sensors. we are connected various gas sensors to the Arduino board based on the terminals</a:t>
            </a:r>
          </a:p>
          <a:p>
            <a:pPr>
              <a:buNone/>
            </a:pPr>
            <a:r>
              <a:rPr lang="en-US" sz="24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Data collection</a:t>
            </a:r>
          </a:p>
          <a:p>
            <a:pPr>
              <a:buNone/>
            </a:pPr>
            <a:r>
              <a:rPr lang="en-US" sz="2000" dirty="0">
                <a:latin typeface="Times New Roman" panose="02020603050405020304" pitchFamily="18" charset="0"/>
                <a:cs typeface="Times New Roman" panose="02020603050405020304" pitchFamily="18" charset="0"/>
              </a:rPr>
              <a:t>     Once the sensors are deployed, they start collecting air pollution data. This data is transmitted to a central database using internet connectivity, such as Wi-Fi, cellular. This enables real-time monitoring of air pollution levels and helps to identify spikes in pollution levels as they occur.</a:t>
            </a:r>
          </a:p>
          <a:p>
            <a:pPr>
              <a:buNone/>
            </a:pPr>
            <a:r>
              <a:rPr lang="en-US" sz="1800" b="1" dirty="0">
                <a:latin typeface="Times New Roman" panose="02020603050405020304" pitchFamily="18" charset="0"/>
                <a:cs typeface="Times New Roman" panose="02020603050405020304" pitchFamily="18" charset="0"/>
              </a:rPr>
              <a:t>    Data visualization</a:t>
            </a:r>
          </a:p>
          <a:p>
            <a:pPr>
              <a:buNone/>
            </a:pPr>
            <a:r>
              <a:rPr lang="en-US" sz="2000" dirty="0">
                <a:latin typeface="Times New Roman" panose="02020603050405020304" pitchFamily="18" charset="0"/>
                <a:cs typeface="Times New Roman" panose="02020603050405020304" pitchFamily="18" charset="0"/>
              </a:rPr>
              <a:t>     The processed data is visualized on a  mobile app, allowing relevant authorities and the general public to access it easily. This information can be used to understand air pollution trends and patterns, and to make informed decisions about air quality management</a:t>
            </a:r>
          </a:p>
          <a:p>
            <a:pPr>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z="2000" smtClean="0"/>
              <a:pPr/>
              <a:t>16</a:t>
            </a:fld>
            <a:endParaRPr lang="en-US" sz="2000"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17</a:t>
            </a:fld>
            <a:endParaRPr lang="en-US" dirty="0"/>
          </a:p>
        </p:txBody>
      </p:sp>
      <p:sp>
        <p:nvSpPr>
          <p:cNvPr id="5" name="Title 1"/>
          <p:cNvSpPr>
            <a:spLocks noGrp="1"/>
          </p:cNvSpPr>
          <p:nvPr>
            <p:ph idx="1"/>
          </p:nvPr>
        </p:nvSpPr>
        <p:spPr>
          <a:xfrm>
            <a:off x="609600" y="571500"/>
            <a:ext cx="10972800" cy="55546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Alarming system</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The system includes an alarming mechanism that can be triggered when the levels of a certain pollutant exceed a predetermined threshold. This can alert relevant authorities and prompt them to take immediate action to mitigate the problem.</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IoT-based air pollution monitoring system is designed to provide real-time air quality data and insights, allowing for timely and effective interventions to reduce air pollution</a:t>
            </a:r>
            <a:endParaRPr lang="en-IN" sz="2400" dirty="0"/>
          </a:p>
        </p:txBody>
      </p:sp>
    </p:spTree>
    <p:extLst>
      <p:ext uri="{BB962C8B-B14F-4D97-AF65-F5344CB8AC3E}">
        <p14:creationId xmlns:p14="http://schemas.microsoft.com/office/powerpoint/2010/main" val="378795404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3C74-9909-AB2C-98C7-366765134663}"/>
              </a:ext>
            </a:extLst>
          </p:cNvPr>
          <p:cNvSpPr>
            <a:spLocks noGrp="1"/>
          </p:cNvSpPr>
          <p:nvPr>
            <p:ph type="title"/>
          </p:nvPr>
        </p:nvSpPr>
        <p:spPr/>
        <p:txBody>
          <a:bodyPr>
            <a:normAutofit/>
          </a:bodyPr>
          <a:lstStyle/>
          <a:p>
            <a:pPr algn="l"/>
            <a:r>
              <a:rPr lang="en-US" sz="2800" dirty="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3171E3-C2EC-5FAA-0D02-BE9971002B47}"/>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These are the Output showing on a display and the message send by GSM system as shown in figure above. If gases goes beyond threshold limit it sends alert message to take necessary actions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F30A81-3693-D5EA-F985-864D9FBB111F}"/>
              </a:ext>
            </a:extLst>
          </p:cNvPr>
          <p:cNvSpPr>
            <a:spLocks noGrp="1"/>
          </p:cNvSpPr>
          <p:nvPr>
            <p:ph type="sldNum" sz="quarter" idx="12"/>
          </p:nvPr>
        </p:nvSpPr>
        <p:spPr/>
        <p:txBody>
          <a:bodyPr/>
          <a:lstStyle/>
          <a:p>
            <a:fld id="{6D22F896-40B5-4ADD-8801-0D06FADFA095}" type="slidenum">
              <a:rPr lang="en-US" smtClean="0"/>
              <a:pPr/>
              <a:t>18</a:t>
            </a:fld>
            <a:endParaRPr lang="en-US" dirty="0"/>
          </a:p>
        </p:txBody>
      </p:sp>
      <p:pic>
        <p:nvPicPr>
          <p:cNvPr id="5" name="Picture 4">
            <a:extLst>
              <a:ext uri="{FF2B5EF4-FFF2-40B4-BE49-F238E27FC236}">
                <a16:creationId xmlns:a16="http://schemas.microsoft.com/office/drawing/2014/main" id="{07ABD992-E2C4-C111-258E-C33AFE6CC940}"/>
              </a:ext>
            </a:extLst>
          </p:cNvPr>
          <p:cNvPicPr/>
          <p:nvPr/>
        </p:nvPicPr>
        <p:blipFill rotWithShape="1">
          <a:blip r:embed="rId2"/>
          <a:srcRect l="2626" r="17690"/>
          <a:stretch/>
        </p:blipFill>
        <p:spPr>
          <a:xfrm>
            <a:off x="6467911" y="2592198"/>
            <a:ext cx="4186108" cy="3396003"/>
          </a:xfrm>
          <a:prstGeom prst="rect">
            <a:avLst/>
          </a:prstGeom>
        </p:spPr>
      </p:pic>
    </p:spTree>
    <p:extLst>
      <p:ext uri="{BB962C8B-B14F-4D97-AF65-F5344CB8AC3E}">
        <p14:creationId xmlns:p14="http://schemas.microsoft.com/office/powerpoint/2010/main" val="282615742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sz="2700" dirty="0"/>
            </a:br>
            <a:br>
              <a:rPr lang="en-US" sz="2700" dirty="0"/>
            </a:br>
            <a:r>
              <a:rPr lang="en-US" sz="2700" b="1" dirty="0">
                <a:latin typeface="Times New Roman" panose="02020603050405020304" pitchFamily="18" charset="0"/>
                <a:cs typeface="Times New Roman" panose="02020603050405020304" pitchFamily="18" charset="0"/>
              </a:rPr>
              <a:t>Applications</a:t>
            </a:r>
            <a:br>
              <a:rPr lang="en-US" dirty="0"/>
            </a:br>
            <a:endParaRPr lang="en-US" dirty="0"/>
          </a:p>
        </p:txBody>
      </p:sp>
      <p:sp>
        <p:nvSpPr>
          <p:cNvPr id="3" name="Content Placeholder 2"/>
          <p:cNvSpPr>
            <a:spLocks noGrp="1"/>
          </p:cNvSpPr>
          <p:nvPr>
            <p:ph idx="1"/>
          </p:nvPr>
        </p:nvSpPr>
        <p:spPr>
          <a:xfrm>
            <a:off x="259080" y="1295400"/>
            <a:ext cx="11323320" cy="5562600"/>
          </a:xfrm>
        </p:spPr>
        <p:txBody>
          <a:bodyPr>
            <a:normAutofit/>
          </a:bodyPr>
          <a:lstStyle/>
          <a:p>
            <a:pPr>
              <a:buFont typeface="Wingdings" panose="05000000000000000000" pitchFamily="2" charset="2"/>
              <a:buChar char="§"/>
            </a:pPr>
            <a:r>
              <a:rPr lang="en-US" dirty="0"/>
              <a:t> </a:t>
            </a:r>
            <a:r>
              <a:rPr lang="en-US" sz="2300" b="1" dirty="0">
                <a:latin typeface="Times New Roman" panose="02020603050405020304" pitchFamily="18" charset="0"/>
                <a:cs typeface="Times New Roman" panose="02020603050405020304" pitchFamily="18" charset="0"/>
              </a:rPr>
              <a:t>Industrial monitoring</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The system can be used to monitor air quality around industrial areas and help companies reduce their emissions and meet regulatory standards.</a:t>
            </a:r>
          </a:p>
          <a:p>
            <a:pPr marL="0" indent="0">
              <a:buNone/>
            </a:pPr>
            <a:r>
              <a:rPr lang="en-US" sz="2300" dirty="0">
                <a:latin typeface="Times New Roman" panose="02020603050405020304" pitchFamily="18" charset="0"/>
                <a:cs typeface="Times New Roman" panose="02020603050405020304" pitchFamily="18" charset="0"/>
              </a:rPr>
              <a:t>Health and safety monitoring: </a:t>
            </a:r>
          </a:p>
          <a:p>
            <a:pPr marL="0" indent="0">
              <a:buNone/>
            </a:pPr>
            <a:r>
              <a:rPr lang="en-US" sz="2300" dirty="0">
                <a:latin typeface="Times New Roman" panose="02020603050405020304" pitchFamily="18" charset="0"/>
                <a:cs typeface="Times New Roman" panose="02020603050405020304" pitchFamily="18" charset="0"/>
              </a:rPr>
              <a:t>The system can be used to monitor air quality in public places, schools, and hospitals to ensure the health and safety of people.</a:t>
            </a:r>
          </a:p>
          <a:p>
            <a:pPr>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Environmental monitoring</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The system can be used to monitor air quality in real-time and provide early warning alerts to the public in case of hazardous air conditions. </a:t>
            </a:r>
          </a:p>
        </p:txBody>
      </p:sp>
      <p:sp>
        <p:nvSpPr>
          <p:cNvPr id="4" name="Slide Number Placeholder 3"/>
          <p:cNvSpPr>
            <a:spLocks noGrp="1"/>
          </p:cNvSpPr>
          <p:nvPr>
            <p:ph type="sldNum" sz="quarter" idx="12"/>
          </p:nvPr>
        </p:nvSpPr>
        <p:spPr/>
        <p:txBody>
          <a:bodyPr/>
          <a:lstStyle/>
          <a:p>
            <a:fld id="{6D22F896-40B5-4ADD-8801-0D06FADFA095}" type="slidenum">
              <a:rPr lang="en-US" sz="2000" smtClean="0"/>
              <a:pPr/>
              <a:t>19</a:t>
            </a:fld>
            <a:endParaRPr lang="en-US" sz="20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idx="4294967295"/>
          </p:nvPr>
        </p:nvSpPr>
        <p:spPr>
          <a:xfrm>
            <a:off x="0" y="619125"/>
            <a:ext cx="9009063" cy="931863"/>
          </a:xfrm>
        </p:spPr>
        <p:txBody>
          <a:bodyPr>
            <a:normAutofit/>
          </a:bodyPr>
          <a:lstStyle/>
          <a:p>
            <a:pPr algn="l"/>
            <a:r>
              <a:rPr lang="en-US" sz="2400" b="1" dirty="0">
                <a:solidFill>
                  <a:srgbClr val="000000"/>
                </a:solidFill>
                <a:latin typeface="Times New Roman" pitchFamily="18" charset="0"/>
                <a:cs typeface="Times New Roman" pitchFamily="18" charset="0"/>
              </a:rPr>
              <a:t>ABSTRACT</a:t>
            </a:r>
          </a:p>
        </p:txBody>
      </p:sp>
      <p:sp>
        <p:nvSpPr>
          <p:cNvPr id="1048689" name="TextBox 4"/>
          <p:cNvSpPr txBox="1"/>
          <p:nvPr/>
        </p:nvSpPr>
        <p:spPr>
          <a:xfrm>
            <a:off x="802819" y="1595021"/>
            <a:ext cx="11045862" cy="452431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The problem of air pollution is a major global concern that affects human health, the environment, and the quality of life. Currently, traditional air pollution monitoring systems rely on fixed monitoring stations that can be limited in terms of accuracy, and real-time data availability. An IoT air pollution monitoring system using sensors and devices can gather more data from a wider area and provide real-time information to help reduce air pollution.</a:t>
            </a:r>
          </a:p>
          <a:p>
            <a:endParaRPr lang="en-US" sz="2400" b="1" dirty="0">
              <a:latin typeface="Times New Roman" panose="02020603050405020304" pitchFamily="18" charset="0"/>
              <a:cs typeface="Times New Roman" panose="02020603050405020304" pitchFamily="18" charset="0"/>
            </a:endParaRPr>
          </a:p>
          <a:p>
            <a:endParaRPr lang="en-US" sz="2400" b="1" dirty="0">
              <a:solidFill>
                <a:srgbClr val="000000"/>
              </a:solidFill>
              <a:latin typeface="Times New Roman" panose="02020603050405020304" pitchFamily="18" charset="0"/>
              <a:cs typeface="Times New Roman" panose="02020603050405020304" pitchFamily="18" charset="0"/>
            </a:endParaRPr>
          </a:p>
          <a:p>
            <a:endParaRPr lang="en-US" sz="2400" i="1" dirty="0">
              <a:solidFill>
                <a:srgbClr val="000000"/>
              </a:solidFill>
              <a:latin typeface="Times New Roman" panose="02020603050405020304" pitchFamily="18" charset="0"/>
              <a:cs typeface="Times New Roman" panose="02020603050405020304" pitchFamily="18" charset="0"/>
            </a:endParaRPr>
          </a:p>
          <a:p>
            <a:endParaRPr lang="en-US" sz="2400" b="1" dirty="0">
              <a:solidFill>
                <a:srgbClr val="000000"/>
              </a:solidFill>
              <a:latin typeface="Times New Roman" panose="02020603050405020304" pitchFamily="18" charset="0"/>
              <a:cs typeface="Times New Roman" panose="02020603050405020304" pitchFamily="18" charset="0"/>
            </a:endParaRPr>
          </a:p>
          <a:p>
            <a:endParaRPr lang="en-US" sz="2400" b="1" dirty="0">
              <a:solidFill>
                <a:srgbClr val="000000"/>
              </a:solidFill>
              <a:latin typeface="Bahnschrift Light" panose="020B0502040204020203" pitchFamily="34" charset="0"/>
            </a:endParaRPr>
          </a:p>
          <a:p>
            <a:r>
              <a:rPr lang="en-US" sz="2400" b="1" dirty="0">
                <a:solidFill>
                  <a:srgbClr val="000000"/>
                </a:solidFill>
                <a:latin typeface="Bahnschrift Light" panose="020B0502040204020203" pitchFamily="34" charset="0"/>
              </a:rPr>
              <a:t>                                                                                                                               </a:t>
            </a:r>
          </a:p>
        </p:txBody>
      </p:sp>
      <p:sp>
        <p:nvSpPr>
          <p:cNvPr id="4" name="Slide Number Placeholder 3"/>
          <p:cNvSpPr>
            <a:spLocks noGrp="1"/>
          </p:cNvSpPr>
          <p:nvPr>
            <p:ph type="sldNum" sz="quarter" idx="12"/>
          </p:nvPr>
        </p:nvSpPr>
        <p:spPr/>
        <p:txBody>
          <a:bodyPr/>
          <a:lstStyle/>
          <a:p>
            <a:fld id="{6D22F896-40B5-4ADD-8801-0D06FADFA095}" type="slidenum">
              <a:rPr lang="en-US" sz="2000" smtClean="0"/>
              <a:pPr/>
              <a:t>2</a:t>
            </a:fld>
            <a:endParaRPr lang="en-US" sz="2000" dirty="0"/>
          </a:p>
        </p:txBody>
      </p:sp>
      <p:pic>
        <p:nvPicPr>
          <p:cNvPr id="1026" name="Picture 2" descr="Set images air pollution sources Royalty Free Vector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9612"/>
          <a:stretch/>
        </p:blipFill>
        <p:spPr bwMode="auto">
          <a:xfrm>
            <a:off x="7571371" y="3857178"/>
            <a:ext cx="3250276" cy="26296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88"/>
                                        </p:tgtEl>
                                        <p:attrNameLst>
                                          <p:attrName>style.visibility</p:attrName>
                                        </p:attrNameLst>
                                      </p:cBhvr>
                                      <p:to>
                                        <p:strVal val="visible"/>
                                      </p:to>
                                    </p:set>
                                    <p:animEffect transition="in" filter="fade">
                                      <p:cBhvr>
                                        <p:cTn id="7" dur="500"/>
                                        <p:tgtEl>
                                          <p:spTgt spid="10486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48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8" grpId="0"/>
      <p:bldP spid="104868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D4CF-C904-38F9-B634-42D081697056}"/>
              </a:ext>
            </a:extLst>
          </p:cNvPr>
          <p:cNvSpPr>
            <a:spLocks noGrp="1"/>
          </p:cNvSpPr>
          <p:nvPr>
            <p:ph type="title"/>
          </p:nvPr>
        </p:nvSpPr>
        <p:spPr/>
        <p:txBody>
          <a:bodyPr>
            <a:normAutofit fontScale="90000"/>
          </a:bodyPr>
          <a:lstStyle/>
          <a:p>
            <a:pPr algn="l"/>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Future Scope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F9A29E-77CE-6982-D9C5-DC53C2C3964F}"/>
              </a:ext>
            </a:extLst>
          </p:cNvPr>
          <p:cNvSpPr>
            <a:spLocks noGrp="1"/>
          </p:cNvSpPr>
          <p:nvPr>
            <p:ph idx="1"/>
          </p:nvPr>
        </p:nvSpPr>
        <p:spPr/>
        <p:txBody>
          <a:bodyPr/>
          <a:lstStyle/>
          <a:p>
            <a:pPr marL="0" indent="0">
              <a:lnSpc>
                <a:spcPct val="150000"/>
              </a:lnSpc>
              <a:buNone/>
            </a:pPr>
            <a:r>
              <a:rPr lang="en-US" sz="1800" spc="-5" dirty="0">
                <a:effectLst/>
                <a:latin typeface="Times New Roman" panose="02020603050405020304" pitchFamily="18" charset="0"/>
                <a:ea typeface="Times New Roman" panose="02020603050405020304" pitchFamily="18" charset="0"/>
              </a:rPr>
              <a:t>The future scope of IoT based air pollution monitoring systems is vast and has the potential to be a game-changer in the field of environmental monitoring. Some potential advancements that could be made in an advanced version of the system include</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2000" b="1" spc="-5" dirty="0">
                <a:effectLst/>
                <a:latin typeface="Times New Roman" panose="02020603050405020304" pitchFamily="18" charset="0"/>
                <a:ea typeface="Times New Roman" panose="02020603050405020304" pitchFamily="18" charset="0"/>
              </a:rPr>
              <a:t>Integration with smart city infrastructure</a:t>
            </a:r>
            <a:r>
              <a:rPr lang="en-US" sz="1800" spc="-5" dirty="0">
                <a:effectLst/>
                <a:latin typeface="Times New Roman" panose="02020603050405020304" pitchFamily="18" charset="0"/>
                <a:ea typeface="Times New Roman" panose="02020603050405020304" pitchFamily="18" charset="0"/>
              </a:rPr>
              <a:t>: An IoT based air pollution monitoring system can be integrated with other smart city infrastructure such as traffic management systems, weather stations, and public transport systems. This can provide more accurate and real-time data on air quality and enable authorities to take preventive measures more effectively</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spc="-5" dirty="0">
                <a:effectLst/>
                <a:latin typeface="Times New Roman" panose="02020603050405020304" pitchFamily="18" charset="0"/>
                <a:ea typeface="Times New Roman" panose="02020603050405020304" pitchFamily="18" charset="0"/>
              </a:rPr>
              <a:t>Multi-sensor integration</a:t>
            </a:r>
            <a:r>
              <a:rPr lang="en-US" sz="1800" spc="-5" dirty="0">
                <a:effectLst/>
                <a:latin typeface="Times New Roman" panose="02020603050405020304" pitchFamily="18" charset="0"/>
                <a:ea typeface="Times New Roman" panose="02020603050405020304" pitchFamily="18" charset="0"/>
              </a:rPr>
              <a:t>: An advanced version of the system can integrate multiple sensors that can detect a wide range of pollutants. This can provide a more comprehensive picture of air quality in the area.</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271E87C-0C11-3000-D2D7-E7748E23B34C}"/>
              </a:ext>
            </a:extLst>
          </p:cNvPr>
          <p:cNvSpPr>
            <a:spLocks noGrp="1"/>
          </p:cNvSpPr>
          <p:nvPr>
            <p:ph type="sldNum" sz="quarter" idx="12"/>
          </p:nvPr>
        </p:nvSpPr>
        <p:spPr/>
        <p:txBody>
          <a:bodyPr/>
          <a:lstStyle/>
          <a:p>
            <a:fld id="{6D22F896-40B5-4ADD-8801-0D06FADFA095}" type="slidenum">
              <a:rPr lang="en-US" smtClean="0"/>
              <a:pPr/>
              <a:t>20</a:t>
            </a:fld>
            <a:endParaRPr lang="en-US" dirty="0"/>
          </a:p>
        </p:txBody>
      </p:sp>
    </p:spTree>
    <p:extLst>
      <p:ext uri="{BB962C8B-B14F-4D97-AF65-F5344CB8AC3E}">
        <p14:creationId xmlns:p14="http://schemas.microsoft.com/office/powerpoint/2010/main" val="55795189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10972800" cy="1143000"/>
          </a:xfrm>
        </p:spPr>
        <p:txBody>
          <a:bodyPr>
            <a:normAutofit/>
          </a:bodyPr>
          <a:lstStyle/>
          <a:p>
            <a:pPr algn="l"/>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09600" y="1284317"/>
            <a:ext cx="10972800" cy="4891729"/>
          </a:xfrm>
        </p:spPr>
        <p:txBody>
          <a:bodyPr>
            <a:normAutofit/>
          </a:bodyPr>
          <a:lstStyle/>
          <a:p>
            <a:pPr>
              <a:buNone/>
            </a:pPr>
            <a:r>
              <a:rPr lang="en-US" sz="3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IoT-based air pollution monitoring system uses technology and sensors to measure air quality and provide real-time data to individuals, organizations, and governments. This helps to improve air quality and protect public health by providing accurate information that can be used to make informed decisions. The system is cost-effective, accurate, and can be easily scaled to cover large areas. The use of this technology is becoming increasingly important as the impact of air pollution on public health and the environment continues to grow.</a:t>
            </a:r>
          </a:p>
        </p:txBody>
      </p:sp>
      <p:sp>
        <p:nvSpPr>
          <p:cNvPr id="4" name="Slide Number Placeholder 3"/>
          <p:cNvSpPr>
            <a:spLocks noGrp="1"/>
          </p:cNvSpPr>
          <p:nvPr>
            <p:ph type="sldNum" sz="quarter" idx="12"/>
          </p:nvPr>
        </p:nvSpPr>
        <p:spPr/>
        <p:txBody>
          <a:bodyPr/>
          <a:lstStyle/>
          <a:p>
            <a:fld id="{6D22F896-40B5-4ADD-8801-0D06FADFA095}" type="slidenum">
              <a:rPr lang="en-US" sz="2000" smtClean="0"/>
              <a:pPr/>
              <a:t>21</a:t>
            </a:fld>
            <a:endParaRPr lang="en-US" sz="2000"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80" y="461009"/>
            <a:ext cx="9912355" cy="819355"/>
          </a:xfrm>
        </p:spPr>
        <p:txBody>
          <a:bodyPr>
            <a:noAutofit/>
          </a:bodyPr>
          <a:lstStyle/>
          <a:p>
            <a:pPr algn="l"/>
            <a:r>
              <a:rPr lang="en-US" sz="2800" b="1" dirty="0">
                <a:latin typeface="Times New Roman" panose="02020603050405020304" pitchFamily="18" charset="0"/>
                <a:cs typeface="Times New Roman" panose="02020603050405020304" pitchFamily="18" charset="0"/>
              </a:rPr>
              <a:t>References</a:t>
            </a:r>
            <a:r>
              <a:rPr lang="en-US" sz="2800" dirty="0"/>
              <a:t>:- </a:t>
            </a:r>
            <a:br>
              <a:rPr lang="en-US" dirty="0"/>
            </a:br>
            <a:endParaRPr lang="en-US" dirty="0"/>
          </a:p>
        </p:txBody>
      </p:sp>
      <p:sp>
        <p:nvSpPr>
          <p:cNvPr id="4" name="Text Placeholder 3"/>
          <p:cNvSpPr>
            <a:spLocks noGrp="1"/>
          </p:cNvSpPr>
          <p:nvPr>
            <p:ph type="body" sz="half" idx="2"/>
          </p:nvPr>
        </p:nvSpPr>
        <p:spPr>
          <a:xfrm>
            <a:off x="282575" y="798022"/>
            <a:ext cx="8063139" cy="5152836"/>
          </a:xfrm>
        </p:spPr>
        <p:txBody>
          <a:bodyPr>
            <a:noAutofit/>
          </a:bodyPr>
          <a:lstStyle/>
          <a:p>
            <a:endParaRPr lang="en-US" sz="2400" b="1" dirty="0"/>
          </a:p>
          <a:p>
            <a:pPr lvl="0"/>
            <a:r>
              <a:rPr lang="en-US" sz="2400" dirty="0">
                <a:hlinkClick r:id="rId2"/>
              </a:rPr>
              <a:t>1. </a:t>
            </a:r>
            <a:r>
              <a:rPr lang="en-US" sz="2400" dirty="0">
                <a:latin typeface="Times New Roman" panose="02020603050405020304" pitchFamily="18" charset="0"/>
                <a:cs typeface="Times New Roman" panose="02020603050405020304" pitchFamily="18" charset="0"/>
                <a:hlinkClick r:id="rId2"/>
              </a:rPr>
              <a:t>https://securedstatic.greenpeace.org/india/Global/i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hlinkClick r:id="rId2"/>
              </a:rPr>
              <a:t>ndia</a:t>
            </a:r>
            <a:r>
              <a:rPr lang="en-US" sz="2400" dirty="0">
                <a:latin typeface="Times New Roman" panose="02020603050405020304" pitchFamily="18" charset="0"/>
                <a:cs typeface="Times New Roman" panose="02020603050405020304" pitchFamily="18" charset="0"/>
                <a:hlinkClick r:id="rId2"/>
              </a:rPr>
              <a:t>/</a:t>
            </a:r>
            <a:r>
              <a:rPr lang="en-US" sz="2400" dirty="0" err="1">
                <a:latin typeface="Times New Roman" panose="02020603050405020304" pitchFamily="18" charset="0"/>
                <a:cs typeface="Times New Roman" panose="02020603050405020304" pitchFamily="18" charset="0"/>
                <a:hlinkClick r:id="rId2"/>
              </a:rPr>
              <a:t>Airpoclypse</a:t>
            </a:r>
            <a:r>
              <a:rPr lang="en-US" sz="2400" dirty="0">
                <a:latin typeface="Times New Roman" panose="02020603050405020304" pitchFamily="18" charset="0"/>
                <a:cs typeface="Times New Roman" panose="02020603050405020304" pitchFamily="18" charset="0"/>
                <a:hlinkClick r:id="rId2"/>
              </a:rPr>
              <a:t>--Not-just-Delhi--Air-in-most-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Indian-cities-hazardous--Greenpeace-</a:t>
            </a:r>
            <a:r>
              <a:rPr lang="en-US" sz="2400" dirty="0" err="1">
                <a:latin typeface="Times New Roman" panose="02020603050405020304" pitchFamily="18" charset="0"/>
                <a:cs typeface="Times New Roman" panose="02020603050405020304" pitchFamily="18" charset="0"/>
                <a:hlinkClick r:id="rId2"/>
              </a:rPr>
              <a:t>report.pdf</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2. content/uploads/2008/04/5v-regulator-using- 7805.JPG</a:t>
            </a:r>
          </a:p>
          <a:p>
            <a:pPr lvl="0"/>
            <a:r>
              <a:rPr lang="en-US" sz="2400" dirty="0">
                <a:latin typeface="Times New Roman" panose="02020603050405020304" pitchFamily="18" charset="0"/>
                <a:cs typeface="Times New Roman" panose="02020603050405020304" pitchFamily="18" charset="0"/>
              </a:rPr>
              <a:t>3. https://store.arduino.cc/arduino-uno-rev3 </a:t>
            </a:r>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https:/</a:t>
            </a:r>
            <a:r>
              <a:rPr lang="en-US" sz="2400" dirty="0">
                <a:latin typeface="Times New Roman" panose="02020603050405020304" pitchFamily="18" charset="0"/>
                <a:cs typeface="Times New Roman" panose="02020603050405020304" pitchFamily="18" charset="0"/>
                <a:hlinkClick r:id="rId3"/>
              </a:rPr>
              <a:t>/www.arduino.c</a:t>
            </a:r>
            <a:r>
              <a:rPr lang="en-US" sz="24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hlinkClick r:id="rId3"/>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https:/</a:t>
            </a:r>
            <a:r>
              <a:rPr lang="en-US" sz="2400" dirty="0">
                <a:latin typeface="Times New Roman" panose="02020603050405020304" pitchFamily="18" charset="0"/>
                <a:cs typeface="Times New Roman" panose="02020603050405020304" pitchFamily="18" charset="0"/>
                <a:hlinkClick r:id="rId4"/>
              </a:rPr>
              <a:t>/www.ali</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hlinkClick r:id="rId4"/>
              </a:rPr>
              <a:t>xpress.com/item/1PCS-LOT-</a:t>
            </a:r>
            <a:r>
              <a:rPr lang="en-US" sz="2400" dirty="0">
                <a:latin typeface="Times New Roman" panose="02020603050405020304" pitchFamily="18" charset="0"/>
                <a:cs typeface="Times New Roman" panose="02020603050405020304" pitchFamily="18" charset="0"/>
              </a:rPr>
              <a:t> Solution-PH-</a:t>
            </a:r>
            <a:r>
              <a:rPr lang="en-US" sz="2400" dirty="0" err="1">
                <a:latin typeface="Times New Roman" panose="02020603050405020304" pitchFamily="18" charset="0"/>
                <a:cs typeface="Times New Roman" panose="02020603050405020304" pitchFamily="18" charset="0"/>
              </a:rPr>
              <a:t>valuo</a:t>
            </a:r>
            <a:r>
              <a:rPr lang="en-US" sz="2400" dirty="0">
                <a:latin typeface="Times New Roman" panose="02020603050405020304" pitchFamily="18" charset="0"/>
                <a:cs typeface="Times New Roman" panose="02020603050405020304" pitchFamily="18" charset="0"/>
              </a:rPr>
              <a:t>-Temperature-detector-sensor- module-for-</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-Free- shipping/32620995019.html?spm=2114.4001</a:t>
            </a: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074" name="AutoShape 2" descr="C:\Users\ASUS\Downloads\circuit1-1-scale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6" name="AutoShape 4" descr="C:\Users\ASUS\Downloads\circuit1-1-scale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78" name="AutoShape 6" descr="C:\Users\ASUS\Downloads\circuit1-1-scale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80" name="AutoShape 8" descr="circuit1-1-scaled.webp (1024×7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82" name="AutoShape 10" descr="circuit1-1-scaled.webp (1024×7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84" name="AutoShape 12" descr="circuit1-1-scaled.webp (1024×7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86" name="AutoShape 14" descr="C:\Users\ASUS\Downloads\circuit1-1-scale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z="2000" smtClean="0"/>
              <a:pPr/>
              <a:t>22</a:t>
            </a:fld>
            <a:endParaRPr lang="en-US" sz="2000" dirty="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fld id="{6D22F896-40B5-4ADD-8801-0D06FADFA095}" type="slidenum">
              <a:rPr lang="en-US" smtClean="0"/>
              <a:pPr/>
              <a:t>23</a:t>
            </a:fld>
            <a:endParaRPr 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F35B-FA65-13DD-A751-68178D1895F9}"/>
              </a:ext>
            </a:extLst>
          </p:cNvPr>
          <p:cNvSpPr>
            <a:spLocks noGrp="1"/>
          </p:cNvSpPr>
          <p:nvPr>
            <p:ph type="title"/>
          </p:nvPr>
        </p:nvSpPr>
        <p:spPr/>
        <p:txBody>
          <a:bodyPr>
            <a:normAutofit/>
          </a:bodyPr>
          <a:lstStyle/>
          <a:p>
            <a:pPr algn="l"/>
            <a:r>
              <a:rPr lang="en-US" sz="2800" b="1" u="sng" dirty="0">
                <a:latin typeface="Times New Roman" panose="02020603050405020304" pitchFamily="18" charset="0"/>
                <a:cs typeface="Times New Roman" panose="02020603050405020304" pitchFamily="18" charset="0"/>
              </a:rPr>
              <a:t>Objective</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F6D3CB-0548-D404-ABF9-F86EE44FF94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Real-time monitoring of air quality parameters, such as particulate matter harmful pollutants.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Providing accurate and reliable data on air Pollution levels to  public, government and individuals.</a:t>
            </a:r>
          </a:p>
          <a:p>
            <a:pPr marL="0" indent="0">
              <a:buNone/>
            </a:pPr>
            <a:endParaRPr lang="en-US" sz="2400" dirty="0"/>
          </a:p>
          <a:p>
            <a:r>
              <a:rPr lang="en-US" sz="2400" dirty="0">
                <a:latin typeface="Times New Roman" panose="02020603050405020304" pitchFamily="18" charset="0"/>
                <a:cs typeface="Times New Roman" panose="02020603050405020304" pitchFamily="18" charset="0"/>
              </a:rPr>
              <a:t>Alerting authorities and citizens when pollution levels exceed certain thresholds, allowing them to take appropriate actions to reduce exposure to harmful pollutants.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8CB6EF-22D9-441E-E27F-F39B53C4B479}"/>
              </a:ext>
            </a:extLst>
          </p:cNvPr>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37846897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AE51-660C-9C55-530E-BE1A9001768B}"/>
              </a:ext>
            </a:extLst>
          </p:cNvPr>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KEYWORDS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688779-BE57-D68A-3746-7B6BB8F0B722}"/>
              </a:ext>
            </a:extLst>
          </p:cNvPr>
          <p:cNvSpPr>
            <a:spLocks noGrp="1"/>
          </p:cNvSpPr>
          <p:nvPr>
            <p:ph idx="1"/>
          </p:nvPr>
        </p:nvSpPr>
        <p:spPr/>
        <p:txBody>
          <a:bodyPr>
            <a:norm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ARDUINO</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MICROCONTROLLER</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HARDWARE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AIR POLLUTION MONITORING</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DETECTING HARMFUL GASES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GSM</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SENSORS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B689BE-B4F7-FD35-4561-568A2D75584B}"/>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27042270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ext Placeholder 2"/>
          <p:cNvSpPr>
            <a:spLocks noGrp="1"/>
          </p:cNvSpPr>
          <p:nvPr>
            <p:ph type="body" idx="1"/>
          </p:nvPr>
        </p:nvSpPr>
        <p:spPr>
          <a:xfrm>
            <a:off x="268014" y="232011"/>
            <a:ext cx="9175075" cy="1249947"/>
          </a:xfrm>
        </p:spPr>
        <p:txBody>
          <a:bodyPr>
            <a:normAutofit/>
          </a:bodyPr>
          <a:lstStyle/>
          <a:p>
            <a:r>
              <a:rPr lang="en-US" sz="3600" b="1" dirty="0">
                <a:solidFill>
                  <a:schemeClr val="tx1"/>
                </a:solidFill>
                <a:latin typeface="Times New Roman" pitchFamily="18" charset="0"/>
                <a:cs typeface="Times New Roman" pitchFamily="18" charset="0"/>
              </a:rPr>
              <a:t>Introduction</a:t>
            </a:r>
          </a:p>
        </p:txBody>
      </p:sp>
      <p:sp>
        <p:nvSpPr>
          <p:cNvPr id="6" name="Rectangle 5"/>
          <p:cNvSpPr/>
          <p:nvPr/>
        </p:nvSpPr>
        <p:spPr>
          <a:xfrm>
            <a:off x="609600" y="1792483"/>
            <a:ext cx="11351170" cy="6740307"/>
          </a:xfrm>
          <a:prstGeom prst="rect">
            <a:avLst/>
          </a:prstGeom>
        </p:spPr>
        <p:txBody>
          <a:bodyPr wrap="square">
            <a:spAutoFit/>
          </a:bodyPr>
          <a:lstStyle/>
          <a:p>
            <a:pPr marL="342900" indent="-342900">
              <a:buFont typeface="Wingdings" panose="05000000000000000000" pitchFamily="2" charset="2"/>
              <a:buChar char="§"/>
            </a:pPr>
            <a:r>
              <a:rPr lang="en-US" sz="2400" dirty="0">
                <a:latin typeface="Times New Roman" pitchFamily="18" charset="0"/>
                <a:cs typeface="Times New Roman" pitchFamily="18" charset="0"/>
              </a:rPr>
              <a:t> Internet of Things-based air quality monitoring system, is a technology that utilizes a Network of sensors and connected devices to measure and monitor various air pollutants. </a:t>
            </a:r>
          </a:p>
          <a:p>
            <a:endParaRPr lang="en-US" sz="2400" dirty="0">
              <a:latin typeface="Times New Roman" pitchFamily="18" charset="0"/>
              <a:cs typeface="Times New Roman" pitchFamily="18" charset="0"/>
            </a:endParaRPr>
          </a:p>
          <a:p>
            <a:pPr marL="342900" indent="-342900">
              <a:buFont typeface="Wingdings" panose="05000000000000000000" pitchFamily="2" charset="2"/>
              <a:buChar char="§"/>
            </a:pPr>
            <a:r>
              <a:rPr lang="en-US" sz="2400" dirty="0">
                <a:latin typeface="Times New Roman" pitchFamily="18" charset="0"/>
                <a:cs typeface="Times New Roman" pitchFamily="18" charset="0"/>
              </a:rPr>
              <a:t>The primary goal of such a system is to provide real-time air quality data to help individuals, governments, and organizations make informed decisions about air pollution. </a:t>
            </a:r>
          </a:p>
          <a:p>
            <a:endParaRPr lang="en-US" sz="2400" dirty="0">
              <a:latin typeface="Times New Roman" pitchFamily="18" charset="0"/>
              <a:cs typeface="Times New Roman" pitchFamily="18" charset="0"/>
            </a:endParaRPr>
          </a:p>
          <a:p>
            <a:pPr marL="342900" indent="-342900">
              <a:buFont typeface="Wingdings" panose="05000000000000000000" pitchFamily="2" charset="2"/>
              <a:buChar char="§"/>
            </a:pPr>
            <a:r>
              <a:rPr lang="en-US" sz="2400" dirty="0">
                <a:latin typeface="Times New Roman" pitchFamily="18" charset="0"/>
                <a:cs typeface="Times New Roman" pitchFamily="18" charset="0"/>
              </a:rPr>
              <a:t>The sensors used in an IoT-based air pollution monitoring system are typically placed in strategic locations, such as near major sources of pollution, in populated areas, or in sensitive ecosystems.</a:t>
            </a:r>
          </a:p>
          <a:p>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6D22F896-40B5-4ADD-8801-0D06FADFA095}" type="slidenum">
              <a:rPr lang="en-US" sz="2000" smtClean="0"/>
              <a:pPr/>
              <a:t>5</a:t>
            </a:fld>
            <a:endParaRPr 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48698">
                                            <p:txEl>
                                              <p:pRg st="0" end="0"/>
                                            </p:txEl>
                                          </p:spTgt>
                                        </p:tgtEl>
                                        <p:attrNameLst>
                                          <p:attrName>style.visibility</p:attrName>
                                        </p:attrNameLst>
                                      </p:cBhvr>
                                      <p:to>
                                        <p:strVal val="visible"/>
                                      </p:to>
                                    </p:set>
                                    <p:animEffect transition="in" filter="randombar(horizontal)">
                                      <p:cBhvr>
                                        <p:cTn id="7" dur="500"/>
                                        <p:tgtEl>
                                          <p:spTgt spid="10486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7FDE-BFF8-DBAA-0005-EF1C53ED340C}"/>
              </a:ext>
            </a:extLst>
          </p:cNvPr>
          <p:cNvSpPr>
            <a:spLocks noGrp="1"/>
          </p:cNvSpPr>
          <p:nvPr>
            <p:ph type="title"/>
          </p:nvPr>
        </p:nvSpPr>
        <p:spPr/>
        <p:txBody>
          <a:bodyPr>
            <a:normAutofit/>
          </a:bodyPr>
          <a:lstStyle/>
          <a:p>
            <a:pPr algn="l"/>
            <a:r>
              <a:rPr lang="en-US" sz="2800" dirty="0">
                <a:latin typeface="Times New Roman" panose="02020603050405020304" pitchFamily="18" charset="0"/>
                <a:cs typeface="Times New Roman" panose="02020603050405020304" pitchFamily="18" charset="0"/>
              </a:rPr>
              <a:t>LITERATURE SURVEY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8EFA2-3FD5-7C44-4BF8-AB6C36CECD43}"/>
              </a:ext>
            </a:extLst>
          </p:cNvPr>
          <p:cNvSpPr>
            <a:spLocks noGrp="1"/>
          </p:cNvSpPr>
          <p:nvPr>
            <p:ph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Air pollution is a significant environmental issue that has negative impacts on both human health and the natural environment.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problem arises from the release of harmful pollutants into the air from a variety of sources, including transportation, industry, and energy production.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These pollutants can have negative impacts on human health, causing respiratory and cardiovascular disease, as well as other health problems.</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824F98-3D87-5CD2-2381-EB262E160FAE}"/>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190826178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Hardware components required</a:t>
            </a:r>
          </a:p>
        </p:txBody>
      </p:sp>
      <p:sp>
        <p:nvSpPr>
          <p:cNvPr id="3" name="Content Placeholder 2"/>
          <p:cNvSpPr>
            <a:spLocks noGrp="1"/>
          </p:cNvSpPr>
          <p:nvPr>
            <p:ph idx="1"/>
          </p:nvPr>
        </p:nvSpPr>
        <p:spPr>
          <a:xfrm>
            <a:off x="609600" y="1600206"/>
            <a:ext cx="11025352" cy="4863656"/>
          </a:xfrm>
        </p:spPr>
        <p:txBody>
          <a:bodyPr>
            <a:normAutofit fontScale="70000" lnSpcReduction="20000"/>
          </a:bodyPr>
          <a:lstStyle/>
          <a:p>
            <a:pPr marL="514350" indent="-514350">
              <a:buFont typeface="Wingdings" pitchFamily="2" charset="2"/>
              <a:buChar char="§"/>
            </a:pPr>
            <a:r>
              <a:rPr lang="en-US" sz="3300" dirty="0"/>
              <a:t>ARDINO UNO</a:t>
            </a:r>
          </a:p>
          <a:p>
            <a:pPr marL="514350" indent="-514350">
              <a:buFont typeface="Wingdings" pitchFamily="2" charset="2"/>
              <a:buChar char="§"/>
            </a:pPr>
            <a:r>
              <a:rPr lang="en-US" sz="3300" dirty="0"/>
              <a:t>GSM( GLOBAL SYSTEM FOR MOBILE COMMUNICATION)</a:t>
            </a:r>
          </a:p>
          <a:p>
            <a:pPr marL="514350" indent="-514350">
              <a:buFont typeface="Wingdings" pitchFamily="2" charset="2"/>
              <a:buChar char="§"/>
            </a:pPr>
            <a:r>
              <a:rPr lang="en-US" sz="3300" dirty="0"/>
              <a:t>WIFI MODULE</a:t>
            </a:r>
          </a:p>
          <a:p>
            <a:pPr marL="514350" indent="-514350">
              <a:buFont typeface="Wingdings" pitchFamily="2" charset="2"/>
              <a:buChar char="§"/>
            </a:pPr>
            <a:r>
              <a:rPr lang="en-US" sz="3300" dirty="0"/>
              <a:t>LCD DISPLAY</a:t>
            </a:r>
          </a:p>
          <a:p>
            <a:pPr marL="514350" indent="-514350">
              <a:buFont typeface="Wingdings" pitchFamily="2" charset="2"/>
              <a:buChar char="§"/>
            </a:pPr>
            <a:r>
              <a:rPr lang="en-US" sz="3300" dirty="0"/>
              <a:t>MQ-2 SENSOR</a:t>
            </a:r>
          </a:p>
          <a:p>
            <a:pPr marL="514350" indent="-514350">
              <a:buFont typeface="Wingdings" pitchFamily="2" charset="2"/>
              <a:buChar char="§"/>
            </a:pPr>
            <a:r>
              <a:rPr lang="en-US" sz="3300" dirty="0"/>
              <a:t>MQ-5 SENSOR</a:t>
            </a:r>
          </a:p>
          <a:p>
            <a:pPr marL="514350" indent="-514350">
              <a:buFont typeface="Wingdings" pitchFamily="2" charset="2"/>
              <a:buChar char="§"/>
            </a:pPr>
            <a:r>
              <a:rPr lang="en-US" sz="3300" dirty="0">
                <a:latin typeface="Times New Roman" pitchFamily="18" charset="0"/>
                <a:cs typeface="Times New Roman" pitchFamily="18" charset="0"/>
              </a:rPr>
              <a:t>MQ-135</a:t>
            </a:r>
            <a:r>
              <a:rPr lang="en-US" sz="3300" dirty="0"/>
              <a:t> SENSOR</a:t>
            </a:r>
          </a:p>
          <a:p>
            <a:pPr marL="514350" indent="-514350">
              <a:buFont typeface="Wingdings" pitchFamily="2" charset="2"/>
              <a:buChar char="§"/>
            </a:pPr>
            <a:r>
              <a:rPr lang="en-US" sz="3300" dirty="0"/>
              <a:t>MQ-7 SENSOR</a:t>
            </a:r>
          </a:p>
          <a:p>
            <a:pPr marL="514350" indent="-514350">
              <a:buFont typeface="Wingdings" pitchFamily="2" charset="2"/>
              <a:buChar char="§"/>
            </a:pPr>
            <a:r>
              <a:rPr lang="en-US" sz="3300" dirty="0"/>
              <a:t>MQ- 8 SENSOR</a:t>
            </a:r>
          </a:p>
          <a:p>
            <a:pPr>
              <a:buFont typeface="Wingdings" panose="05000000000000000000" pitchFamily="2" charset="2"/>
              <a:buChar char="§"/>
            </a:pPr>
            <a:r>
              <a:rPr lang="en-US" sz="3300" dirty="0">
                <a:latin typeface="Times New Roman" pitchFamily="18" charset="0"/>
                <a:cs typeface="Times New Roman" pitchFamily="18" charset="0"/>
              </a:rPr>
              <a:t>  BMP 180 </a:t>
            </a:r>
            <a:r>
              <a:rPr lang="en-US" sz="3300" dirty="0"/>
              <a:t>SENSOR</a:t>
            </a:r>
          </a:p>
          <a:p>
            <a:pPr>
              <a:buFont typeface="Wingdings" panose="05000000000000000000" pitchFamily="2" charset="2"/>
              <a:buChar char="§"/>
            </a:pPr>
            <a:r>
              <a:rPr lang="en-US" sz="3300" dirty="0">
                <a:latin typeface="Times New Roman" pitchFamily="18" charset="0"/>
                <a:cs typeface="Times New Roman" pitchFamily="18" charset="0"/>
              </a:rPr>
              <a:t>  DHT11 sensor</a:t>
            </a:r>
          </a:p>
          <a:p>
            <a:pPr marL="514350" indent="-514350">
              <a:buFont typeface="Wingdings" pitchFamily="2" charset="2"/>
              <a:buChar char="§"/>
            </a:pPr>
            <a:r>
              <a:rPr lang="en-US" sz="3300" dirty="0">
                <a:latin typeface="Times New Roman" pitchFamily="18" charset="0"/>
                <a:cs typeface="Times New Roman" pitchFamily="18" charset="0"/>
              </a:rPr>
              <a:t>BUZZER</a:t>
            </a:r>
          </a:p>
          <a:p>
            <a:pPr marL="514350" indent="-514350">
              <a:buFont typeface="Wingdings" pitchFamily="2" charset="2"/>
              <a:buChar char="§"/>
            </a:pPr>
            <a:r>
              <a:rPr lang="en-US" sz="3300" dirty="0">
                <a:latin typeface="Times New Roman" pitchFamily="18" charset="0"/>
                <a:cs typeface="Times New Roman" pitchFamily="18" charset="0"/>
              </a:rPr>
              <a:t>EXASTING FAN</a:t>
            </a:r>
          </a:p>
          <a:p>
            <a:pPr marL="0" indent="0">
              <a:buNone/>
            </a:pPr>
            <a:r>
              <a:rPr lang="en-US" sz="2400" dirty="0">
                <a:latin typeface="Times New Roman" pitchFamily="18" charset="0"/>
                <a:cs typeface="Times New Roman" pitchFamily="18" charset="0"/>
              </a:rPr>
              <a:t>                                                                                                                                      </a:t>
            </a:r>
            <a:endParaRPr lang="en-US" sz="21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z="2000" smtClean="0"/>
              <a:pPr/>
              <a:t>7</a:t>
            </a:fld>
            <a:endParaRPr lang="en-US" sz="2000"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4" descr="C:\Users\ASUS\Downloads\PIR-new.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a:xfrm>
            <a:off x="281354" y="160338"/>
            <a:ext cx="10772411" cy="639763"/>
          </a:xfrm>
        </p:spPr>
        <p:txBody>
          <a:bodyPr>
            <a:normAutofit/>
          </a:bodyPr>
          <a:lstStyle/>
          <a:p>
            <a:pPr algn="l"/>
            <a:r>
              <a:rPr lang="en-US" sz="1800" b="1" dirty="0">
                <a:latin typeface="Times New Roman" panose="02020603050405020304" pitchFamily="18" charset="0"/>
                <a:cs typeface="Times New Roman" panose="02020603050405020304" pitchFamily="18" charset="0"/>
              </a:rPr>
              <a:t>ARDUINO UNO</a:t>
            </a:r>
          </a:p>
        </p:txBody>
      </p:sp>
      <p:sp>
        <p:nvSpPr>
          <p:cNvPr id="11" name="Text Placeholder 10"/>
          <p:cNvSpPr>
            <a:spLocks noGrp="1"/>
          </p:cNvSpPr>
          <p:nvPr>
            <p:ph type="body" sz="half" idx="2"/>
          </p:nvPr>
        </p:nvSpPr>
        <p:spPr>
          <a:xfrm>
            <a:off x="460375" y="1340179"/>
            <a:ext cx="10786745" cy="5016178"/>
          </a:xfrm>
        </p:spPr>
        <p:txBody>
          <a:bodyPr>
            <a:noAutofit/>
          </a:bodyPr>
          <a:lstStyle/>
          <a:p>
            <a:r>
              <a:rPr lang="en-US" sz="2000" dirty="0">
                <a:latin typeface="Times New Roman" panose="02020603050405020304" pitchFamily="18" charset="0"/>
                <a:cs typeface="Times New Roman" panose="02020603050405020304" pitchFamily="18" charset="0"/>
              </a:rPr>
              <a:t>The Arduino Uno is a popular microcontroller board that is based on the  ATmega328P microcontroller. The ATmega328P is an 8-bit microcontroller that has 32KB of flash memory for storing the program code, 2KB of SRAM for data storage, and 1KB of EEPROM for non-volatile data storage.</a:t>
            </a:r>
          </a:p>
          <a:p>
            <a:r>
              <a:rPr lang="en-US" sz="2000" dirty="0">
                <a:latin typeface="Times New Roman" panose="02020603050405020304" pitchFamily="18" charset="0"/>
                <a:cs typeface="Times New Roman" panose="02020603050405020304" pitchFamily="18" charset="0"/>
              </a:rPr>
              <a:t>                              The ATmega328P also has 14 digital input/output pins, 6 of which can be used as pulse width modulation (PWM) outputs, and 6 analog input pins. The microcontroller can communicate using serial communication protocols like UART, SPI, and I2C.The Arduino Uno board provides a simple way to program the ATmega328P using a USB interface, and it also provides power to the microcontroller. The board has a variety of features that make it easy to use for beginners, such as a built-in LED and a reset button.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Fig. Arduino Uno ATmega328P</a:t>
            </a:r>
          </a:p>
        </p:txBody>
      </p:sp>
      <p:sp>
        <p:nvSpPr>
          <p:cNvPr id="5126" name="AutoShape 6" descr="C:\Users\ASUS\Downloads\PIR-new.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C:\Users\ASUS\Downloads\PIR-new.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C:\Users\ASUS\Downloads\PIR-new.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C:\Users\ASUS\Downloads\two-channel-relay-new.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4" name="AutoShape 14" descr="C:\Users\ASUS\Downloads\two-channel-relay-new.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6" name="AutoShape 16" descr="C:\Users\ASUS\Downloads\two-channel-relay-new.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Slide Number Placeholder 12"/>
          <p:cNvSpPr>
            <a:spLocks noGrp="1"/>
          </p:cNvSpPr>
          <p:nvPr>
            <p:ph type="sldNum" sz="quarter" idx="12"/>
          </p:nvPr>
        </p:nvSpPr>
        <p:spPr/>
        <p:txBody>
          <a:bodyPr/>
          <a:lstStyle/>
          <a:p>
            <a:fld id="{6D22F896-40B5-4ADD-8801-0D06FADFA095}" type="slidenum">
              <a:rPr lang="en-US" sz="2000" smtClean="0"/>
              <a:pPr/>
              <a:t>8</a:t>
            </a:fld>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404" y="4019204"/>
            <a:ext cx="2747356" cy="215779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itle 1"/>
          <p:cNvSpPr>
            <a:spLocks noGrp="1"/>
          </p:cNvSpPr>
          <p:nvPr>
            <p:ph type="title"/>
          </p:nvPr>
        </p:nvSpPr>
        <p:spPr>
          <a:xfrm>
            <a:off x="334108" y="87923"/>
            <a:ext cx="4515442" cy="422031"/>
          </a:xfrm>
        </p:spPr>
        <p:txBody>
          <a:bodyPr>
            <a:normAutofit/>
          </a:bodyPr>
          <a:lstStyle/>
          <a:p>
            <a:r>
              <a:rPr lang="en-US" sz="1800" dirty="0">
                <a:solidFill>
                  <a:srgbClr val="000000"/>
                </a:solidFill>
                <a:latin typeface="Times New Roman" panose="02020603050405020304" pitchFamily="18" charset="0"/>
                <a:cs typeface="Times New Roman" panose="02020603050405020304" pitchFamily="18" charset="0"/>
              </a:rPr>
              <a:t>MQ 135  GAS SENSOR</a:t>
            </a:r>
          </a:p>
        </p:txBody>
      </p:sp>
      <p:sp>
        <p:nvSpPr>
          <p:cNvPr id="8" name="Text Placeholder 7"/>
          <p:cNvSpPr>
            <a:spLocks noGrp="1"/>
          </p:cNvSpPr>
          <p:nvPr>
            <p:ph type="body" sz="half" idx="2"/>
          </p:nvPr>
        </p:nvSpPr>
        <p:spPr>
          <a:xfrm>
            <a:off x="468145" y="509954"/>
            <a:ext cx="7579987" cy="7626703"/>
          </a:xfrm>
          <a:prstGeom prst="rect">
            <a:avLst/>
          </a:prstGeom>
        </p:spPr>
        <p:txBody>
          <a:bodyPr wrap="square">
            <a:spAutoFit/>
          </a:bodyPr>
          <a:lstStyle/>
          <a:p>
            <a:r>
              <a:rPr lang="en-US" sz="1800" dirty="0">
                <a:latin typeface="Times New Roman" pitchFamily="18" charset="0"/>
                <a:cs typeface="Times New Roman" pitchFamily="18" charset="0"/>
              </a:rPr>
              <a:t>MQ-135 is a gas sensor that is commonly used for detecting harmful gases such as ammonia, nitrogen oxides, benzene. The MQ-135 sensor has a low cost, good sensitivity, and quick response time, making it popular for use in air quality monitoring systems, industrial processes, and indoor air quality monitoring applications. It is important to note that MQ-135 is not suitable for detecting all gases and its sensitivity can be affected by temperature and humidity.                        </a:t>
            </a:r>
          </a:p>
          <a:p>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MQ-2  GAS SENSOR</a:t>
            </a:r>
          </a:p>
          <a:p>
            <a:r>
              <a:rPr lang="en-US" sz="1800" dirty="0">
                <a:latin typeface="Times New Roman" pitchFamily="18" charset="0"/>
                <a:cs typeface="Times New Roman" pitchFamily="18" charset="0"/>
              </a:rPr>
              <a:t>MQ-2 is a gas sensor module that can detect a variety of gases including smoke, propane, methane, and carbon monoxide. The MQ-2 sensor module is commonly used in gas detection systems, gas leakage detectors, and in smoke detectors.</a:t>
            </a:r>
          </a:p>
          <a:p>
            <a:endParaRPr lang="en-US" sz="1800" dirty="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MQ-5 GAS SENSOR</a:t>
            </a:r>
          </a:p>
          <a:p>
            <a:r>
              <a:rPr lang="en-US" sz="1800" dirty="0">
                <a:latin typeface="Times New Roman" pitchFamily="18" charset="0"/>
                <a:cs typeface="Times New Roman" pitchFamily="18" charset="0"/>
              </a:rPr>
              <a:t>MQ-5 is a gas sensor module that can detect a variety of gases, including natural gas, LPG (liquefied petroleum gas), and coal gas. The MQ-5 sensor module is commonly used in gas detection systems, gas leakage detectors, and in fire alarms.</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2"/>
          <a:srcRect/>
          <a:stretch>
            <a:fillRect/>
          </a:stretch>
        </p:blipFill>
        <p:spPr bwMode="auto">
          <a:xfrm>
            <a:off x="10546894" y="136518"/>
            <a:ext cx="970362" cy="186684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r>
              <a:rPr lang="en-IN" sz="1400" b="1" dirty="0">
                <a:solidFill>
                  <a:srgbClr val="000000"/>
                </a:solidFill>
                <a:latin typeface="Times New Roman" panose="02020603050405020304" pitchFamily="18" charset="0"/>
                <a:cs typeface="Times New Roman" panose="02020603050405020304" pitchFamily="18" charset="0"/>
              </a:rPr>
              <a:t>Fig.</a:t>
            </a:r>
            <a:r>
              <a:rPr lang="en-IN" sz="1400" b="1" dirty="0">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itchFamily="18" charset="0"/>
              </a:rPr>
              <a:t>MQ-5  gas sensor </a:t>
            </a:r>
            <a:endParaRPr lang="en-IN" sz="1400" b="1" dirty="0">
              <a:solidFill>
                <a:schemeClr val="tx1"/>
              </a:solidFill>
              <a:latin typeface="Times New Roman" panose="02020603050405020304" pitchFamily="18" charset="0"/>
              <a:cs typeface="Times New Roman" panose="02020603050405020304" pitchFamily="18" charset="0"/>
            </a:endParaRPr>
          </a:p>
          <a:p>
            <a:fld id="{6D22F896-40B5-4ADD-8801-0D06FADFA095}" type="slidenum">
              <a:rPr lang="en-US" sz="2000" smtClean="0"/>
              <a:pPr/>
              <a:t>9</a:t>
            </a:fld>
            <a:endParaRPr lang="en-US" sz="2000" dirty="0"/>
          </a:p>
        </p:txBody>
      </p:sp>
      <p:pic>
        <p:nvPicPr>
          <p:cNvPr id="1026" name="Picture 2" descr="MQ8 MQ-8 Hydrogen Gas Sensor Module for Arduino Gas Sensor mo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1079" y="2626559"/>
            <a:ext cx="1293340" cy="12933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veshare MQ-5 Gas Sen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8732" y="4693773"/>
            <a:ext cx="1581785" cy="158178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810350F-B971-884F-273F-2FBDE5B10322}"/>
              </a:ext>
            </a:extLst>
          </p:cNvPr>
          <p:cNvSpPr txBox="1"/>
          <p:nvPr/>
        </p:nvSpPr>
        <p:spPr>
          <a:xfrm>
            <a:off x="9351817" y="3649287"/>
            <a:ext cx="2372037" cy="584775"/>
          </a:xfrm>
          <a:prstGeom prst="rect">
            <a:avLst/>
          </a:prstGeom>
          <a:noFill/>
        </p:spPr>
        <p:txBody>
          <a:bodyPr wrap="square">
            <a:spAutoFit/>
          </a:bodyPr>
          <a:lstStyle/>
          <a:p>
            <a:endParaRPr lang="en-US" sz="1800" dirty="0">
              <a:latin typeface="Times New Roman" pitchFamily="18" charset="0"/>
              <a:cs typeface="Times New Roman" pitchFamily="18" charset="0"/>
            </a:endParaRPr>
          </a:p>
          <a:p>
            <a:r>
              <a:rPr lang="en-IN" sz="1400" b="1" dirty="0">
                <a:latin typeface="Times New Roman" panose="02020603050405020304" pitchFamily="18" charset="0"/>
                <a:cs typeface="Times New Roman" panose="02020603050405020304" pitchFamily="18" charset="0"/>
              </a:rPr>
              <a:t>          Fig. </a:t>
            </a:r>
            <a:r>
              <a:rPr lang="en-IN" sz="1400" b="1" dirty="0">
                <a:solidFill>
                  <a:srgbClr val="000000"/>
                </a:solidFill>
                <a:latin typeface="Times New Roman" panose="02020603050405020304" pitchFamily="18" charset="0"/>
                <a:cs typeface="Times New Roman" panose="02020603050405020304" pitchFamily="18" charset="0"/>
              </a:rPr>
              <a:t>MQ-2 Gas Sensor </a:t>
            </a:r>
          </a:p>
        </p:txBody>
      </p:sp>
      <p:sp>
        <p:nvSpPr>
          <p:cNvPr id="17" name="TextBox 16">
            <a:extLst>
              <a:ext uri="{FF2B5EF4-FFF2-40B4-BE49-F238E27FC236}">
                <a16:creationId xmlns:a16="http://schemas.microsoft.com/office/drawing/2014/main" id="{C4AD0DDC-B69B-843A-1054-B78F36692819}"/>
              </a:ext>
            </a:extLst>
          </p:cNvPr>
          <p:cNvSpPr txBox="1"/>
          <p:nvPr/>
        </p:nvSpPr>
        <p:spPr>
          <a:xfrm>
            <a:off x="8559193" y="2180454"/>
            <a:ext cx="329477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Fig. </a:t>
            </a:r>
            <a:r>
              <a:rPr lang="en-IN" sz="1400" b="1" dirty="0">
                <a:solidFill>
                  <a:srgbClr val="000000"/>
                </a:solidFill>
                <a:latin typeface="Times New Roman" panose="02020603050405020304" pitchFamily="18" charset="0"/>
                <a:cs typeface="Times New Roman" panose="02020603050405020304" pitchFamily="18" charset="0"/>
              </a:rPr>
              <a:t>MQ-135 Gas Sensor </a:t>
            </a:r>
            <a:endParaRPr lang="en-IN" sz="14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07"/>
                                        </p:tgtEl>
                                        <p:attrNameLst>
                                          <p:attrName>style.visibility</p:attrName>
                                        </p:attrNameLst>
                                      </p:cBhvr>
                                      <p:to>
                                        <p:strVal val="visible"/>
                                      </p:to>
                                    </p:set>
                                    <p:anim calcmode="lin" valueType="num">
                                      <p:cBhvr additive="base">
                                        <p:cTn id="7" dur="500" fill="hold"/>
                                        <p:tgtEl>
                                          <p:spTgt spid="1048707"/>
                                        </p:tgtEl>
                                        <p:attrNameLst>
                                          <p:attrName>ppt_x</p:attrName>
                                        </p:attrNameLst>
                                      </p:cBhvr>
                                      <p:tavLst>
                                        <p:tav tm="0">
                                          <p:val>
                                            <p:strVal val="#ppt_x"/>
                                          </p:val>
                                        </p:tav>
                                        <p:tav tm="100000">
                                          <p:val>
                                            <p:strVal val="#ppt_x"/>
                                          </p:val>
                                        </p:tav>
                                      </p:tavLst>
                                    </p:anim>
                                    <p:anim calcmode="lin" valueType="num">
                                      <p:cBhvr additive="base">
                                        <p:cTn id="8" dur="500" fill="hold"/>
                                        <p:tgtEl>
                                          <p:spTgt spid="1048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1900</TotalTime>
  <Words>2199</Words>
  <Application>Microsoft Office PowerPoint</Application>
  <PresentationFormat>Widescreen</PresentationFormat>
  <Paragraphs>244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vt:lpstr>
      <vt:lpstr>Bahnschrift Light</vt:lpstr>
      <vt:lpstr>Calibri</vt:lpstr>
      <vt:lpstr>Times New Roman</vt:lpstr>
      <vt:lpstr>Wingdings</vt:lpstr>
      <vt:lpstr>Office Theme</vt:lpstr>
      <vt:lpstr>INTERNET OF THINGS  BASESD AIR POLLUTION MONITORING </vt:lpstr>
      <vt:lpstr>ABSTRACT</vt:lpstr>
      <vt:lpstr>Objective</vt:lpstr>
      <vt:lpstr>KEYWORDS</vt:lpstr>
      <vt:lpstr>PowerPoint Presentation</vt:lpstr>
      <vt:lpstr>LITERATURE SURVEY</vt:lpstr>
      <vt:lpstr>Hardware components required</vt:lpstr>
      <vt:lpstr>ARDUINO UNO</vt:lpstr>
      <vt:lpstr>MQ 135  GAS SENSOR</vt:lpstr>
      <vt:lpstr>PowerPoint Presentation</vt:lpstr>
      <vt:lpstr>GSM MODULE</vt:lpstr>
      <vt:lpstr>  Buzzer</vt:lpstr>
      <vt:lpstr>PowerPoint Presentation</vt:lpstr>
      <vt:lpstr>PowerPoint Presentation</vt:lpstr>
      <vt:lpstr>ARCHITECTURE</vt:lpstr>
      <vt:lpstr>Working </vt:lpstr>
      <vt:lpstr>PowerPoint Presentation</vt:lpstr>
      <vt:lpstr>RESULTS</vt:lpstr>
      <vt:lpstr>  Applications </vt:lpstr>
      <vt:lpstr>  Future Scope</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LCD GAME</dc:title>
  <dc:creator>VENU MADHAV THORAM</dc:creator>
  <cp:lastModifiedBy>venkatesh jaggaraju</cp:lastModifiedBy>
  <cp:revision>281</cp:revision>
  <dcterms:created xsi:type="dcterms:W3CDTF">2022-01-07T08:48:41Z</dcterms:created>
  <dcterms:modified xsi:type="dcterms:W3CDTF">2023-04-13T05:42:09Z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C689B1554CCA435A9C7DAEB63862F751</vt:lpwstr>
  </property>
  <property fmtid="{D5CDD505-2E9C-101B-9397-08002B2CF9AE}" pid="3" name="KSOProductBuildVer">
    <vt:lpwstr>1033-11.2.0.10426</vt:lpwstr>
  </property>
</Properties>
</file>