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Balthazar"/>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SDx4z+WQXZZGTU4Pz0yFqysVW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althazar-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44ee9c79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444ee9c79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44ee9c79a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444ee9c79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44ee9c79a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444ee9c79a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44ee9c79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444ee9c79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p:nvPr>
            <p:ph idx="2" type="pic"/>
          </p:nvPr>
        </p:nvSpPr>
        <p:spPr>
          <a:xfrm>
            <a:off x="5183188" y="987425"/>
            <a:ext cx="6172200" cy="4873500"/>
          </a:xfrm>
          <a:prstGeom prst="rect">
            <a:avLst/>
          </a:prstGeom>
          <a:noFill/>
          <a:ln>
            <a:noFill/>
          </a:ln>
        </p:spPr>
      </p:sp>
      <p:sp>
        <p:nvSpPr>
          <p:cNvPr id="64" name="Google Shape;64;p4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1171074" y="1396686"/>
            <a:ext cx="3240506" cy="1890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br>
              <a:rPr lang="en-US" sz="3100">
                <a:solidFill>
                  <a:srgbClr val="FFFFFF"/>
                </a:solidFill>
                <a:latin typeface="Calibri"/>
                <a:ea typeface="Calibri"/>
                <a:cs typeface="Calibri"/>
                <a:sym typeface="Calibri"/>
              </a:rPr>
            </a:br>
            <a:br>
              <a:rPr lang="en-US" sz="3100">
                <a:solidFill>
                  <a:srgbClr val="FFFFFF"/>
                </a:solidFill>
                <a:latin typeface="Calibri"/>
                <a:ea typeface="Calibri"/>
                <a:cs typeface="Calibri"/>
                <a:sym typeface="Calibri"/>
              </a:rPr>
            </a:br>
            <a:br>
              <a:rPr lang="en-US" sz="3100">
                <a:solidFill>
                  <a:srgbClr val="FFFFFF"/>
                </a:solidFill>
                <a:latin typeface="Calibri"/>
                <a:ea typeface="Calibri"/>
                <a:cs typeface="Calibri"/>
                <a:sym typeface="Calibri"/>
              </a:rPr>
            </a:br>
            <a:br>
              <a:rPr lang="en-US" sz="3100">
                <a:solidFill>
                  <a:srgbClr val="FFFFFF"/>
                </a:solidFill>
                <a:latin typeface="Calibri"/>
                <a:ea typeface="Calibri"/>
                <a:cs typeface="Calibri"/>
                <a:sym typeface="Calibri"/>
              </a:rPr>
            </a:br>
            <a:br>
              <a:rPr lang="en-US" sz="3100">
                <a:solidFill>
                  <a:srgbClr val="FFFFFF"/>
                </a:solidFill>
                <a:latin typeface="Calibri"/>
                <a:ea typeface="Calibri"/>
                <a:cs typeface="Calibri"/>
                <a:sym typeface="Calibri"/>
              </a:rPr>
            </a:br>
            <a:br>
              <a:rPr lang="en-US" sz="3100">
                <a:solidFill>
                  <a:srgbClr val="FFFFFF"/>
                </a:solidFill>
                <a:latin typeface="Calibri"/>
                <a:ea typeface="Calibri"/>
                <a:cs typeface="Calibri"/>
                <a:sym typeface="Calibri"/>
              </a:rPr>
            </a:br>
            <a:r>
              <a:rPr b="1" lang="en-US" sz="3100">
                <a:solidFill>
                  <a:schemeClr val="lt2"/>
                </a:solidFill>
                <a:latin typeface="Calibri"/>
                <a:ea typeface="Calibri"/>
                <a:cs typeface="Calibri"/>
                <a:sym typeface="Calibri"/>
              </a:rPr>
              <a:t>DIALY CLIMATE TIME SERIES DATA</a:t>
            </a:r>
            <a:br>
              <a:rPr lang="en-US" sz="3100">
                <a:solidFill>
                  <a:srgbClr val="FFFFFF"/>
                </a:solidFill>
                <a:latin typeface="Calibri"/>
                <a:ea typeface="Calibri"/>
                <a:cs typeface="Calibri"/>
                <a:sym typeface="Calibri"/>
              </a:rPr>
            </a:br>
            <a:endParaRPr sz="3100">
              <a:solidFill>
                <a:srgbClr val="FFFFFF"/>
              </a:solidFill>
              <a:latin typeface="Calibri"/>
              <a:ea typeface="Calibri"/>
              <a:cs typeface="Calibri"/>
              <a:sym typeface="Calibri"/>
            </a:endParaRPr>
          </a:p>
        </p:txBody>
      </p:sp>
      <p:sp>
        <p:nvSpPr>
          <p:cNvPr id="87" name="Google Shape;87;p1"/>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 name="Google Shape;88;p1"/>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 name="Google Shape;89;p1"/>
          <p:cNvSpPr txBox="1"/>
          <p:nvPr>
            <p:ph idx="1" type="subTitle"/>
          </p:nvPr>
        </p:nvSpPr>
        <p:spPr>
          <a:xfrm>
            <a:off x="7935685" y="3436571"/>
            <a:ext cx="3569579" cy="30011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55A11"/>
              </a:buClr>
              <a:buSzPts val="2400"/>
              <a:buNone/>
            </a:pPr>
            <a:r>
              <a:rPr b="1" lang="en-US" sz="2400">
                <a:solidFill>
                  <a:srgbClr val="C55A11"/>
                </a:solidFill>
                <a:latin typeface="Algerian"/>
                <a:ea typeface="Algerian"/>
                <a:cs typeface="Algerian"/>
                <a:sym typeface="Algerian"/>
              </a:rPr>
              <a:t>TEAM 7</a:t>
            </a:r>
            <a:endParaRPr b="1" sz="2200">
              <a:solidFill>
                <a:srgbClr val="C55A11"/>
              </a:solidFill>
              <a:latin typeface="Algerian"/>
              <a:ea typeface="Algerian"/>
              <a:cs typeface="Algerian"/>
              <a:sym typeface="Algerian"/>
            </a:endParaRPr>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rPr lang="en-US" sz="2200"/>
              <a:t>Rounak de                                                                           </a:t>
            </a:r>
            <a:endParaRPr/>
          </a:p>
          <a:p>
            <a:pPr indent="0" lvl="0" marL="0" rtl="0" algn="l">
              <a:lnSpc>
                <a:spcPct val="90000"/>
              </a:lnSpc>
              <a:spcBef>
                <a:spcPts val="1000"/>
              </a:spcBef>
              <a:spcAft>
                <a:spcPts val="0"/>
              </a:spcAft>
              <a:buClr>
                <a:schemeClr val="dk1"/>
              </a:buClr>
              <a:buSzPts val="2200"/>
              <a:buNone/>
            </a:pPr>
            <a:r>
              <a:rPr lang="en-US" sz="2200"/>
              <a:t>Rushikethan reddy Dudipala                                                                    </a:t>
            </a:r>
            <a:endParaRPr/>
          </a:p>
          <a:p>
            <a:pPr indent="0" lvl="0" marL="0" rtl="0" algn="l">
              <a:lnSpc>
                <a:spcPct val="90000"/>
              </a:lnSpc>
              <a:spcBef>
                <a:spcPts val="1000"/>
              </a:spcBef>
              <a:spcAft>
                <a:spcPts val="0"/>
              </a:spcAft>
              <a:buClr>
                <a:schemeClr val="dk1"/>
              </a:buClr>
              <a:buSzPts val="2200"/>
              <a:buNone/>
            </a:pPr>
            <a:r>
              <a:rPr lang="en-US" sz="2200"/>
              <a:t>Vamsi krishna Malempati </a:t>
            </a:r>
            <a:endParaRPr/>
          </a:p>
          <a:p>
            <a:pPr indent="0" lvl="0" marL="0" rtl="0" algn="l">
              <a:lnSpc>
                <a:spcPct val="90000"/>
              </a:lnSpc>
              <a:spcBef>
                <a:spcPts val="1000"/>
              </a:spcBef>
              <a:spcAft>
                <a:spcPts val="0"/>
              </a:spcAft>
              <a:buClr>
                <a:schemeClr val="dk1"/>
              </a:buClr>
              <a:buSzPts val="2200"/>
              <a:buNone/>
            </a:pPr>
            <a:r>
              <a:rPr lang="en-US" sz="2200"/>
              <a:t>Vinay reddy Poreddy</a:t>
            </a:r>
            <a:endParaRPr sz="2200"/>
          </a:p>
          <a:p>
            <a:pPr indent="0" lvl="0" marL="0" rtl="0" algn="l">
              <a:lnSpc>
                <a:spcPct val="90000"/>
              </a:lnSpc>
              <a:spcBef>
                <a:spcPts val="1000"/>
              </a:spcBef>
              <a:spcAft>
                <a:spcPts val="0"/>
              </a:spcAft>
              <a:buClr>
                <a:schemeClr val="dk1"/>
              </a:buClr>
              <a:buSzPts val="2200"/>
              <a:buNone/>
            </a:pPr>
            <a:r>
              <a:rPr lang="en-US" sz="2200"/>
              <a:t>Satish kumar MNV                        </a:t>
            </a:r>
            <a:endParaRPr/>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a:p>
            <a:pPr indent="139700" lvl="0" marL="0" rtl="0" algn="l">
              <a:lnSpc>
                <a:spcPct val="90000"/>
              </a:lnSpc>
              <a:spcBef>
                <a:spcPts val="1000"/>
              </a:spcBef>
              <a:spcAft>
                <a:spcPts val="0"/>
              </a:spcAft>
              <a:buClr>
                <a:schemeClr val="dk1"/>
              </a:buClr>
              <a:buSzPts val="2200"/>
              <a:buFont typeface="Arial"/>
              <a:buNone/>
            </a:pPr>
            <a:r>
              <a:t/>
            </a:r>
            <a:endParaRPr sz="2200"/>
          </a:p>
        </p:txBody>
      </p:sp>
      <p:pic>
        <p:nvPicPr>
          <p:cNvPr id="90" name="Google Shape;90;p1"/>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0"/>
          <p:cNvSpPr/>
          <p:nvPr/>
        </p:nvSpPr>
        <p:spPr>
          <a:xfrm>
            <a:off x="0" y="-93725"/>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3" name="Google Shape;183;p10"/>
          <p:cNvSpPr/>
          <p:nvPr/>
        </p:nvSpPr>
        <p:spPr>
          <a:xfrm>
            <a:off x="0" y="0"/>
            <a:ext cx="12192000" cy="6858000"/>
          </a:xfrm>
          <a:prstGeom prst="rect">
            <a:avLst/>
          </a:prstGeom>
          <a:solidFill>
            <a:schemeClr val="lt1"/>
          </a:solidFill>
          <a:ln>
            <a:noFill/>
          </a:ln>
          <a:effectLst>
            <a:outerShdw blurRad="317500" rotWithShape="0" algn="ctr">
              <a:schemeClr val="dk1">
                <a:alpha val="2431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4" name="Google Shape;184;p10"/>
          <p:cNvSpPr txBox="1"/>
          <p:nvPr>
            <p:ph type="title"/>
          </p:nvPr>
        </p:nvSpPr>
        <p:spPr>
          <a:xfrm>
            <a:off x="436575" y="551600"/>
            <a:ext cx="4953000" cy="69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solidFill>
                  <a:srgbClr val="C55A11"/>
                </a:solidFill>
              </a:rPr>
              <a:t>Data Preprocessing</a:t>
            </a:r>
            <a:endParaRPr>
              <a:solidFill>
                <a:srgbClr val="C55A11"/>
              </a:solidFill>
            </a:endParaRPr>
          </a:p>
        </p:txBody>
      </p:sp>
      <p:sp>
        <p:nvSpPr>
          <p:cNvPr id="185" name="Google Shape;185;p10"/>
          <p:cNvSpPr txBox="1"/>
          <p:nvPr>
            <p:ph idx="1" type="body"/>
          </p:nvPr>
        </p:nvSpPr>
        <p:spPr>
          <a:xfrm>
            <a:off x="436575" y="1421575"/>
            <a:ext cx="4374000" cy="29682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Char char="•"/>
            </a:pPr>
            <a:r>
              <a:rPr lang="en-US" sz="2400"/>
              <a:t>Observed no null values </a:t>
            </a:r>
            <a:endParaRPr sz="2400"/>
          </a:p>
          <a:p>
            <a:pPr indent="-381000" lvl="0" marL="457200" rtl="0" algn="l">
              <a:lnSpc>
                <a:spcPct val="150000"/>
              </a:lnSpc>
              <a:spcBef>
                <a:spcPts val="0"/>
              </a:spcBef>
              <a:spcAft>
                <a:spcPts val="0"/>
              </a:spcAft>
              <a:buSzPts val="2400"/>
              <a:buChar char="•"/>
            </a:pPr>
            <a:r>
              <a:rPr lang="en-US" sz="2400"/>
              <a:t>Added additional columns</a:t>
            </a:r>
            <a:br>
              <a:rPr lang="en-US" sz="2400"/>
            </a:br>
            <a:r>
              <a:rPr lang="en-US" sz="2400"/>
              <a:t>	Weekdays </a:t>
            </a:r>
            <a:endParaRPr sz="2400"/>
          </a:p>
          <a:p>
            <a:pPr indent="457200" lvl="0" marL="457200" rtl="0" algn="l">
              <a:lnSpc>
                <a:spcPct val="150000"/>
              </a:lnSpc>
              <a:spcBef>
                <a:spcPts val="0"/>
              </a:spcBef>
              <a:spcAft>
                <a:spcPts val="0"/>
              </a:spcAft>
              <a:buSzPts val="1800"/>
              <a:buNone/>
            </a:pPr>
            <a:r>
              <a:rPr lang="en-US" sz="2400"/>
              <a:t>Months</a:t>
            </a:r>
            <a:endParaRPr sz="2400"/>
          </a:p>
          <a:p>
            <a:pPr indent="457200" lvl="0" marL="457200" rtl="0" algn="l">
              <a:lnSpc>
                <a:spcPct val="150000"/>
              </a:lnSpc>
              <a:spcBef>
                <a:spcPts val="0"/>
              </a:spcBef>
              <a:spcAft>
                <a:spcPts val="0"/>
              </a:spcAft>
              <a:buSzPts val="1800"/>
              <a:buNone/>
            </a:pPr>
            <a:r>
              <a:rPr lang="en-US" sz="2400"/>
              <a:t>Season</a:t>
            </a:r>
            <a:endParaRPr sz="2400"/>
          </a:p>
        </p:txBody>
      </p:sp>
      <p:pic>
        <p:nvPicPr>
          <p:cNvPr id="186" name="Google Shape;186;p10"/>
          <p:cNvPicPr preferRelativeResize="0"/>
          <p:nvPr/>
        </p:nvPicPr>
        <p:blipFill rotWithShape="1">
          <a:blip r:embed="rId3">
            <a:alphaModFix/>
          </a:blip>
          <a:srcRect b="9313" l="5705" r="11105" t="0"/>
          <a:stretch/>
        </p:blipFill>
        <p:spPr>
          <a:xfrm>
            <a:off x="3046025" y="2626375"/>
            <a:ext cx="8956275" cy="3242250"/>
          </a:xfrm>
          <a:prstGeom prst="rect">
            <a:avLst/>
          </a:prstGeom>
          <a:noFill/>
          <a:ln>
            <a:noFill/>
          </a:ln>
        </p:spPr>
      </p:pic>
      <p:pic>
        <p:nvPicPr>
          <p:cNvPr id="187" name="Google Shape;187;p10"/>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994425" y="302625"/>
            <a:ext cx="10515600" cy="82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rgbClr val="C55A11"/>
                </a:solidFill>
              </a:rPr>
              <a:t>Seasons with months</a:t>
            </a:r>
            <a:endParaRPr b="1">
              <a:solidFill>
                <a:srgbClr val="C55A11"/>
              </a:solidFill>
            </a:endParaRPr>
          </a:p>
        </p:txBody>
      </p:sp>
      <p:pic>
        <p:nvPicPr>
          <p:cNvPr id="193" name="Google Shape;193;p16"/>
          <p:cNvPicPr preferRelativeResize="0"/>
          <p:nvPr/>
        </p:nvPicPr>
        <p:blipFill rotWithShape="1">
          <a:blip r:embed="rId3">
            <a:alphaModFix/>
          </a:blip>
          <a:srcRect b="-2239" l="0" r="4396" t="0"/>
          <a:stretch/>
        </p:blipFill>
        <p:spPr>
          <a:xfrm>
            <a:off x="994425" y="1279875"/>
            <a:ext cx="10237700" cy="4996675"/>
          </a:xfrm>
          <a:prstGeom prst="rect">
            <a:avLst/>
          </a:prstGeom>
          <a:noFill/>
          <a:ln>
            <a:noFill/>
          </a:ln>
        </p:spPr>
      </p:pic>
      <p:pic>
        <p:nvPicPr>
          <p:cNvPr id="194" name="Google Shape;194;p16"/>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681975" y="287000"/>
            <a:ext cx="10515600" cy="90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rgbClr val="C55A11"/>
                </a:solidFill>
              </a:rPr>
              <a:t>Seasons and Variations</a:t>
            </a:r>
            <a:endParaRPr b="1">
              <a:solidFill>
                <a:srgbClr val="C55A11"/>
              </a:solidFill>
            </a:endParaRPr>
          </a:p>
        </p:txBody>
      </p:sp>
      <p:pic>
        <p:nvPicPr>
          <p:cNvPr id="200" name="Google Shape;200;p17"/>
          <p:cNvPicPr preferRelativeResize="0"/>
          <p:nvPr/>
        </p:nvPicPr>
        <p:blipFill rotWithShape="1">
          <a:blip r:embed="rId3">
            <a:alphaModFix/>
          </a:blip>
          <a:srcRect b="0" l="0" r="6200" t="6172"/>
          <a:stretch/>
        </p:blipFill>
        <p:spPr>
          <a:xfrm>
            <a:off x="4817075" y="1390375"/>
            <a:ext cx="7382551" cy="4715300"/>
          </a:xfrm>
          <a:prstGeom prst="rect">
            <a:avLst/>
          </a:prstGeom>
          <a:noFill/>
          <a:ln>
            <a:noFill/>
          </a:ln>
        </p:spPr>
      </p:pic>
      <p:pic>
        <p:nvPicPr>
          <p:cNvPr id="201" name="Google Shape;201;p17"/>
          <p:cNvPicPr preferRelativeResize="0"/>
          <p:nvPr/>
        </p:nvPicPr>
        <p:blipFill rotWithShape="1">
          <a:blip r:embed="rId4">
            <a:alphaModFix/>
          </a:blip>
          <a:srcRect b="0" l="0" r="0" t="0"/>
          <a:stretch/>
        </p:blipFill>
        <p:spPr>
          <a:xfrm>
            <a:off x="422925" y="1390375"/>
            <a:ext cx="4675340" cy="4715300"/>
          </a:xfrm>
          <a:prstGeom prst="rect">
            <a:avLst/>
          </a:prstGeom>
          <a:noFill/>
          <a:ln>
            <a:noFill/>
          </a:ln>
        </p:spPr>
      </p:pic>
      <p:pic>
        <p:nvPicPr>
          <p:cNvPr id="202" name="Google Shape;202;p17"/>
          <p:cNvPicPr preferRelativeResize="0"/>
          <p:nvPr/>
        </p:nvPicPr>
        <p:blipFill rotWithShape="1">
          <a:blip r:embed="rId5">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444ee9c79a_0_19"/>
          <p:cNvSpPr txBox="1"/>
          <p:nvPr>
            <p:ph type="title"/>
          </p:nvPr>
        </p:nvSpPr>
        <p:spPr>
          <a:xfrm>
            <a:off x="950063" y="242850"/>
            <a:ext cx="10515600" cy="85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C55A11"/>
                </a:solidFill>
              </a:rPr>
              <a:t>Seasons and Variations</a:t>
            </a:r>
            <a:endParaRPr b="1" sz="4000">
              <a:solidFill>
                <a:srgbClr val="C55A11"/>
              </a:solidFill>
            </a:endParaRPr>
          </a:p>
        </p:txBody>
      </p:sp>
      <p:pic>
        <p:nvPicPr>
          <p:cNvPr id="208" name="Google Shape;208;g1444ee9c79a_0_19"/>
          <p:cNvPicPr preferRelativeResize="0"/>
          <p:nvPr/>
        </p:nvPicPr>
        <p:blipFill rotWithShape="1">
          <a:blip r:embed="rId3">
            <a:alphaModFix/>
          </a:blip>
          <a:srcRect b="0" l="0" r="12010" t="0"/>
          <a:stretch/>
        </p:blipFill>
        <p:spPr>
          <a:xfrm>
            <a:off x="1432375" y="1238125"/>
            <a:ext cx="9327250" cy="5229301"/>
          </a:xfrm>
          <a:prstGeom prst="rect">
            <a:avLst/>
          </a:prstGeom>
          <a:noFill/>
          <a:ln>
            <a:noFill/>
          </a:ln>
        </p:spPr>
      </p:pic>
      <p:pic>
        <p:nvPicPr>
          <p:cNvPr id="209" name="Google Shape;209;g1444ee9c79a_0_19"/>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474232" y="177675"/>
            <a:ext cx="10863900" cy="87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rgbClr val="C55A11"/>
                </a:solidFill>
              </a:rPr>
              <a:t>EDA-1</a:t>
            </a:r>
            <a:endParaRPr>
              <a:solidFill>
                <a:srgbClr val="C55A11"/>
              </a:solidFill>
            </a:endParaRPr>
          </a:p>
        </p:txBody>
      </p:sp>
      <p:pic>
        <p:nvPicPr>
          <p:cNvPr id="215" name="Google Shape;215;p11"/>
          <p:cNvPicPr preferRelativeResize="0"/>
          <p:nvPr/>
        </p:nvPicPr>
        <p:blipFill rotWithShape="1">
          <a:blip r:embed="rId3">
            <a:alphaModFix/>
          </a:blip>
          <a:srcRect b="0" l="0" r="0" t="0"/>
          <a:stretch/>
        </p:blipFill>
        <p:spPr>
          <a:xfrm>
            <a:off x="155863" y="1240975"/>
            <a:ext cx="11880274" cy="2451512"/>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304800" y="4030425"/>
            <a:ext cx="11887200" cy="2451525"/>
          </a:xfrm>
          <a:prstGeom prst="rect">
            <a:avLst/>
          </a:prstGeom>
          <a:noFill/>
          <a:ln>
            <a:noFill/>
          </a:ln>
        </p:spPr>
      </p:pic>
      <p:pic>
        <p:nvPicPr>
          <p:cNvPr id="217" name="Google Shape;217;p11"/>
          <p:cNvPicPr preferRelativeResize="0"/>
          <p:nvPr/>
        </p:nvPicPr>
        <p:blipFill rotWithShape="1">
          <a:blip r:embed="rId5">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713225" y="260825"/>
            <a:ext cx="10515600" cy="79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rgbClr val="C55A11"/>
                </a:solidFill>
              </a:rPr>
              <a:t>EDA - 2</a:t>
            </a:r>
            <a:endParaRPr>
              <a:solidFill>
                <a:srgbClr val="C55A11"/>
              </a:solidFill>
            </a:endParaRPr>
          </a:p>
        </p:txBody>
      </p:sp>
      <p:sp>
        <p:nvSpPr>
          <p:cNvPr id="223" name="Google Shape;2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4" name="Google Shape;224;p12"/>
          <p:cNvPicPr preferRelativeResize="0"/>
          <p:nvPr/>
        </p:nvPicPr>
        <p:blipFill rotWithShape="1">
          <a:blip r:embed="rId3">
            <a:alphaModFix/>
          </a:blip>
          <a:srcRect b="0" l="0" r="0" t="0"/>
          <a:stretch/>
        </p:blipFill>
        <p:spPr>
          <a:xfrm>
            <a:off x="0" y="1307899"/>
            <a:ext cx="12192001" cy="2336353"/>
          </a:xfrm>
          <a:prstGeom prst="rect">
            <a:avLst/>
          </a:prstGeom>
          <a:noFill/>
          <a:ln>
            <a:noFill/>
          </a:ln>
        </p:spPr>
      </p:pic>
      <p:pic>
        <p:nvPicPr>
          <p:cNvPr id="225" name="Google Shape;225;p12"/>
          <p:cNvPicPr preferRelativeResize="0"/>
          <p:nvPr/>
        </p:nvPicPr>
        <p:blipFill rotWithShape="1">
          <a:blip r:embed="rId4">
            <a:alphaModFix/>
          </a:blip>
          <a:srcRect b="0" l="0" r="0" t="0"/>
          <a:stretch/>
        </p:blipFill>
        <p:spPr>
          <a:xfrm>
            <a:off x="0" y="3900518"/>
            <a:ext cx="12191999" cy="2441965"/>
          </a:xfrm>
          <a:prstGeom prst="rect">
            <a:avLst/>
          </a:prstGeom>
          <a:noFill/>
          <a:ln>
            <a:noFill/>
          </a:ln>
        </p:spPr>
      </p:pic>
      <p:pic>
        <p:nvPicPr>
          <p:cNvPr id="226" name="Google Shape;226;p12"/>
          <p:cNvPicPr preferRelativeResize="0"/>
          <p:nvPr/>
        </p:nvPicPr>
        <p:blipFill rotWithShape="1">
          <a:blip r:embed="rId5">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697600" y="302625"/>
            <a:ext cx="10515600" cy="82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600">
                <a:solidFill>
                  <a:srgbClr val="C55A11"/>
                </a:solidFill>
              </a:rPr>
              <a:t>Visualizations</a:t>
            </a:r>
            <a:endParaRPr>
              <a:solidFill>
                <a:srgbClr val="C55A11"/>
              </a:solidFill>
            </a:endParaRPr>
          </a:p>
        </p:txBody>
      </p:sp>
      <p:pic>
        <p:nvPicPr>
          <p:cNvPr id="232" name="Google Shape;232;p19"/>
          <p:cNvPicPr preferRelativeResize="0"/>
          <p:nvPr/>
        </p:nvPicPr>
        <p:blipFill rotWithShape="1">
          <a:blip r:embed="rId3">
            <a:alphaModFix/>
          </a:blip>
          <a:srcRect b="0" l="771" r="8458" t="0"/>
          <a:stretch/>
        </p:blipFill>
        <p:spPr>
          <a:xfrm>
            <a:off x="525325" y="1263250"/>
            <a:ext cx="11066100" cy="2215150"/>
          </a:xfrm>
          <a:prstGeom prst="rect">
            <a:avLst/>
          </a:prstGeom>
          <a:noFill/>
          <a:ln>
            <a:noFill/>
          </a:ln>
        </p:spPr>
      </p:pic>
      <p:pic>
        <p:nvPicPr>
          <p:cNvPr id="233" name="Google Shape;233;p19"/>
          <p:cNvPicPr preferRelativeResize="0"/>
          <p:nvPr/>
        </p:nvPicPr>
        <p:blipFill rotWithShape="1">
          <a:blip r:embed="rId4">
            <a:alphaModFix/>
          </a:blip>
          <a:srcRect b="8242" l="1442" r="7274" t="4261"/>
          <a:stretch/>
        </p:blipFill>
        <p:spPr>
          <a:xfrm>
            <a:off x="697600" y="3877375"/>
            <a:ext cx="10893824" cy="2215150"/>
          </a:xfrm>
          <a:prstGeom prst="rect">
            <a:avLst/>
          </a:prstGeom>
          <a:noFill/>
          <a:ln>
            <a:noFill/>
          </a:ln>
        </p:spPr>
      </p:pic>
      <p:pic>
        <p:nvPicPr>
          <p:cNvPr id="234" name="Google Shape;234;p19"/>
          <p:cNvPicPr preferRelativeResize="0"/>
          <p:nvPr/>
        </p:nvPicPr>
        <p:blipFill rotWithShape="1">
          <a:blip r:embed="rId5">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416400" y="115175"/>
            <a:ext cx="10515600" cy="5772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5802"/>
              <a:buFont typeface="Calibri"/>
              <a:buNone/>
            </a:pPr>
            <a:r>
              <a:rPr b="1" lang="en-US" sz="3600">
                <a:solidFill>
                  <a:srgbClr val="C55A11"/>
                </a:solidFill>
              </a:rPr>
              <a:t>Visualizations</a:t>
            </a:r>
            <a:endParaRPr b="1" sz="3600">
              <a:solidFill>
                <a:srgbClr val="C55A11"/>
              </a:solidFill>
            </a:endParaRPr>
          </a:p>
        </p:txBody>
      </p:sp>
      <p:pic>
        <p:nvPicPr>
          <p:cNvPr id="240" name="Google Shape;240;p18"/>
          <p:cNvPicPr preferRelativeResize="0"/>
          <p:nvPr/>
        </p:nvPicPr>
        <p:blipFill rotWithShape="1">
          <a:blip r:embed="rId3">
            <a:alphaModFix/>
          </a:blip>
          <a:srcRect b="0" l="0" r="0" t="0"/>
          <a:stretch/>
        </p:blipFill>
        <p:spPr>
          <a:xfrm>
            <a:off x="248175" y="1062275"/>
            <a:ext cx="11834475" cy="5327076"/>
          </a:xfrm>
          <a:prstGeom prst="rect">
            <a:avLst/>
          </a:prstGeom>
          <a:noFill/>
          <a:ln>
            <a:noFill/>
          </a:ln>
        </p:spPr>
      </p:pic>
      <p:pic>
        <p:nvPicPr>
          <p:cNvPr id="241" name="Google Shape;241;p18"/>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
        <p:nvSpPr>
          <p:cNvPr id="242" name="Google Shape;242;p18"/>
          <p:cNvSpPr txBox="1"/>
          <p:nvPr/>
        </p:nvSpPr>
        <p:spPr>
          <a:xfrm>
            <a:off x="2494625" y="723478"/>
            <a:ext cx="80491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Comparison between temperature with humidity, windspeed and meantemp respectively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ph type="title"/>
          </p:nvPr>
        </p:nvSpPr>
        <p:spPr>
          <a:xfrm>
            <a:off x="952925" y="0"/>
            <a:ext cx="9844500" cy="945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solidFill>
                  <a:srgbClr val="C55A11"/>
                </a:solidFill>
              </a:rPr>
              <a:t>Seasonality</a:t>
            </a:r>
            <a:endParaRPr b="1">
              <a:solidFill>
                <a:srgbClr val="C55A11"/>
              </a:solidFill>
            </a:endParaRPr>
          </a:p>
        </p:txBody>
      </p:sp>
      <p:pic>
        <p:nvPicPr>
          <p:cNvPr id="248" name="Google Shape;248;p13"/>
          <p:cNvPicPr preferRelativeResize="0"/>
          <p:nvPr/>
        </p:nvPicPr>
        <p:blipFill rotWithShape="1">
          <a:blip r:embed="rId3">
            <a:alphaModFix/>
          </a:blip>
          <a:srcRect b="0" l="0" r="0" t="0"/>
          <a:stretch/>
        </p:blipFill>
        <p:spPr>
          <a:xfrm>
            <a:off x="863288" y="945225"/>
            <a:ext cx="10023776" cy="4967550"/>
          </a:xfrm>
          <a:prstGeom prst="rect">
            <a:avLst/>
          </a:prstGeom>
          <a:noFill/>
          <a:ln>
            <a:noFill/>
          </a:ln>
        </p:spPr>
      </p:pic>
      <p:sp>
        <p:nvSpPr>
          <p:cNvPr id="249" name="Google Shape;249;p13"/>
          <p:cNvSpPr txBox="1"/>
          <p:nvPr/>
        </p:nvSpPr>
        <p:spPr>
          <a:xfrm>
            <a:off x="4219225" y="5998800"/>
            <a:ext cx="899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No particular seasonality is observed</a:t>
            </a:r>
            <a:endParaRPr b="0" i="0" sz="2000" u="none" cap="none" strike="noStrike">
              <a:solidFill>
                <a:srgbClr val="000000"/>
              </a:solidFill>
              <a:latin typeface="Calibri"/>
              <a:ea typeface="Calibri"/>
              <a:cs typeface="Calibri"/>
              <a:sym typeface="Calibri"/>
            </a:endParaRPr>
          </a:p>
        </p:txBody>
      </p:sp>
      <p:pic>
        <p:nvPicPr>
          <p:cNvPr id="250" name="Google Shape;250;p13"/>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444ee9c79a_0_37"/>
          <p:cNvPicPr preferRelativeResize="0"/>
          <p:nvPr/>
        </p:nvPicPr>
        <p:blipFill rotWithShape="1">
          <a:blip r:embed="rId3">
            <a:alphaModFix/>
          </a:blip>
          <a:srcRect b="14305" l="2705" r="10540" t="15457"/>
          <a:stretch/>
        </p:blipFill>
        <p:spPr>
          <a:xfrm>
            <a:off x="593625" y="1039338"/>
            <a:ext cx="11347074" cy="4779324"/>
          </a:xfrm>
          <a:prstGeom prst="rect">
            <a:avLst/>
          </a:prstGeom>
          <a:noFill/>
          <a:ln>
            <a:noFill/>
          </a:ln>
        </p:spPr>
      </p:pic>
      <p:sp>
        <p:nvSpPr>
          <p:cNvPr id="256" name="Google Shape;256;g1444ee9c79a_0_37"/>
          <p:cNvSpPr txBox="1"/>
          <p:nvPr/>
        </p:nvSpPr>
        <p:spPr>
          <a:xfrm>
            <a:off x="593625" y="324913"/>
            <a:ext cx="3000000" cy="79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C55A11"/>
                </a:solidFill>
                <a:latin typeface="Calibri"/>
                <a:ea typeface="Calibri"/>
                <a:cs typeface="Calibri"/>
                <a:sym typeface="Calibri"/>
              </a:rPr>
              <a:t>Trend</a:t>
            </a:r>
            <a:endParaRPr b="1" i="0" sz="4400" u="none" cap="none" strike="noStrike">
              <a:solidFill>
                <a:srgbClr val="C55A11"/>
              </a:solidFill>
              <a:latin typeface="Calibri"/>
              <a:ea typeface="Calibri"/>
              <a:cs typeface="Calibri"/>
              <a:sym typeface="Calibri"/>
            </a:endParaRPr>
          </a:p>
        </p:txBody>
      </p:sp>
      <p:sp>
        <p:nvSpPr>
          <p:cNvPr id="257" name="Google Shape;257;g1444ee9c79a_0_37"/>
          <p:cNvSpPr txBox="1"/>
          <p:nvPr/>
        </p:nvSpPr>
        <p:spPr>
          <a:xfrm>
            <a:off x="4876118" y="5857568"/>
            <a:ext cx="485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No particular trend is observed</a:t>
            </a:r>
            <a:endParaRPr b="0" i="0" sz="2000" u="none" cap="none" strike="noStrike">
              <a:solidFill>
                <a:schemeClr val="dk1"/>
              </a:solidFill>
              <a:latin typeface="Calibri"/>
              <a:ea typeface="Calibri"/>
              <a:cs typeface="Calibri"/>
              <a:sym typeface="Calibri"/>
            </a:endParaRPr>
          </a:p>
        </p:txBody>
      </p:sp>
      <p:pic>
        <p:nvPicPr>
          <p:cNvPr id="258" name="Google Shape;258;g1444ee9c79a_0_37"/>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Agenda</a:t>
            </a:r>
            <a:endParaRPr/>
          </a:p>
        </p:txBody>
      </p:sp>
      <p:sp>
        <p:nvSpPr>
          <p:cNvPr id="98" name="Google Shape;98;p2"/>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2"/>
          <p:cNvSpPr txBox="1"/>
          <p:nvPr>
            <p:ph idx="1" type="body"/>
          </p:nvPr>
        </p:nvSpPr>
        <p:spPr>
          <a:xfrm>
            <a:off x="5103400" y="1874350"/>
            <a:ext cx="6906600" cy="4461300"/>
          </a:xfrm>
          <a:prstGeom prst="rect">
            <a:avLst/>
          </a:prstGeom>
          <a:noFill/>
          <a:ln>
            <a:noFill/>
          </a:ln>
        </p:spPr>
        <p:txBody>
          <a:bodyPr anchorCtr="0" anchor="ctr" bIns="45700" lIns="91425" spcFirstLastPara="1" rIns="91425" wrap="square" tIns="45700">
            <a:normAutofit fontScale="25000" lnSpcReduction="20000"/>
          </a:bodyPr>
          <a:lstStyle/>
          <a:p>
            <a:pPr indent="-228600" lvl="0" marL="228600" rtl="0" algn="l">
              <a:lnSpc>
                <a:spcPct val="120000"/>
              </a:lnSpc>
              <a:spcBef>
                <a:spcPts val="0"/>
              </a:spcBef>
              <a:spcAft>
                <a:spcPts val="0"/>
              </a:spcAft>
              <a:buClr>
                <a:schemeClr val="dk1"/>
              </a:buClr>
              <a:buSzPct val="100000"/>
              <a:buChar char="•"/>
            </a:pPr>
            <a:r>
              <a:rPr lang="en-US" sz="11200"/>
              <a:t>Introduction</a:t>
            </a:r>
            <a:endParaRPr/>
          </a:p>
          <a:p>
            <a:pPr indent="-228600" lvl="0" marL="228600" rtl="0" algn="l">
              <a:lnSpc>
                <a:spcPct val="120000"/>
              </a:lnSpc>
              <a:spcBef>
                <a:spcPts val="1000"/>
              </a:spcBef>
              <a:spcAft>
                <a:spcPts val="0"/>
              </a:spcAft>
              <a:buClr>
                <a:schemeClr val="dk1"/>
              </a:buClr>
              <a:buSzPct val="100000"/>
              <a:buChar char="•"/>
            </a:pPr>
            <a:r>
              <a:rPr lang="en-US" sz="11200"/>
              <a:t>Problem Statement</a:t>
            </a:r>
            <a:endParaRPr/>
          </a:p>
          <a:p>
            <a:pPr indent="-228600" lvl="0" marL="228600" rtl="0" algn="l">
              <a:lnSpc>
                <a:spcPct val="120000"/>
              </a:lnSpc>
              <a:spcBef>
                <a:spcPts val="1000"/>
              </a:spcBef>
              <a:spcAft>
                <a:spcPts val="0"/>
              </a:spcAft>
              <a:buClr>
                <a:schemeClr val="dk1"/>
              </a:buClr>
              <a:buSzPct val="100000"/>
              <a:buChar char="•"/>
            </a:pPr>
            <a:r>
              <a:rPr lang="en-US" sz="11200"/>
              <a:t>Data Description</a:t>
            </a:r>
            <a:endParaRPr/>
          </a:p>
          <a:p>
            <a:pPr indent="-228600" lvl="0" marL="228600" rtl="0" algn="l">
              <a:lnSpc>
                <a:spcPct val="120000"/>
              </a:lnSpc>
              <a:spcBef>
                <a:spcPts val="1000"/>
              </a:spcBef>
              <a:spcAft>
                <a:spcPts val="0"/>
              </a:spcAft>
              <a:buClr>
                <a:schemeClr val="dk1"/>
              </a:buClr>
              <a:buSzPct val="100000"/>
              <a:buChar char="•"/>
            </a:pPr>
            <a:r>
              <a:rPr lang="en-US" sz="11200"/>
              <a:t>Data Analysis</a:t>
            </a:r>
            <a:endParaRPr/>
          </a:p>
          <a:p>
            <a:pPr indent="-228600" lvl="0" marL="228600" rtl="0" algn="l">
              <a:lnSpc>
                <a:spcPct val="120000"/>
              </a:lnSpc>
              <a:spcBef>
                <a:spcPts val="1000"/>
              </a:spcBef>
              <a:spcAft>
                <a:spcPts val="0"/>
              </a:spcAft>
              <a:buClr>
                <a:schemeClr val="dk1"/>
              </a:buClr>
              <a:buSzPct val="100000"/>
              <a:buChar char="•"/>
            </a:pPr>
            <a:r>
              <a:rPr lang="en-US" sz="11200"/>
              <a:t>Modelling</a:t>
            </a:r>
            <a:endParaRPr/>
          </a:p>
          <a:p>
            <a:pPr indent="-228600" lvl="0" marL="228600" rtl="0" algn="l">
              <a:lnSpc>
                <a:spcPct val="120000"/>
              </a:lnSpc>
              <a:spcBef>
                <a:spcPts val="1000"/>
              </a:spcBef>
              <a:spcAft>
                <a:spcPts val="0"/>
              </a:spcAft>
              <a:buClr>
                <a:schemeClr val="dk1"/>
              </a:buClr>
              <a:buSzPct val="100000"/>
              <a:buChar char="•"/>
            </a:pPr>
            <a:r>
              <a:rPr lang="en-US" sz="11200"/>
              <a:t>Model Comparison</a:t>
            </a:r>
            <a:endParaRPr/>
          </a:p>
          <a:p>
            <a:pPr indent="-228600" lvl="0" marL="228600" rtl="0" algn="l">
              <a:lnSpc>
                <a:spcPct val="120000"/>
              </a:lnSpc>
              <a:spcBef>
                <a:spcPts val="1000"/>
              </a:spcBef>
              <a:spcAft>
                <a:spcPts val="0"/>
              </a:spcAft>
              <a:buClr>
                <a:schemeClr val="dk1"/>
              </a:buClr>
              <a:buSzPct val="100000"/>
              <a:buChar char="•"/>
            </a:pPr>
            <a:r>
              <a:rPr lang="en-US" sz="11200"/>
              <a:t>Results</a:t>
            </a:r>
            <a:endParaRPr/>
          </a:p>
          <a:p>
            <a:pPr indent="-228600" lvl="0" marL="228600" rtl="0" algn="l">
              <a:lnSpc>
                <a:spcPct val="120000"/>
              </a:lnSpc>
              <a:spcBef>
                <a:spcPts val="1000"/>
              </a:spcBef>
              <a:spcAft>
                <a:spcPts val="0"/>
              </a:spcAft>
              <a:buClr>
                <a:schemeClr val="dk1"/>
              </a:buClr>
              <a:buSzPct val="100000"/>
              <a:buChar char="•"/>
            </a:pPr>
            <a:r>
              <a:rPr lang="en-US" sz="11200"/>
              <a:t>Insights and Recommendation</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p:txBody>
      </p:sp>
      <p:pic>
        <p:nvPicPr>
          <p:cNvPr id="100" name="Google Shape;100;p2"/>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rgbClr val="C55A11"/>
                </a:solidFill>
              </a:rPr>
              <a:t>White</a:t>
            </a:r>
            <a:r>
              <a:rPr lang="en-US"/>
              <a:t> </a:t>
            </a:r>
            <a:r>
              <a:rPr b="1" lang="en-US">
                <a:solidFill>
                  <a:srgbClr val="C55A11"/>
                </a:solidFill>
              </a:rPr>
              <a:t>box</a:t>
            </a:r>
            <a:r>
              <a:rPr lang="en-US"/>
              <a:t> </a:t>
            </a:r>
            <a:r>
              <a:rPr b="1" lang="en-US">
                <a:solidFill>
                  <a:srgbClr val="C55A11"/>
                </a:solidFill>
              </a:rPr>
              <a:t>test</a:t>
            </a:r>
            <a:r>
              <a:rPr lang="en-US"/>
              <a:t> </a:t>
            </a:r>
            <a:r>
              <a:rPr b="1" lang="en-US">
                <a:solidFill>
                  <a:srgbClr val="C55A11"/>
                </a:solidFill>
              </a:rPr>
              <a:t>and</a:t>
            </a:r>
            <a:r>
              <a:rPr lang="en-US"/>
              <a:t> </a:t>
            </a:r>
            <a:r>
              <a:rPr b="1" lang="en-US">
                <a:solidFill>
                  <a:srgbClr val="C55A11"/>
                </a:solidFill>
              </a:rPr>
              <a:t>Unit</a:t>
            </a:r>
            <a:r>
              <a:rPr lang="en-US"/>
              <a:t> </a:t>
            </a:r>
            <a:r>
              <a:rPr b="1" lang="en-US">
                <a:solidFill>
                  <a:srgbClr val="C55A11"/>
                </a:solidFill>
              </a:rPr>
              <a:t>root</a:t>
            </a:r>
            <a:r>
              <a:rPr lang="en-US"/>
              <a:t> </a:t>
            </a:r>
            <a:r>
              <a:rPr b="1" lang="en-US">
                <a:solidFill>
                  <a:srgbClr val="C55A11"/>
                </a:solidFill>
              </a:rPr>
              <a:t>test</a:t>
            </a:r>
            <a:endParaRPr/>
          </a:p>
        </p:txBody>
      </p:sp>
      <p:sp>
        <p:nvSpPr>
          <p:cNvPr id="264" name="Google Shape;264;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Chart, diagram, bar chart&#10;&#10;Description automatically generated" id="265" name="Google Shape;265;p3"/>
          <p:cNvPicPr preferRelativeResize="0"/>
          <p:nvPr/>
        </p:nvPicPr>
        <p:blipFill rotWithShape="1">
          <a:blip r:embed="rId3">
            <a:alphaModFix/>
          </a:blip>
          <a:srcRect b="0" l="0" r="0" t="0"/>
          <a:stretch/>
        </p:blipFill>
        <p:spPr>
          <a:xfrm>
            <a:off x="432619" y="1628774"/>
            <a:ext cx="11257936" cy="4713031"/>
          </a:xfrm>
          <a:prstGeom prst="rect">
            <a:avLst/>
          </a:prstGeom>
          <a:noFill/>
          <a:ln>
            <a:noFill/>
          </a:ln>
        </p:spPr>
      </p:pic>
      <p:pic>
        <p:nvPicPr>
          <p:cNvPr id="266" name="Google Shape;266;p3"/>
          <p:cNvPicPr preferRelativeResize="0"/>
          <p:nvPr/>
        </p:nvPicPr>
        <p:blipFill rotWithShape="1">
          <a:blip r:embed="rId4">
            <a:alphaModFix/>
          </a:blip>
          <a:srcRect b="0" l="0" r="0" t="0"/>
          <a:stretch/>
        </p:blipFill>
        <p:spPr>
          <a:xfrm>
            <a:off x="11105839" y="0"/>
            <a:ext cx="1086161" cy="10861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444ee9c79a_0_3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chemeClr val="accent2"/>
                </a:solidFill>
              </a:rPr>
              <a:t>Autocorrelation Plots</a:t>
            </a:r>
            <a:endParaRPr/>
          </a:p>
        </p:txBody>
      </p:sp>
      <p:sp>
        <p:nvSpPr>
          <p:cNvPr id="272" name="Google Shape;272;g1444ee9c79a_0_3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73" name="Google Shape;273;g1444ee9c79a_0_342"/>
          <p:cNvPicPr preferRelativeResize="0"/>
          <p:nvPr/>
        </p:nvPicPr>
        <p:blipFill rotWithShape="1">
          <a:blip r:embed="rId3">
            <a:alphaModFix/>
          </a:blip>
          <a:srcRect b="0" l="0" r="0" t="0"/>
          <a:stretch/>
        </p:blipFill>
        <p:spPr>
          <a:xfrm>
            <a:off x="314075" y="1685925"/>
            <a:ext cx="11632120" cy="4490900"/>
          </a:xfrm>
          <a:prstGeom prst="rect">
            <a:avLst/>
          </a:prstGeom>
          <a:noFill/>
          <a:ln>
            <a:noFill/>
          </a:ln>
        </p:spPr>
      </p:pic>
      <p:pic>
        <p:nvPicPr>
          <p:cNvPr id="274" name="Google Shape;274;g1444ee9c79a_0_342"/>
          <p:cNvPicPr preferRelativeResize="0"/>
          <p:nvPr/>
        </p:nvPicPr>
        <p:blipFill rotWithShape="1">
          <a:blip r:embed="rId4">
            <a:alphaModFix/>
          </a:blip>
          <a:srcRect b="0" l="0" r="0" t="0"/>
          <a:stretch/>
        </p:blipFill>
        <p:spPr>
          <a:xfrm>
            <a:off x="11105839" y="0"/>
            <a:ext cx="1086161" cy="10861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572625" y="287025"/>
            <a:ext cx="10515600" cy="77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600">
                <a:solidFill>
                  <a:schemeClr val="accent2"/>
                </a:solidFill>
              </a:rPr>
              <a:t>Models developed</a:t>
            </a:r>
            <a:endParaRPr b="1" sz="3600">
              <a:solidFill>
                <a:schemeClr val="accent2"/>
              </a:solidFill>
            </a:endParaRPr>
          </a:p>
        </p:txBody>
      </p:sp>
      <p:pic>
        <p:nvPicPr>
          <p:cNvPr id="280" name="Google Shape;280;p21"/>
          <p:cNvPicPr preferRelativeResize="0"/>
          <p:nvPr/>
        </p:nvPicPr>
        <p:blipFill rotWithShape="1">
          <a:blip r:embed="rId3">
            <a:alphaModFix/>
          </a:blip>
          <a:srcRect b="7221" l="1332" r="1333" t="1118"/>
          <a:stretch/>
        </p:blipFill>
        <p:spPr>
          <a:xfrm>
            <a:off x="386200" y="1675075"/>
            <a:ext cx="11575799" cy="4079450"/>
          </a:xfrm>
          <a:prstGeom prst="rect">
            <a:avLst/>
          </a:prstGeom>
          <a:noFill/>
          <a:ln>
            <a:noFill/>
          </a:ln>
        </p:spPr>
      </p:pic>
      <p:pic>
        <p:nvPicPr>
          <p:cNvPr id="281" name="Google Shape;281;p21"/>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713225" y="287025"/>
            <a:ext cx="10515600" cy="83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600">
                <a:solidFill>
                  <a:srgbClr val="C55A11"/>
                </a:solidFill>
              </a:rPr>
              <a:t>Model Forecast</a:t>
            </a:r>
            <a:endParaRPr b="1" sz="3600">
              <a:solidFill>
                <a:srgbClr val="C55A11"/>
              </a:solidFill>
            </a:endParaRPr>
          </a:p>
        </p:txBody>
      </p:sp>
      <p:sp>
        <p:nvSpPr>
          <p:cNvPr id="287" name="Google Shape;2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88" name="Google Shape;288;p22"/>
          <p:cNvPicPr preferRelativeResize="0"/>
          <p:nvPr/>
        </p:nvPicPr>
        <p:blipFill rotWithShape="1">
          <a:blip r:embed="rId3">
            <a:alphaModFix/>
          </a:blip>
          <a:srcRect b="0" l="0" r="3427" t="2581"/>
          <a:stretch/>
        </p:blipFill>
        <p:spPr>
          <a:xfrm>
            <a:off x="343250" y="1124925"/>
            <a:ext cx="11638725" cy="5311425"/>
          </a:xfrm>
          <a:prstGeom prst="rect">
            <a:avLst/>
          </a:prstGeom>
          <a:noFill/>
          <a:ln>
            <a:noFill/>
          </a:ln>
        </p:spPr>
      </p:pic>
      <p:pic>
        <p:nvPicPr>
          <p:cNvPr id="289" name="Google Shape;289;p22"/>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635125" y="203100"/>
            <a:ext cx="10515600" cy="87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600">
                <a:solidFill>
                  <a:srgbClr val="C55A11"/>
                </a:solidFill>
              </a:rPr>
              <a:t>Model Comparison</a:t>
            </a:r>
            <a:endParaRPr b="1" sz="3600">
              <a:solidFill>
                <a:srgbClr val="C55A11"/>
              </a:solidFill>
            </a:endParaRPr>
          </a:p>
        </p:txBody>
      </p:sp>
      <p:pic>
        <p:nvPicPr>
          <p:cNvPr id="295" name="Google Shape;295;p23"/>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pic>
        <p:nvPicPr>
          <p:cNvPr id="296" name="Google Shape;296;p23"/>
          <p:cNvPicPr preferRelativeResize="0"/>
          <p:nvPr/>
        </p:nvPicPr>
        <p:blipFill rotWithShape="1">
          <a:blip r:embed="rId4">
            <a:alphaModFix/>
          </a:blip>
          <a:srcRect b="0" l="0" r="0" t="0"/>
          <a:stretch/>
        </p:blipFill>
        <p:spPr>
          <a:xfrm>
            <a:off x="547375" y="1271413"/>
            <a:ext cx="10344150" cy="521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838200" y="312450"/>
            <a:ext cx="10515600" cy="83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600">
                <a:solidFill>
                  <a:srgbClr val="C55A11"/>
                </a:solidFill>
              </a:rPr>
              <a:t>Best Model </a:t>
            </a:r>
            <a:endParaRPr b="1" sz="3600">
              <a:solidFill>
                <a:srgbClr val="C55A11"/>
              </a:solidFill>
            </a:endParaRPr>
          </a:p>
        </p:txBody>
      </p:sp>
      <p:pic>
        <p:nvPicPr>
          <p:cNvPr id="302" name="Google Shape;302;p25"/>
          <p:cNvPicPr preferRelativeResize="0"/>
          <p:nvPr/>
        </p:nvPicPr>
        <p:blipFill rotWithShape="1">
          <a:blip r:embed="rId3">
            <a:alphaModFix/>
          </a:blip>
          <a:srcRect b="0" l="5775" r="0" t="0"/>
          <a:stretch/>
        </p:blipFill>
        <p:spPr>
          <a:xfrm>
            <a:off x="989300" y="2436775"/>
            <a:ext cx="10694076" cy="3171500"/>
          </a:xfrm>
          <a:prstGeom prst="rect">
            <a:avLst/>
          </a:prstGeom>
          <a:noFill/>
          <a:ln>
            <a:noFill/>
          </a:ln>
        </p:spPr>
      </p:pic>
      <p:sp>
        <p:nvSpPr>
          <p:cNvPr id="303" name="Google Shape;303;p25"/>
          <p:cNvSpPr txBox="1"/>
          <p:nvPr/>
        </p:nvSpPr>
        <p:spPr>
          <a:xfrm>
            <a:off x="921675" y="1150350"/>
            <a:ext cx="8998200" cy="923400"/>
          </a:xfrm>
          <a:prstGeom prst="rect">
            <a:avLst/>
          </a:prstGeom>
          <a:noFill/>
          <a:ln>
            <a:noFill/>
          </a:ln>
        </p:spPr>
        <p:txBody>
          <a:bodyPr anchorCtr="0" anchor="ctr" bIns="91425" lIns="91425" spcFirstLastPara="1" rIns="91425" wrap="square" tIns="91425">
            <a:spAutoFit/>
          </a:bodyPr>
          <a:lstStyle/>
          <a:p>
            <a:pPr indent="-330200" lvl="0" marL="457200" marR="0" rtl="0" algn="l">
              <a:lnSpc>
                <a:spcPct val="2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AR(2)</a:t>
            </a:r>
            <a:endParaRPr b="0" i="0" sz="1600" u="none" cap="none" strike="noStrike">
              <a:solidFill>
                <a:srgbClr val="000000"/>
              </a:solidFill>
              <a:latin typeface="Calibri"/>
              <a:ea typeface="Calibri"/>
              <a:cs typeface="Calibri"/>
              <a:sym typeface="Calibri"/>
            </a:endParaRPr>
          </a:p>
          <a:p>
            <a:pPr indent="-330200" lvl="0" marL="457200" marR="0" rtl="0" algn="l">
              <a:lnSpc>
                <a:spcPct val="2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Adding Seasonal dummies and regressor gave the best results. </a:t>
            </a:r>
            <a:endParaRPr b="0" i="0" sz="1600" u="none" cap="none" strike="noStrike">
              <a:solidFill>
                <a:srgbClr val="000000"/>
              </a:solidFill>
              <a:latin typeface="Calibri"/>
              <a:ea typeface="Calibri"/>
              <a:cs typeface="Calibri"/>
              <a:sym typeface="Calibri"/>
            </a:endParaRPr>
          </a:p>
        </p:txBody>
      </p:sp>
      <p:pic>
        <p:nvPicPr>
          <p:cNvPr id="304" name="Google Shape;304;p25"/>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5"/>
          <p:cNvSpPr txBox="1"/>
          <p:nvPr>
            <p:ph type="title"/>
          </p:nvPr>
        </p:nvSpPr>
        <p:spPr>
          <a:xfrm>
            <a:off x="220100" y="365125"/>
            <a:ext cx="10515600" cy="85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chemeClr val="accent2"/>
                </a:solidFill>
              </a:rPr>
              <a:t>White box Tests</a:t>
            </a:r>
            <a:endParaRPr b="1">
              <a:solidFill>
                <a:schemeClr val="accent2"/>
              </a:solidFill>
            </a:endParaRPr>
          </a:p>
        </p:txBody>
      </p:sp>
      <p:pic>
        <p:nvPicPr>
          <p:cNvPr id="310" name="Google Shape;310;p15"/>
          <p:cNvPicPr preferRelativeResize="0"/>
          <p:nvPr/>
        </p:nvPicPr>
        <p:blipFill rotWithShape="1">
          <a:blip r:embed="rId3">
            <a:alphaModFix/>
          </a:blip>
          <a:srcRect b="0" l="8343" r="2512" t="13134"/>
          <a:stretch/>
        </p:blipFill>
        <p:spPr>
          <a:xfrm>
            <a:off x="916300" y="1940650"/>
            <a:ext cx="10185449" cy="4417451"/>
          </a:xfrm>
          <a:prstGeom prst="rect">
            <a:avLst/>
          </a:prstGeom>
          <a:noFill/>
          <a:ln>
            <a:noFill/>
          </a:ln>
        </p:spPr>
      </p:pic>
      <p:pic>
        <p:nvPicPr>
          <p:cNvPr id="311" name="Google Shape;311;p15"/>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479150" y="77875"/>
            <a:ext cx="10515600" cy="98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600">
                <a:solidFill>
                  <a:srgbClr val="C55A11"/>
                </a:solidFill>
              </a:rPr>
              <a:t>Parameter Estimates for our Best Model</a:t>
            </a:r>
            <a:endParaRPr b="1" sz="3600">
              <a:solidFill>
                <a:srgbClr val="C55A11"/>
              </a:solidFill>
            </a:endParaRPr>
          </a:p>
        </p:txBody>
      </p:sp>
      <p:pic>
        <p:nvPicPr>
          <p:cNvPr id="317" name="Google Shape;317;p26"/>
          <p:cNvPicPr preferRelativeResize="0"/>
          <p:nvPr/>
        </p:nvPicPr>
        <p:blipFill rotWithShape="1">
          <a:blip r:embed="rId3">
            <a:alphaModFix/>
          </a:blip>
          <a:srcRect b="16150" l="3932" r="31059" t="2077"/>
          <a:stretch/>
        </p:blipFill>
        <p:spPr>
          <a:xfrm>
            <a:off x="1619550" y="1265325"/>
            <a:ext cx="8800223" cy="4908974"/>
          </a:xfrm>
          <a:prstGeom prst="rect">
            <a:avLst/>
          </a:prstGeom>
          <a:noFill/>
          <a:ln>
            <a:noFill/>
          </a:ln>
        </p:spPr>
      </p:pic>
      <p:pic>
        <p:nvPicPr>
          <p:cNvPr id="318" name="Google Shape;318;p26"/>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838200" y="124975"/>
            <a:ext cx="10515600" cy="869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800">
                <a:solidFill>
                  <a:srgbClr val="C55A11"/>
                </a:solidFill>
              </a:rPr>
              <a:t>Insights and Recommendations</a:t>
            </a:r>
            <a:endParaRPr b="1" sz="3800">
              <a:solidFill>
                <a:srgbClr val="C55A11"/>
              </a:solidFill>
            </a:endParaRPr>
          </a:p>
        </p:txBody>
      </p:sp>
      <p:sp>
        <p:nvSpPr>
          <p:cNvPr id="324" name="Google Shape;324;p27"/>
          <p:cNvSpPr txBox="1"/>
          <p:nvPr>
            <p:ph idx="1" type="body"/>
          </p:nvPr>
        </p:nvSpPr>
        <p:spPr>
          <a:xfrm>
            <a:off x="671700" y="1062275"/>
            <a:ext cx="11232000" cy="5530200"/>
          </a:xfrm>
          <a:prstGeom prst="rect">
            <a:avLst/>
          </a:prstGeom>
          <a:noFill/>
          <a:ln>
            <a:noFill/>
          </a:ln>
        </p:spPr>
        <p:txBody>
          <a:bodyPr anchorCtr="0" anchor="t" bIns="45700" lIns="91425" spcFirstLastPara="1" rIns="91425" wrap="square" tIns="45700">
            <a:normAutofit fontScale="92500"/>
          </a:bodyPr>
          <a:lstStyle/>
          <a:p>
            <a:pPr indent="-328473" lvl="0" marL="457200" rtl="0" algn="l">
              <a:lnSpc>
                <a:spcPct val="150000"/>
              </a:lnSpc>
              <a:spcBef>
                <a:spcPts val="0"/>
              </a:spcBef>
              <a:spcAft>
                <a:spcPts val="0"/>
              </a:spcAft>
              <a:buSzPct val="62962"/>
              <a:buFont typeface="Calibri"/>
              <a:buChar char="•"/>
            </a:pPr>
            <a:r>
              <a:rPr lang="en-US" sz="2700"/>
              <a:t>From the previous data we are able to forecast the temperature levels for the upcoming months , which may be used to guide any necessary precautions.</a:t>
            </a:r>
            <a:endParaRPr sz="2700"/>
          </a:p>
          <a:p>
            <a:pPr indent="-328473" lvl="0" marL="457200" rtl="0" algn="l">
              <a:lnSpc>
                <a:spcPct val="150000"/>
              </a:lnSpc>
              <a:spcBef>
                <a:spcPts val="0"/>
              </a:spcBef>
              <a:spcAft>
                <a:spcPts val="0"/>
              </a:spcAft>
              <a:buSzPct val="62962"/>
              <a:buFont typeface="Calibri"/>
              <a:buChar char="•"/>
            </a:pPr>
            <a:r>
              <a:rPr lang="en-US" sz="2700"/>
              <a:t>From the above we can observe that temperature is high during april,May which is summer in delhi.</a:t>
            </a:r>
            <a:endParaRPr sz="2700"/>
          </a:p>
          <a:p>
            <a:pPr indent="-328473" lvl="0" marL="457200" rtl="0" algn="l">
              <a:lnSpc>
                <a:spcPct val="150000"/>
              </a:lnSpc>
              <a:spcBef>
                <a:spcPts val="0"/>
              </a:spcBef>
              <a:spcAft>
                <a:spcPts val="0"/>
              </a:spcAft>
              <a:buSzPct val="62962"/>
              <a:buFont typeface="Calibri"/>
              <a:buChar char="•"/>
            </a:pPr>
            <a:r>
              <a:rPr lang="en-US" sz="2700"/>
              <a:t>We also observed that a high temperature automatically increases the likelihood of a high humidity level, which leads to a high wind pressure. This observation can help individuals take precautions to avoid this problem.</a:t>
            </a:r>
            <a:endParaRPr sz="2700"/>
          </a:p>
          <a:p>
            <a:pPr indent="-328473" lvl="0" marL="457200" rtl="0" algn="l">
              <a:lnSpc>
                <a:spcPct val="150000"/>
              </a:lnSpc>
              <a:spcBef>
                <a:spcPts val="0"/>
              </a:spcBef>
              <a:spcAft>
                <a:spcPts val="0"/>
              </a:spcAft>
              <a:buSzPct val="62962"/>
              <a:buFont typeface="Calibri"/>
              <a:buChar char="•"/>
            </a:pPr>
            <a:r>
              <a:rPr lang="en-US" sz="2700"/>
              <a:t>During winters there are high chances for fog which results in bad accidents,So to overcome this government could devise creative ideas such as odd-even rule.</a:t>
            </a:r>
            <a:endParaRPr/>
          </a:p>
        </p:txBody>
      </p:sp>
      <p:pic>
        <p:nvPicPr>
          <p:cNvPr id="325" name="Google Shape;325;p27"/>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28"/>
          <p:cNvSpPr/>
          <p:nvPr/>
        </p:nvSpPr>
        <p:spPr>
          <a:xfrm>
            <a:off x="0" y="-170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1" name="Google Shape;331;p28"/>
          <p:cNvSpPr/>
          <p:nvPr/>
        </p:nvSpPr>
        <p:spPr>
          <a:xfrm>
            <a:off x="0" y="-20410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highlight>
                <a:srgbClr val="D77850"/>
              </a:highlight>
              <a:latin typeface="Calibri"/>
              <a:ea typeface="Calibri"/>
              <a:cs typeface="Calibri"/>
              <a:sym typeface="Calibri"/>
            </a:endParaRPr>
          </a:p>
        </p:txBody>
      </p:sp>
      <p:sp>
        <p:nvSpPr>
          <p:cNvPr id="332" name="Google Shape;332;p28"/>
          <p:cNvSpPr/>
          <p:nvPr>
            <p:ph type="title"/>
          </p:nvPr>
        </p:nvSpPr>
        <p:spPr>
          <a:xfrm>
            <a:off x="838026" y="1925073"/>
            <a:ext cx="3248781" cy="3141449"/>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b="1" lang="en-US" sz="6600">
                <a:solidFill>
                  <a:srgbClr val="FFFFFF"/>
                </a:solidFill>
                <a:latin typeface="Calibri"/>
                <a:ea typeface="Calibri"/>
                <a:cs typeface="Calibri"/>
                <a:sym typeface="Calibri"/>
              </a:rPr>
              <a:t>Q &amp; A</a:t>
            </a:r>
            <a:endParaRPr/>
          </a:p>
        </p:txBody>
      </p:sp>
      <p:pic>
        <p:nvPicPr>
          <p:cNvPr descr="Questions" id="333" name="Google Shape;333;p28"/>
          <p:cNvPicPr preferRelativeResize="0"/>
          <p:nvPr/>
        </p:nvPicPr>
        <p:blipFill rotWithShape="1">
          <a:blip r:embed="rId3">
            <a:alphaModFix/>
          </a:blip>
          <a:srcRect b="0" l="0" r="0" t="0"/>
          <a:stretch/>
        </p:blipFill>
        <p:spPr>
          <a:xfrm>
            <a:off x="5167206" y="961812"/>
            <a:ext cx="4930987" cy="4930987"/>
          </a:xfrm>
          <a:prstGeom prst="rect">
            <a:avLst/>
          </a:prstGeom>
          <a:noFill/>
          <a:ln>
            <a:noFill/>
          </a:ln>
        </p:spPr>
      </p:pic>
      <p:pic>
        <p:nvPicPr>
          <p:cNvPr id="334" name="Google Shape;334;p28"/>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3"/>
                                        </p:tgtEl>
                                        <p:attrNameLst>
                                          <p:attrName>style.visibility</p:attrName>
                                        </p:attrNameLst>
                                      </p:cBhvr>
                                      <p:to>
                                        <p:strVal val="visible"/>
                                      </p:to>
                                    </p:set>
                                    <p:animEffect filter="fade" transition="in">
                                      <p:cBhvr>
                                        <p:cTn dur="700"/>
                                        <p:tgtEl>
                                          <p:spTgt spid="333"/>
                                        </p:tgtEl>
                                      </p:cBhvr>
                                    </p:animEffect>
                                  </p:childTnLst>
                                </p:cTn>
                              </p:par>
                              <p:par>
                                <p:cTn fill="hold" nodeType="withEffect" presetClass="entr" presetID="10" presetSubtype="0">
                                  <p:stCondLst>
                                    <p:cond delay="1000"/>
                                  </p:stCondLst>
                                  <p:childTnLst>
                                    <p:set>
                                      <p:cBhvr>
                                        <p:cTn dur="1" fill="hold">
                                          <p:stCondLst>
                                            <p:cond delay="0"/>
                                          </p:stCondLst>
                                        </p:cTn>
                                        <p:tgtEl>
                                          <p:spTgt spid="332"/>
                                        </p:tgtEl>
                                        <p:attrNameLst>
                                          <p:attrName>style.visibility</p:attrName>
                                        </p:attrNameLst>
                                      </p:cBhvr>
                                      <p:to>
                                        <p:strVal val="visible"/>
                                      </p:to>
                                    </p:set>
                                    <p:animEffect filter="fade" transition="in">
                                      <p:cBhvr>
                                        <p:cTn dur="4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Google Shape;106;p4"/>
          <p:cNvSpPr txBox="1"/>
          <p:nvPr>
            <p:ph type="title"/>
          </p:nvPr>
        </p:nvSpPr>
        <p:spPr>
          <a:xfrm>
            <a:off x="838200" y="318474"/>
            <a:ext cx="10515600" cy="830400"/>
          </a:xfrm>
          <a:prstGeom prst="rect">
            <a:avLst/>
          </a:prstGeom>
          <a:gradFill>
            <a:gsLst>
              <a:gs pos="0">
                <a:srgbClr val="D4E5F5"/>
              </a:gs>
              <a:gs pos="100000">
                <a:srgbClr val="70A4D5"/>
              </a:gs>
            </a:gsLst>
            <a:lin ang="5400012" scaled="0"/>
          </a:gra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800"/>
              <a:t>Introduction</a:t>
            </a:r>
            <a:endParaRPr b="1" sz="4800"/>
          </a:p>
        </p:txBody>
      </p:sp>
      <p:sp>
        <p:nvSpPr>
          <p:cNvPr id="107" name="Google Shape;107;p4"/>
          <p:cNvSpPr txBox="1"/>
          <p:nvPr>
            <p:ph idx="1" type="body"/>
          </p:nvPr>
        </p:nvSpPr>
        <p:spPr>
          <a:xfrm>
            <a:off x="838200" y="1253325"/>
            <a:ext cx="11010600" cy="5066100"/>
          </a:xfrm>
          <a:prstGeom prst="rect">
            <a:avLst/>
          </a:prstGeom>
          <a:gradFill>
            <a:gsLst>
              <a:gs pos="0">
                <a:srgbClr val="D4E5F5"/>
              </a:gs>
              <a:gs pos="100000">
                <a:srgbClr val="70A4D5"/>
              </a:gs>
            </a:gsLst>
            <a:path path="circle">
              <a:fillToRect b="50%" l="50%" r="50%" t="50%"/>
            </a:path>
            <a:tileRect/>
          </a:gradFill>
          <a:ln>
            <a:noFill/>
          </a:ln>
        </p:spPr>
        <p:txBody>
          <a:bodyPr anchorCtr="0" anchor="t" bIns="45700" lIns="91425" spcFirstLastPara="1" rIns="91425" wrap="square" tIns="45700">
            <a:normAutofit fontScale="92500" lnSpcReduction="10000"/>
          </a:bodyPr>
          <a:lstStyle/>
          <a:p>
            <a:pPr indent="-228600" lvl="0" marL="228600" rtl="0" algn="l">
              <a:lnSpc>
                <a:spcPct val="200000"/>
              </a:lnSpc>
              <a:spcBef>
                <a:spcPts val="0"/>
              </a:spcBef>
              <a:spcAft>
                <a:spcPts val="0"/>
              </a:spcAft>
              <a:buClr>
                <a:schemeClr val="dk1"/>
              </a:buClr>
              <a:buSzPct val="108108"/>
              <a:buFont typeface="Calibri"/>
              <a:buChar char="•"/>
            </a:pPr>
            <a:r>
              <a:rPr lang="en-US"/>
              <a:t>We are predicting the weather of the city- New Delhi, the capital of India New Delhi typically experience around 4 season in a year</a:t>
            </a:r>
            <a:endParaRPr/>
          </a:p>
          <a:p>
            <a:pPr indent="-228600" lvl="0" marL="228600" rtl="0" algn="l">
              <a:lnSpc>
                <a:spcPct val="200000"/>
              </a:lnSpc>
              <a:spcBef>
                <a:spcPts val="1000"/>
              </a:spcBef>
              <a:spcAft>
                <a:spcPts val="0"/>
              </a:spcAft>
              <a:buClr>
                <a:schemeClr val="dk1"/>
              </a:buClr>
              <a:buSzPct val="108108"/>
              <a:buFont typeface="Calibri"/>
              <a:buChar char="•"/>
            </a:pPr>
            <a:r>
              <a:rPr lang="en-US"/>
              <a:t>Although, these seasons are predictable each year, predicting the weather conditions of New Delhi is not a piece of cake</a:t>
            </a:r>
            <a:endParaRPr/>
          </a:p>
          <a:p>
            <a:pPr indent="-228600" lvl="0" marL="228600" rtl="0" algn="l">
              <a:lnSpc>
                <a:spcPct val="200000"/>
              </a:lnSpc>
              <a:spcBef>
                <a:spcPts val="1000"/>
              </a:spcBef>
              <a:spcAft>
                <a:spcPts val="0"/>
              </a:spcAft>
              <a:buClr>
                <a:schemeClr val="dk1"/>
              </a:buClr>
              <a:buSzPct val="108108"/>
              <a:buFont typeface="Calibri"/>
              <a:buChar char="•"/>
            </a:pPr>
            <a:r>
              <a:rPr lang="en-US"/>
              <a:t>The summers in Delhi are extremely hot and winters are extremely cold</a:t>
            </a:r>
            <a:endParaRPr/>
          </a:p>
          <a:p>
            <a:pPr indent="-228600" lvl="0" marL="228600" rtl="0" algn="l">
              <a:lnSpc>
                <a:spcPct val="200000"/>
              </a:lnSpc>
              <a:spcBef>
                <a:spcPts val="1000"/>
              </a:spcBef>
              <a:spcAft>
                <a:spcPts val="0"/>
              </a:spcAft>
              <a:buClr>
                <a:schemeClr val="dk1"/>
              </a:buClr>
              <a:buSzPct val="108108"/>
              <a:buFont typeface="Calibri"/>
              <a:buChar char="•"/>
            </a:pPr>
            <a:r>
              <a:rPr lang="en-US"/>
              <a:t>Delhi temperatures can vary between -2.2 C(lowest) to 48.4 C(highest)</a:t>
            </a:r>
            <a:endParaRPr/>
          </a:p>
        </p:txBody>
      </p:sp>
      <p:pic>
        <p:nvPicPr>
          <p:cNvPr id="108" name="Google Shape;108;p4"/>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29"/>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erson holding a globe" id="340" name="Google Shape;340;p29"/>
          <p:cNvPicPr preferRelativeResize="0"/>
          <p:nvPr/>
        </p:nvPicPr>
        <p:blipFill rotWithShape="1">
          <a:blip r:embed="rId3">
            <a:alphaModFix/>
          </a:blip>
          <a:srcRect b="0" l="8242" r="7864" t="0"/>
          <a:stretch/>
        </p:blipFill>
        <p:spPr>
          <a:xfrm>
            <a:off x="-3047" y="0"/>
            <a:ext cx="9669642" cy="6857990"/>
          </a:xfrm>
          <a:prstGeom prst="rect">
            <a:avLst/>
          </a:prstGeom>
          <a:noFill/>
          <a:ln>
            <a:noFill/>
          </a:ln>
        </p:spPr>
      </p:pic>
      <p:sp>
        <p:nvSpPr>
          <p:cNvPr id="341" name="Google Shape;341;p29"/>
          <p:cNvSpPr/>
          <p:nvPr/>
        </p:nvSpPr>
        <p:spPr>
          <a:xfrm flipH="1">
            <a:off x="5125019" y="0"/>
            <a:ext cx="7066978" cy="6858000"/>
          </a:xfrm>
          <a:prstGeom prst="rect">
            <a:avLst/>
          </a:prstGeom>
          <a:gradFill>
            <a:gsLst>
              <a:gs pos="0">
                <a:srgbClr val="FFFFFF">
                  <a:alpha val="0"/>
                </a:srgbClr>
              </a:gs>
              <a:gs pos="19000">
                <a:srgbClr val="FFFFFF">
                  <a:alpha val="37254"/>
                </a:srgbClr>
              </a:gs>
              <a:gs pos="35000">
                <a:srgbClr val="FFFFFF">
                  <a:alpha val="76470"/>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29"/>
          <p:cNvSpPr txBox="1"/>
          <p:nvPr>
            <p:ph type="title"/>
          </p:nvPr>
        </p:nvSpPr>
        <p:spPr>
          <a:xfrm>
            <a:off x="8100778" y="1097861"/>
            <a:ext cx="3822189"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Balthazar"/>
              <a:buNone/>
            </a:pPr>
            <a:r>
              <a:rPr b="1" lang="en-US" sz="6600">
                <a:latin typeface="Balthazar"/>
                <a:ea typeface="Balthazar"/>
                <a:cs typeface="Balthazar"/>
                <a:sym typeface="Balthazar"/>
              </a:rPr>
              <a:t>Thank you</a:t>
            </a:r>
            <a:endParaRPr/>
          </a:p>
        </p:txBody>
      </p:sp>
      <p:sp>
        <p:nvSpPr>
          <p:cNvPr id="343" name="Google Shape;343;p29"/>
          <p:cNvSpPr txBox="1"/>
          <p:nvPr/>
        </p:nvSpPr>
        <p:spPr>
          <a:xfrm>
            <a:off x="8772537" y="5995546"/>
            <a:ext cx="3822189" cy="3742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Let’s try our best to save the climate ☺</a:t>
            </a:r>
            <a:endParaRPr b="0" i="1" sz="2000" u="none" cap="none" strike="noStrike">
              <a:solidFill>
                <a:schemeClr val="dk1"/>
              </a:solidFill>
              <a:latin typeface="Calibri"/>
              <a:ea typeface="Calibri"/>
              <a:cs typeface="Calibri"/>
              <a:sym typeface="Calibri"/>
            </a:endParaRPr>
          </a:p>
        </p:txBody>
      </p:sp>
      <p:pic>
        <p:nvPicPr>
          <p:cNvPr id="344" name="Google Shape;344;p29"/>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42"/>
                                        </p:tgtEl>
                                        <p:attrNameLst>
                                          <p:attrName>style.visibility</p:attrName>
                                        </p:attrNameLst>
                                      </p:cBhvr>
                                      <p:to>
                                        <p:strVal val="visible"/>
                                      </p:to>
                                    </p:set>
                                    <p:animEffect filter="fade" transition="in">
                                      <p:cBhvr>
                                        <p:cTn dur="4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0"/>
            <a:ext cx="10515600" cy="9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solidFill>
                  <a:srgbClr val="C55A11"/>
                </a:solidFill>
                <a:latin typeface="Times New Roman"/>
                <a:ea typeface="Times New Roman"/>
                <a:cs typeface="Times New Roman"/>
                <a:sym typeface="Times New Roman"/>
              </a:rPr>
              <a:t>Problem Statement</a:t>
            </a:r>
            <a:endParaRPr>
              <a:solidFill>
                <a:srgbClr val="C55A11"/>
              </a:solidFill>
            </a:endParaRPr>
          </a:p>
        </p:txBody>
      </p:sp>
      <p:sp>
        <p:nvSpPr>
          <p:cNvPr id="114" name="Google Shape;114;p5"/>
          <p:cNvSpPr txBox="1"/>
          <p:nvPr>
            <p:ph idx="1" type="body"/>
          </p:nvPr>
        </p:nvSpPr>
        <p:spPr>
          <a:xfrm>
            <a:off x="671893" y="802493"/>
            <a:ext cx="11202600" cy="5707164"/>
          </a:xfrm>
          <a:prstGeom prst="rect">
            <a:avLst/>
          </a:prstGeom>
          <a:noFill/>
          <a:ln>
            <a:noFill/>
          </a:ln>
        </p:spPr>
        <p:txBody>
          <a:bodyPr anchorCtr="0" anchor="t" bIns="45700" lIns="91425" spcFirstLastPara="1" rIns="91425" wrap="square" tIns="45700">
            <a:noAutofit/>
          </a:bodyPr>
          <a:lstStyle/>
          <a:p>
            <a:pPr indent="-222250" lvl="0" marL="228600" rtl="0" algn="l">
              <a:lnSpc>
                <a:spcPct val="150000"/>
              </a:lnSpc>
              <a:spcBef>
                <a:spcPts val="0"/>
              </a:spcBef>
              <a:spcAft>
                <a:spcPts val="0"/>
              </a:spcAft>
              <a:buClr>
                <a:schemeClr val="dk1"/>
              </a:buClr>
              <a:buSzPts val="2500"/>
              <a:buFont typeface="Calibri"/>
              <a:buChar char="●"/>
            </a:pPr>
            <a:r>
              <a:rPr lang="en-US" sz="2500"/>
              <a:t>Weather forecasts have an impact on many lives and help people make well-informed decisions, from individuals planning outdoor activities, choosing what to wear, and preparing for potential hazards like black ice and fog, to industries like agriculture planning their activities like fertilizing and harvesting around weather conditions.</a:t>
            </a:r>
            <a:endParaRPr sz="2500"/>
          </a:p>
          <a:p>
            <a:pPr indent="-222250" lvl="0" marL="228600" rtl="0" algn="l">
              <a:lnSpc>
                <a:spcPct val="150000"/>
              </a:lnSpc>
              <a:spcBef>
                <a:spcPts val="1000"/>
              </a:spcBef>
              <a:spcAft>
                <a:spcPts val="0"/>
              </a:spcAft>
              <a:buClr>
                <a:schemeClr val="dk1"/>
              </a:buClr>
              <a:buSzPts val="2500"/>
              <a:buFont typeface="Calibri"/>
              <a:buChar char="●"/>
            </a:pPr>
            <a:r>
              <a:rPr lang="en-US" sz="2500"/>
              <a:t>The main objective is forecasting the climate Temperature for Delhi by performing time series forecasting on the past data.</a:t>
            </a:r>
            <a:endParaRPr sz="2500"/>
          </a:p>
          <a:p>
            <a:pPr indent="-222250" lvl="0" marL="228600" rtl="0" algn="l">
              <a:lnSpc>
                <a:spcPct val="150000"/>
              </a:lnSpc>
              <a:spcBef>
                <a:spcPts val="1000"/>
              </a:spcBef>
              <a:spcAft>
                <a:spcPts val="0"/>
              </a:spcAft>
              <a:buClr>
                <a:schemeClr val="dk1"/>
              </a:buClr>
              <a:buSzPts val="2500"/>
              <a:buFont typeface="Calibri"/>
              <a:buChar char="●"/>
            </a:pPr>
            <a:r>
              <a:rPr lang="en-US" sz="2500"/>
              <a:t>Weather forecasting is important because it enables people and organizations to organize their activities and operations in accordance with the weather conditions that will prevail. </a:t>
            </a:r>
            <a:endParaRPr sz="2500"/>
          </a:p>
        </p:txBody>
      </p:sp>
      <p:pic>
        <p:nvPicPr>
          <p:cNvPr id="115" name="Google Shape;115;p5"/>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6"/>
          <p:cNvSpPr/>
          <p:nvPr/>
        </p:nvSpPr>
        <p:spPr>
          <a:xfrm>
            <a:off x="-7810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6"/>
          <p:cNvSpPr/>
          <p:nvPr/>
        </p:nvSpPr>
        <p:spPr>
          <a:xfrm>
            <a:off x="0" y="0"/>
            <a:ext cx="2013557" cy="6858000"/>
          </a:xfrm>
          <a:prstGeom prst="rect">
            <a:avLst/>
          </a:prstGeom>
          <a:solidFill>
            <a:srgbClr val="536B5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6"/>
          <p:cNvSpPr/>
          <p:nvPr>
            <p:ph type="title"/>
          </p:nvPr>
        </p:nvSpPr>
        <p:spPr>
          <a:xfrm>
            <a:off x="608830" y="7811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C55A11"/>
                </a:solidFill>
                <a:latin typeface="Calibri"/>
                <a:ea typeface="Calibri"/>
                <a:cs typeface="Calibri"/>
                <a:sym typeface="Calibri"/>
              </a:rPr>
              <a:t>Our Approach </a:t>
            </a:r>
            <a:endParaRPr>
              <a:solidFill>
                <a:srgbClr val="C55A11"/>
              </a:solidFill>
            </a:endParaRPr>
          </a:p>
        </p:txBody>
      </p:sp>
      <p:pic>
        <p:nvPicPr>
          <p:cNvPr descr="A picture containing text, businesscard, screenshot&#10;&#10;Description automatically generated" id="123" name="Google Shape;123;p6"/>
          <p:cNvPicPr preferRelativeResize="0"/>
          <p:nvPr/>
        </p:nvPicPr>
        <p:blipFill rotWithShape="1">
          <a:blip r:embed="rId3">
            <a:alphaModFix/>
          </a:blip>
          <a:srcRect b="0" l="0" r="0" t="0"/>
          <a:stretch/>
        </p:blipFill>
        <p:spPr>
          <a:xfrm>
            <a:off x="2013550" y="2905650"/>
            <a:ext cx="10092300" cy="22458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pic>
        <p:nvPicPr>
          <p:cNvPr id="124" name="Google Shape;124;p6"/>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7"/>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0" name="Google Shape;130;p7"/>
          <p:cNvSpPr/>
          <p:nvPr/>
        </p:nvSpPr>
        <p:spPr>
          <a:xfrm>
            <a:off x="0" y="0"/>
            <a:ext cx="12192000" cy="4267200"/>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1" name="Google Shape;131;p7"/>
          <p:cNvSpPr/>
          <p:nvPr/>
        </p:nvSpPr>
        <p:spPr>
          <a:xfrm>
            <a:off x="0" y="0"/>
            <a:ext cx="12192000" cy="6858000"/>
          </a:xfrm>
          <a:prstGeom prst="rect">
            <a:avLst/>
          </a:prstGeom>
          <a:solidFill>
            <a:schemeClr val="lt1"/>
          </a:solidFill>
          <a:ln>
            <a:noFill/>
          </a:ln>
          <a:effectLst>
            <a:outerShdw blurRad="317500" rotWithShape="0" algn="ctr">
              <a:schemeClr val="dk1">
                <a:alpha val="2431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2" name="Google Shape;132;p7"/>
          <p:cNvSpPr txBox="1"/>
          <p:nvPr>
            <p:ph type="title"/>
          </p:nvPr>
        </p:nvSpPr>
        <p:spPr>
          <a:xfrm>
            <a:off x="955525" y="350099"/>
            <a:ext cx="99060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200">
                <a:solidFill>
                  <a:srgbClr val="C55A11"/>
                </a:solidFill>
                <a:latin typeface="Times New Roman"/>
                <a:ea typeface="Times New Roman"/>
                <a:cs typeface="Times New Roman"/>
                <a:sym typeface="Times New Roman"/>
              </a:rPr>
              <a:t>What did we perform</a:t>
            </a:r>
            <a:endParaRPr sz="4600">
              <a:solidFill>
                <a:srgbClr val="C55A11"/>
              </a:solidFill>
            </a:endParaRPr>
          </a:p>
        </p:txBody>
      </p:sp>
      <p:grpSp>
        <p:nvGrpSpPr>
          <p:cNvPr id="133" name="Google Shape;133;p7"/>
          <p:cNvGrpSpPr/>
          <p:nvPr/>
        </p:nvGrpSpPr>
        <p:grpSpPr>
          <a:xfrm>
            <a:off x="1143002" y="1374700"/>
            <a:ext cx="10092050" cy="4702217"/>
            <a:chOff x="819983" y="2124"/>
            <a:chExt cx="9180433" cy="3729550"/>
          </a:xfrm>
        </p:grpSpPr>
        <p:sp>
          <p:nvSpPr>
            <p:cNvPr id="134" name="Google Shape;134;p7"/>
            <p:cNvSpPr/>
            <p:nvPr/>
          </p:nvSpPr>
          <p:spPr>
            <a:xfrm>
              <a:off x="819983" y="2124"/>
              <a:ext cx="2868885" cy="1721331"/>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
            <p:cNvSpPr txBox="1"/>
            <p:nvPr/>
          </p:nvSpPr>
          <p:spPr>
            <a:xfrm>
              <a:off x="819983" y="2124"/>
              <a:ext cx="2868885" cy="1721331"/>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Obtain the dataset which is best suitable for our prediction</a:t>
              </a:r>
              <a:endParaRPr b="0" i="0" sz="1400" u="none" cap="none" strike="noStrike">
                <a:solidFill>
                  <a:srgbClr val="000000"/>
                </a:solidFill>
                <a:latin typeface="Arial"/>
                <a:ea typeface="Arial"/>
                <a:cs typeface="Arial"/>
                <a:sym typeface="Arial"/>
              </a:endParaRPr>
            </a:p>
          </p:txBody>
        </p:sp>
        <p:sp>
          <p:nvSpPr>
            <p:cNvPr id="136" name="Google Shape;136;p7"/>
            <p:cNvSpPr/>
            <p:nvPr/>
          </p:nvSpPr>
          <p:spPr>
            <a:xfrm>
              <a:off x="3975757" y="2124"/>
              <a:ext cx="2868885" cy="1721331"/>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txBox="1"/>
            <p:nvPr/>
          </p:nvSpPr>
          <p:spPr>
            <a:xfrm>
              <a:off x="3975757" y="2124"/>
              <a:ext cx="2868885" cy="1721331"/>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Process the dataset with EDA  after it ready for model building</a:t>
              </a:r>
              <a:endParaRPr b="0" i="0" sz="1400" u="none" cap="none" strike="noStrike">
                <a:solidFill>
                  <a:srgbClr val="000000"/>
                </a:solidFill>
                <a:latin typeface="Arial"/>
                <a:ea typeface="Arial"/>
                <a:cs typeface="Arial"/>
                <a:sym typeface="Arial"/>
              </a:endParaRPr>
            </a:p>
          </p:txBody>
        </p:sp>
        <p:sp>
          <p:nvSpPr>
            <p:cNvPr id="138" name="Google Shape;138;p7"/>
            <p:cNvSpPr/>
            <p:nvPr/>
          </p:nvSpPr>
          <p:spPr>
            <a:xfrm>
              <a:off x="7131531" y="2124"/>
              <a:ext cx="2868885" cy="1721331"/>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7"/>
            <p:cNvSpPr txBox="1"/>
            <p:nvPr/>
          </p:nvSpPr>
          <p:spPr>
            <a:xfrm>
              <a:off x="7131531" y="2124"/>
              <a:ext cx="2868885" cy="1721331"/>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Analysis of the parameters which influence the weather conditions using data-mining</a:t>
              </a:r>
              <a:endParaRPr b="0" i="0" sz="1400" u="none" cap="none" strike="noStrike">
                <a:solidFill>
                  <a:srgbClr val="000000"/>
                </a:solidFill>
                <a:latin typeface="Arial"/>
                <a:ea typeface="Arial"/>
                <a:cs typeface="Arial"/>
                <a:sym typeface="Arial"/>
              </a:endParaRPr>
            </a:p>
          </p:txBody>
        </p:sp>
        <p:sp>
          <p:nvSpPr>
            <p:cNvPr id="140" name="Google Shape;140;p7"/>
            <p:cNvSpPr/>
            <p:nvPr/>
          </p:nvSpPr>
          <p:spPr>
            <a:xfrm>
              <a:off x="819983" y="2010343"/>
              <a:ext cx="2868885" cy="1721331"/>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
            <p:cNvSpPr txBox="1"/>
            <p:nvPr/>
          </p:nvSpPr>
          <p:spPr>
            <a:xfrm>
              <a:off x="819983" y="2010343"/>
              <a:ext cx="2868885" cy="1721331"/>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Prediction of the unforeseen Delhi’s weather condition for the next 3-6 months</a:t>
              </a:r>
              <a:endParaRPr b="0" i="0" sz="1400" u="none" cap="none" strike="noStrike">
                <a:solidFill>
                  <a:srgbClr val="000000"/>
                </a:solidFill>
                <a:latin typeface="Arial"/>
                <a:ea typeface="Arial"/>
                <a:cs typeface="Arial"/>
                <a:sym typeface="Arial"/>
              </a:endParaRPr>
            </a:p>
          </p:txBody>
        </p:sp>
        <p:sp>
          <p:nvSpPr>
            <p:cNvPr id="142" name="Google Shape;142;p7"/>
            <p:cNvSpPr/>
            <p:nvPr/>
          </p:nvSpPr>
          <p:spPr>
            <a:xfrm>
              <a:off x="3975757" y="2010343"/>
              <a:ext cx="2868885" cy="1721331"/>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txBox="1"/>
            <p:nvPr/>
          </p:nvSpPr>
          <p:spPr>
            <a:xfrm>
              <a:off x="3975757" y="2010343"/>
              <a:ext cx="2868885" cy="1721331"/>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Determine which season’s temperature and humidity has the most influence</a:t>
              </a:r>
              <a:endParaRPr b="0" i="0" sz="1400" u="none" cap="none" strike="noStrike">
                <a:solidFill>
                  <a:srgbClr val="000000"/>
                </a:solidFill>
                <a:latin typeface="Arial"/>
                <a:ea typeface="Arial"/>
                <a:cs typeface="Arial"/>
                <a:sym typeface="Arial"/>
              </a:endParaRPr>
            </a:p>
          </p:txBody>
        </p:sp>
        <p:sp>
          <p:nvSpPr>
            <p:cNvPr id="144" name="Google Shape;144;p7"/>
            <p:cNvSpPr/>
            <p:nvPr/>
          </p:nvSpPr>
          <p:spPr>
            <a:xfrm>
              <a:off x="7131531" y="2010343"/>
              <a:ext cx="2868885" cy="1721331"/>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
            <p:cNvSpPr txBox="1"/>
            <p:nvPr/>
          </p:nvSpPr>
          <p:spPr>
            <a:xfrm>
              <a:off x="7131531" y="2010343"/>
              <a:ext cx="2868885" cy="1721331"/>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Provide our insights and recommendations based on our prediction</a:t>
              </a:r>
              <a:endParaRPr b="0" i="0" sz="1400" u="none" cap="none" strike="noStrike">
                <a:solidFill>
                  <a:srgbClr val="000000"/>
                </a:solidFill>
                <a:latin typeface="Arial"/>
                <a:ea typeface="Arial"/>
                <a:cs typeface="Arial"/>
                <a:sym typeface="Arial"/>
              </a:endParaRPr>
            </a:p>
          </p:txBody>
        </p:sp>
      </p:grpSp>
      <p:pic>
        <p:nvPicPr>
          <p:cNvPr id="146" name="Google Shape;146;p7"/>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444ee9c79a_0_0"/>
          <p:cNvSpPr txBox="1"/>
          <p:nvPr>
            <p:ph idx="1" type="body"/>
          </p:nvPr>
        </p:nvSpPr>
        <p:spPr>
          <a:xfrm>
            <a:off x="838200" y="1825625"/>
            <a:ext cx="67560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1000"/>
              </a:spcBef>
              <a:spcAft>
                <a:spcPts val="0"/>
              </a:spcAft>
              <a:buSzPts val="2800"/>
              <a:buFont typeface="Calibri"/>
              <a:buChar char="•"/>
            </a:pPr>
            <a:r>
              <a:rPr lang="en-US"/>
              <a:t>Sourced from </a:t>
            </a:r>
            <a:r>
              <a:rPr i="1" lang="en-US"/>
              <a:t>Kaggle</a:t>
            </a:r>
            <a:endParaRPr/>
          </a:p>
          <a:p>
            <a:pPr indent="-228600" lvl="0" marL="228600" rtl="0" algn="l">
              <a:lnSpc>
                <a:spcPct val="200000"/>
              </a:lnSpc>
              <a:spcBef>
                <a:spcPts val="1000"/>
              </a:spcBef>
              <a:spcAft>
                <a:spcPts val="0"/>
              </a:spcAft>
              <a:buSzPts val="2800"/>
              <a:buFont typeface="Calibri"/>
              <a:buChar char="•"/>
            </a:pPr>
            <a:r>
              <a:rPr lang="en-US"/>
              <a:t>Dataset contain data from </a:t>
            </a:r>
            <a:r>
              <a:rPr i="1" lang="en-US"/>
              <a:t>2013 to 2016</a:t>
            </a:r>
            <a:endParaRPr/>
          </a:p>
          <a:p>
            <a:pPr indent="-228600" lvl="0" marL="228600" rtl="0" algn="l">
              <a:lnSpc>
                <a:spcPct val="200000"/>
              </a:lnSpc>
              <a:spcBef>
                <a:spcPts val="1000"/>
              </a:spcBef>
              <a:spcAft>
                <a:spcPts val="0"/>
              </a:spcAft>
              <a:buSzPts val="2800"/>
              <a:buFont typeface="Calibri"/>
              <a:buChar char="•"/>
            </a:pPr>
            <a:r>
              <a:rPr lang="en-US"/>
              <a:t>Parameters: </a:t>
            </a:r>
            <a:r>
              <a:rPr i="1" lang="en-US"/>
              <a:t>mean temp, humidity</a:t>
            </a:r>
            <a:r>
              <a:rPr lang="en-US"/>
              <a:t>, </a:t>
            </a:r>
            <a:endParaRPr/>
          </a:p>
          <a:p>
            <a:pPr indent="0" lvl="0" marL="0" rtl="0" algn="l">
              <a:lnSpc>
                <a:spcPct val="200000"/>
              </a:lnSpc>
              <a:spcBef>
                <a:spcPts val="1000"/>
              </a:spcBef>
              <a:spcAft>
                <a:spcPts val="0"/>
              </a:spcAft>
              <a:buClr>
                <a:schemeClr val="dk1"/>
              </a:buClr>
              <a:buSzPts val="2800"/>
              <a:buFont typeface="Arial"/>
              <a:buNone/>
            </a:pPr>
            <a:r>
              <a:rPr lang="en-US"/>
              <a:t>    </a:t>
            </a:r>
            <a:r>
              <a:rPr i="1" lang="en-US"/>
              <a:t>wind_speed </a:t>
            </a:r>
            <a:r>
              <a:rPr lang="en-US"/>
              <a:t>and</a:t>
            </a:r>
            <a:r>
              <a:rPr i="1" lang="en-US"/>
              <a:t> mean pressure</a:t>
            </a:r>
            <a:endParaRPr i="1"/>
          </a:p>
          <a:p>
            <a:pPr indent="0" lvl="0" marL="0" rtl="0" algn="l">
              <a:lnSpc>
                <a:spcPct val="90000"/>
              </a:lnSpc>
              <a:spcBef>
                <a:spcPts val="1000"/>
              </a:spcBef>
              <a:spcAft>
                <a:spcPts val="0"/>
              </a:spcAft>
              <a:buSzPts val="1800"/>
              <a:buNone/>
            </a:pPr>
            <a:r>
              <a:t/>
            </a:r>
            <a:endParaRPr/>
          </a:p>
        </p:txBody>
      </p:sp>
      <p:pic>
        <p:nvPicPr>
          <p:cNvPr id="152" name="Google Shape;152;g1444ee9c79a_0_0"/>
          <p:cNvPicPr preferRelativeResize="0"/>
          <p:nvPr/>
        </p:nvPicPr>
        <p:blipFill rotWithShape="1">
          <a:blip r:embed="rId3">
            <a:alphaModFix/>
          </a:blip>
          <a:srcRect b="2687" l="1354" r="1896" t="2687"/>
          <a:stretch/>
        </p:blipFill>
        <p:spPr>
          <a:xfrm>
            <a:off x="7753434" y="759993"/>
            <a:ext cx="4214600" cy="5338015"/>
          </a:xfrm>
          <a:prstGeom prst="rect">
            <a:avLst/>
          </a:prstGeom>
          <a:noFill/>
          <a:ln cap="rnd" cmpd="sng" w="127000">
            <a:solidFill>
              <a:srgbClr val="FFFFFF"/>
            </a:solidFill>
            <a:prstDash val="solid"/>
            <a:round/>
            <a:headEnd len="sm" w="sm" type="none"/>
            <a:tailEnd len="sm" w="sm" type="none"/>
          </a:ln>
          <a:effectLst>
            <a:outerShdw blurRad="76200" sx="97000" kx="899842" rotWithShape="0" algn="br" dir="10500000" dist="95250" sy="23000">
              <a:srgbClr val="000000">
                <a:alpha val="20000"/>
              </a:srgbClr>
            </a:outerShdw>
          </a:effectLst>
        </p:spPr>
      </p:pic>
      <p:sp>
        <p:nvSpPr>
          <p:cNvPr id="153" name="Google Shape;153;g1444ee9c79a_0_0"/>
          <p:cNvSpPr txBox="1"/>
          <p:nvPr/>
        </p:nvSpPr>
        <p:spPr>
          <a:xfrm>
            <a:off x="838200" y="760000"/>
            <a:ext cx="4436700" cy="7665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200"/>
              <a:buFont typeface="Arial"/>
              <a:buNone/>
            </a:pPr>
            <a:r>
              <a:rPr b="1" i="0" lang="en-US" sz="4200" u="none" cap="none" strike="noStrike">
                <a:solidFill>
                  <a:srgbClr val="C55A11"/>
                </a:solidFill>
                <a:latin typeface="Calibri"/>
                <a:ea typeface="Calibri"/>
                <a:cs typeface="Calibri"/>
                <a:sym typeface="Calibri"/>
              </a:rPr>
              <a:t>Data Description</a:t>
            </a:r>
            <a:endParaRPr b="0" i="0" sz="4200" u="none" cap="none" strike="noStrike">
              <a:solidFill>
                <a:srgbClr val="C55A11"/>
              </a:solidFill>
              <a:latin typeface="Calibri"/>
              <a:ea typeface="Calibri"/>
              <a:cs typeface="Calibri"/>
              <a:sym typeface="Calibri"/>
            </a:endParaRPr>
          </a:p>
        </p:txBody>
      </p:sp>
      <p:pic>
        <p:nvPicPr>
          <p:cNvPr id="154" name="Google Shape;154;g1444ee9c79a_0_0"/>
          <p:cNvPicPr preferRelativeResize="0"/>
          <p:nvPr/>
        </p:nvPicPr>
        <p:blipFill rotWithShape="1">
          <a:blip r:embed="rId4">
            <a:alphaModFix/>
          </a:blip>
          <a:srcRect b="0" l="0" r="0" t="0"/>
          <a:stretch/>
        </p:blipFill>
        <p:spPr>
          <a:xfrm>
            <a:off x="11105850" y="32850"/>
            <a:ext cx="1086150" cy="87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8"/>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0" name="Google Shape;160;p8"/>
          <p:cNvSpPr/>
          <p:nvPr/>
        </p:nvSpPr>
        <p:spPr>
          <a:xfrm>
            <a:off x="0" y="0"/>
            <a:ext cx="12192000" cy="2389632"/>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8"/>
          <p:cNvSpPr/>
          <p:nvPr/>
        </p:nvSpPr>
        <p:spPr>
          <a:xfrm>
            <a:off x="457200" y="457201"/>
            <a:ext cx="11277600" cy="5943598"/>
          </a:xfrm>
          <a:prstGeom prst="rect">
            <a:avLst/>
          </a:prstGeom>
          <a:solidFill>
            <a:schemeClr val="lt1"/>
          </a:solidFill>
          <a:ln>
            <a:noFill/>
          </a:ln>
          <a:effectLst>
            <a:outerShdw blurRad="317500" rotWithShape="0" algn="ctr">
              <a:schemeClr val="dk1">
                <a:alpha val="24313"/>
              </a:schemeClr>
            </a:outerShdw>
          </a:effectLst>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t/>
            </a:r>
            <a:endParaRPr b="0" i="0" sz="4400" u="none" cap="none" strike="noStrike">
              <a:solidFill>
                <a:schemeClr val="dk1"/>
              </a:solidFill>
              <a:latin typeface="Calibri"/>
              <a:ea typeface="Calibri"/>
              <a:cs typeface="Calibri"/>
              <a:sym typeface="Calibri"/>
            </a:endParaRPr>
          </a:p>
        </p:txBody>
      </p:sp>
      <p:sp>
        <p:nvSpPr>
          <p:cNvPr id="162" name="Google Shape;162;p8"/>
          <p:cNvSpPr txBox="1"/>
          <p:nvPr>
            <p:ph type="title"/>
          </p:nvPr>
        </p:nvSpPr>
        <p:spPr>
          <a:xfrm>
            <a:off x="1143000" y="756274"/>
            <a:ext cx="9906000" cy="685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ts val="990"/>
              <a:buFont typeface="Arial"/>
              <a:buNone/>
            </a:pPr>
            <a:r>
              <a:rPr b="1" lang="en-US" sz="4733">
                <a:solidFill>
                  <a:srgbClr val="C55A11"/>
                </a:solidFill>
              </a:rPr>
              <a:t>Data Dictionary</a:t>
            </a:r>
            <a:endParaRPr b="1" sz="4733">
              <a:solidFill>
                <a:srgbClr val="C55A11"/>
              </a:solidFill>
            </a:endParaRPr>
          </a:p>
        </p:txBody>
      </p:sp>
      <p:sp>
        <p:nvSpPr>
          <p:cNvPr id="163" name="Google Shape;163;p8"/>
          <p:cNvSpPr txBox="1"/>
          <p:nvPr/>
        </p:nvSpPr>
        <p:spPr>
          <a:xfrm>
            <a:off x="2428740" y="1521731"/>
            <a:ext cx="34341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000000"/>
              </a:buClr>
              <a:buSzPts val="2500"/>
              <a:buFont typeface="Calibri"/>
              <a:buChar char="●"/>
            </a:pPr>
            <a:r>
              <a:rPr b="0" i="0" lang="en-US" sz="2500" u="none" cap="none" strike="noStrike">
                <a:solidFill>
                  <a:srgbClr val="000000"/>
                </a:solidFill>
                <a:latin typeface="Calibri"/>
                <a:ea typeface="Calibri"/>
                <a:cs typeface="Calibri"/>
                <a:sym typeface="Calibri"/>
              </a:rPr>
              <a:t>Date </a:t>
            </a:r>
            <a:endParaRPr b="0" i="0" sz="2500" u="none" cap="none" strike="noStrike">
              <a:solidFill>
                <a:srgbClr val="000000"/>
              </a:solidFill>
              <a:latin typeface="Calibri"/>
              <a:ea typeface="Calibri"/>
              <a:cs typeface="Calibri"/>
              <a:sym typeface="Calibri"/>
            </a:endParaRPr>
          </a:p>
          <a:p>
            <a:pPr indent="-387350" lvl="0" marL="457200" marR="0" rtl="0" algn="l">
              <a:lnSpc>
                <a:spcPct val="200000"/>
              </a:lnSpc>
              <a:spcBef>
                <a:spcPts val="0"/>
              </a:spcBef>
              <a:spcAft>
                <a:spcPts val="0"/>
              </a:spcAft>
              <a:buClr>
                <a:srgbClr val="000000"/>
              </a:buClr>
              <a:buSzPts val="2500"/>
              <a:buFont typeface="Calibri"/>
              <a:buChar char="●"/>
            </a:pPr>
            <a:r>
              <a:rPr b="0" i="0" lang="en-US" sz="2500" u="none" cap="none" strike="noStrike">
                <a:solidFill>
                  <a:srgbClr val="000000"/>
                </a:solidFill>
                <a:latin typeface="Calibri"/>
                <a:ea typeface="Calibri"/>
                <a:cs typeface="Calibri"/>
                <a:sym typeface="Calibri"/>
              </a:rPr>
              <a:t>Meantemp</a:t>
            </a:r>
            <a:endParaRPr b="0" i="0" sz="2500" u="none" cap="none" strike="noStrike">
              <a:solidFill>
                <a:srgbClr val="000000"/>
              </a:solidFill>
              <a:latin typeface="Calibri"/>
              <a:ea typeface="Calibri"/>
              <a:cs typeface="Calibri"/>
              <a:sym typeface="Calibri"/>
            </a:endParaRPr>
          </a:p>
          <a:p>
            <a:pPr indent="-387350" lvl="0" marL="457200" marR="0" rtl="0" algn="l">
              <a:lnSpc>
                <a:spcPct val="200000"/>
              </a:lnSpc>
              <a:spcBef>
                <a:spcPts val="0"/>
              </a:spcBef>
              <a:spcAft>
                <a:spcPts val="0"/>
              </a:spcAft>
              <a:buClr>
                <a:srgbClr val="000000"/>
              </a:buClr>
              <a:buSzPts val="2500"/>
              <a:buFont typeface="Calibri"/>
              <a:buChar char="●"/>
            </a:pPr>
            <a:r>
              <a:rPr b="0" i="0" lang="en-US" sz="2500" u="none" cap="none" strike="noStrike">
                <a:solidFill>
                  <a:srgbClr val="000000"/>
                </a:solidFill>
                <a:latin typeface="Calibri"/>
                <a:ea typeface="Calibri"/>
                <a:cs typeface="Calibri"/>
                <a:sym typeface="Calibri"/>
              </a:rPr>
              <a:t>Humidity</a:t>
            </a:r>
            <a:endParaRPr b="0" i="0" sz="2500" u="none" cap="none" strike="noStrike">
              <a:solidFill>
                <a:srgbClr val="000000"/>
              </a:solidFill>
              <a:latin typeface="Calibri"/>
              <a:ea typeface="Calibri"/>
              <a:cs typeface="Calibri"/>
              <a:sym typeface="Calibri"/>
            </a:endParaRPr>
          </a:p>
          <a:p>
            <a:pPr indent="-387350" lvl="0" marL="457200" marR="0" rtl="0" algn="l">
              <a:lnSpc>
                <a:spcPct val="200000"/>
              </a:lnSpc>
              <a:spcBef>
                <a:spcPts val="0"/>
              </a:spcBef>
              <a:spcAft>
                <a:spcPts val="0"/>
              </a:spcAft>
              <a:buClr>
                <a:srgbClr val="000000"/>
              </a:buClr>
              <a:buSzPts val="2500"/>
              <a:buFont typeface="Calibri"/>
              <a:buChar char="●"/>
            </a:pPr>
            <a:r>
              <a:rPr b="0" i="0" lang="en-US" sz="2500" u="none" cap="none" strike="noStrike">
                <a:solidFill>
                  <a:srgbClr val="000000"/>
                </a:solidFill>
                <a:latin typeface="Calibri"/>
                <a:ea typeface="Calibri"/>
                <a:cs typeface="Calibri"/>
                <a:sym typeface="Calibri"/>
              </a:rPr>
              <a:t>Wind_Speed</a:t>
            </a:r>
            <a:endParaRPr b="0" i="0" sz="2500" u="none" cap="none" strike="noStrike">
              <a:solidFill>
                <a:srgbClr val="000000"/>
              </a:solidFill>
              <a:latin typeface="Calibri"/>
              <a:ea typeface="Calibri"/>
              <a:cs typeface="Calibri"/>
              <a:sym typeface="Calibri"/>
            </a:endParaRPr>
          </a:p>
          <a:p>
            <a:pPr indent="-387350" lvl="0" marL="457200" marR="0" rtl="0" algn="l">
              <a:lnSpc>
                <a:spcPct val="200000"/>
              </a:lnSpc>
              <a:spcBef>
                <a:spcPts val="0"/>
              </a:spcBef>
              <a:spcAft>
                <a:spcPts val="0"/>
              </a:spcAft>
              <a:buClr>
                <a:srgbClr val="000000"/>
              </a:buClr>
              <a:buSzPts val="2500"/>
              <a:buFont typeface="Calibri"/>
              <a:buChar char="●"/>
            </a:pPr>
            <a:r>
              <a:rPr b="0" i="0" lang="en-US" sz="2500" u="none" cap="none" strike="noStrike">
                <a:solidFill>
                  <a:srgbClr val="000000"/>
                </a:solidFill>
                <a:latin typeface="Calibri"/>
                <a:ea typeface="Calibri"/>
                <a:cs typeface="Calibri"/>
                <a:sym typeface="Calibri"/>
              </a:rPr>
              <a:t>Meanpressure</a:t>
            </a:r>
            <a:endParaRPr b="0" i="0" sz="2500" u="none" cap="none" strike="noStrike">
              <a:solidFill>
                <a:srgbClr val="000000"/>
              </a:solidFill>
              <a:latin typeface="Calibri"/>
              <a:ea typeface="Calibri"/>
              <a:cs typeface="Calibri"/>
              <a:sym typeface="Calibri"/>
            </a:endParaRPr>
          </a:p>
        </p:txBody>
      </p:sp>
      <p:sp>
        <p:nvSpPr>
          <p:cNvPr id="164" name="Google Shape;164;p8"/>
          <p:cNvSpPr/>
          <p:nvPr/>
        </p:nvSpPr>
        <p:spPr>
          <a:xfrm>
            <a:off x="2345875" y="1812150"/>
            <a:ext cx="2418600" cy="577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8"/>
          <p:cNvSpPr/>
          <p:nvPr/>
        </p:nvSpPr>
        <p:spPr>
          <a:xfrm>
            <a:off x="2345875" y="2569900"/>
            <a:ext cx="2418600" cy="577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2345875" y="3327650"/>
            <a:ext cx="2418600" cy="577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8"/>
          <p:cNvPicPr preferRelativeResize="0"/>
          <p:nvPr/>
        </p:nvPicPr>
        <p:blipFill rotWithShape="1">
          <a:blip r:embed="rId3">
            <a:alphaModFix/>
          </a:blip>
          <a:srcRect b="0" l="0" r="0" t="0"/>
          <a:stretch/>
        </p:blipFill>
        <p:spPr>
          <a:xfrm>
            <a:off x="11105842" y="32852"/>
            <a:ext cx="1086161" cy="1086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9"/>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3" name="Google Shape;173;p9"/>
          <p:cNvSpPr/>
          <p:nvPr/>
        </p:nvSpPr>
        <p:spPr>
          <a:xfrm>
            <a:off x="0" y="1249750"/>
            <a:ext cx="11982000" cy="4617600"/>
          </a:xfrm>
          <a:prstGeom prst="rect">
            <a:avLst/>
          </a:prstGeom>
          <a:solidFill>
            <a:schemeClr val="lt1"/>
          </a:solidFill>
          <a:ln>
            <a:noFill/>
          </a:ln>
          <a:effectLst>
            <a:outerShdw blurRad="317500" rotWithShape="0" algn="ctr">
              <a:schemeClr val="dk1">
                <a:alpha val="2431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4" name="Google Shape;174;p9"/>
          <p:cNvSpPr txBox="1"/>
          <p:nvPr>
            <p:ph type="title"/>
          </p:nvPr>
        </p:nvSpPr>
        <p:spPr>
          <a:xfrm>
            <a:off x="1158626" y="2018175"/>
            <a:ext cx="3581400" cy="121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solidFill>
                  <a:srgbClr val="C55A11"/>
                </a:solidFill>
              </a:rPr>
              <a:t>Data</a:t>
            </a:r>
            <a:r>
              <a:rPr lang="en-US" sz="4000">
                <a:solidFill>
                  <a:srgbClr val="C55A11"/>
                </a:solidFill>
              </a:rPr>
              <a:t> </a:t>
            </a:r>
            <a:r>
              <a:rPr b="1" lang="en-US" sz="4000">
                <a:solidFill>
                  <a:srgbClr val="C55A11"/>
                </a:solidFill>
              </a:rPr>
              <a:t>Summary</a:t>
            </a:r>
            <a:endParaRPr>
              <a:solidFill>
                <a:srgbClr val="C55A11"/>
              </a:solidFill>
            </a:endParaRPr>
          </a:p>
        </p:txBody>
      </p:sp>
      <p:sp>
        <p:nvSpPr>
          <p:cNvPr id="175" name="Google Shape;175;p9"/>
          <p:cNvSpPr txBox="1"/>
          <p:nvPr>
            <p:ph idx="1" type="body"/>
          </p:nvPr>
        </p:nvSpPr>
        <p:spPr>
          <a:xfrm>
            <a:off x="343800" y="3218400"/>
            <a:ext cx="5066400" cy="421200"/>
          </a:xfrm>
          <a:prstGeom prst="rect">
            <a:avLst/>
          </a:prstGeom>
          <a:noFill/>
          <a:ln>
            <a:noFill/>
          </a:ln>
        </p:spPr>
        <p:txBody>
          <a:bodyPr anchorCtr="0" anchor="t" bIns="45700" lIns="91425" spcFirstLastPara="1" rIns="91425" wrap="square" tIns="45700">
            <a:noAutofit/>
          </a:bodyPr>
          <a:lstStyle/>
          <a:p>
            <a:pPr indent="-114300" lvl="0" marL="228600" rtl="0" algn="l">
              <a:lnSpc>
                <a:spcPct val="90000"/>
              </a:lnSpc>
              <a:spcBef>
                <a:spcPts val="0"/>
              </a:spcBef>
              <a:spcAft>
                <a:spcPts val="0"/>
              </a:spcAft>
              <a:buClr>
                <a:schemeClr val="dk1"/>
              </a:buClr>
              <a:buSzPts val="1800"/>
              <a:buNone/>
            </a:pPr>
            <a:r>
              <a:rPr lang="en-US" sz="2100"/>
              <a:t>The overall summary of the data available. </a:t>
            </a:r>
            <a:endParaRPr sz="2100">
              <a:solidFill>
                <a:schemeClr val="dk1"/>
              </a:solidFill>
            </a:endParaRPr>
          </a:p>
        </p:txBody>
      </p:sp>
      <p:pic>
        <p:nvPicPr>
          <p:cNvPr id="176" name="Google Shape;176;p9"/>
          <p:cNvPicPr preferRelativeResize="0"/>
          <p:nvPr/>
        </p:nvPicPr>
        <p:blipFill rotWithShape="1">
          <a:blip r:embed="rId3">
            <a:alphaModFix/>
          </a:blip>
          <a:srcRect b="1272" l="0" r="0" t="0"/>
          <a:stretch/>
        </p:blipFill>
        <p:spPr>
          <a:xfrm>
            <a:off x="5410202" y="1676400"/>
            <a:ext cx="5638798" cy="3505200"/>
          </a:xfrm>
          <a:prstGeom prst="rect">
            <a:avLst/>
          </a:prstGeom>
          <a:noFill/>
          <a:ln>
            <a:noFill/>
          </a:ln>
        </p:spPr>
      </p:pic>
      <p:pic>
        <p:nvPicPr>
          <p:cNvPr id="177" name="Google Shape;177;p9"/>
          <p:cNvPicPr preferRelativeResize="0"/>
          <p:nvPr/>
        </p:nvPicPr>
        <p:blipFill rotWithShape="1">
          <a:blip r:embed="rId4">
            <a:alphaModFix/>
          </a:blip>
          <a:srcRect b="0" l="0" r="0" t="0"/>
          <a:stretch/>
        </p:blipFill>
        <p:spPr>
          <a:xfrm>
            <a:off x="11105842" y="32852"/>
            <a:ext cx="1086161" cy="10861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2022-08-08T13:35:48Z</dcterms:created>
  <dc:creator>Krishna Vamsi</dc:creator>
</cp:coreProperties>
</file>