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76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2116" y="-1533831"/>
            <a:ext cx="7996084" cy="4962832"/>
          </a:xfrm>
        </p:spPr>
        <p:txBody>
          <a:bodyPr/>
          <a:lstStyle/>
          <a:p>
            <a:r>
              <a:rPr dirty="0" err="1"/>
              <a:t>HematoVision</a:t>
            </a:r>
            <a:r>
              <a:rPr lang="en-US" dirty="0"/>
              <a:t>:-</a:t>
            </a:r>
            <a:endParaRPr dirty="0"/>
          </a:p>
        </p:txBody>
      </p:sp>
      <p:sp>
        <p:nvSpPr>
          <p:cNvPr id="3" name="Subtitle 2"/>
          <p:cNvSpPr>
            <a:spLocks noGrp="1"/>
          </p:cNvSpPr>
          <p:nvPr>
            <p:ph type="subTitle" idx="1"/>
          </p:nvPr>
        </p:nvSpPr>
        <p:spPr>
          <a:xfrm>
            <a:off x="462115" y="1661652"/>
            <a:ext cx="8554065" cy="3897876"/>
          </a:xfrm>
        </p:spPr>
        <p:txBody>
          <a:bodyPr>
            <a:normAutofit fontScale="25000" lnSpcReduction="20000"/>
          </a:bodyPr>
          <a:lstStyle/>
          <a:p>
            <a:r>
              <a:rPr sz="16000" dirty="0">
                <a:solidFill>
                  <a:srgbClr val="FF0000"/>
                </a:solidFill>
              </a:rPr>
              <a:t>A</a:t>
            </a:r>
            <a:r>
              <a:rPr lang="en-US" sz="16000" dirty="0">
                <a:solidFill>
                  <a:srgbClr val="FF0000"/>
                </a:solidFill>
              </a:rPr>
              <a:t>dvanced</a:t>
            </a:r>
            <a:r>
              <a:rPr sz="16000" dirty="0">
                <a:solidFill>
                  <a:srgbClr val="FF0000"/>
                </a:solidFill>
              </a:rPr>
              <a:t> Blood Cell Classification Using </a:t>
            </a:r>
            <a:r>
              <a:rPr lang="en-US" sz="16000" dirty="0">
                <a:solidFill>
                  <a:srgbClr val="FF0000"/>
                </a:solidFill>
              </a:rPr>
              <a:t>Transfer </a:t>
            </a:r>
            <a:r>
              <a:rPr sz="16000" dirty="0">
                <a:solidFill>
                  <a:srgbClr val="FF0000"/>
                </a:solidFill>
              </a:rPr>
              <a:t>Learning</a:t>
            </a:r>
          </a:p>
          <a:p>
            <a:r>
              <a:rPr sz="14400" dirty="0">
                <a:solidFill>
                  <a:srgbClr val="00B0F0"/>
                </a:solidFill>
              </a:rPr>
              <a:t>Presented by: </a:t>
            </a:r>
            <a:r>
              <a:rPr lang="en-US" sz="14400" dirty="0">
                <a:solidFill>
                  <a:srgbClr val="00B0F0"/>
                </a:solidFill>
              </a:rPr>
              <a:t>LTVIP2025TMID59856</a:t>
            </a:r>
          </a:p>
          <a:p>
            <a:r>
              <a:rPr lang="en-US" sz="14400" dirty="0" err="1">
                <a:solidFill>
                  <a:srgbClr val="00B0F0"/>
                </a:solidFill>
              </a:rPr>
              <a:t>Rayachoti</a:t>
            </a:r>
            <a:r>
              <a:rPr lang="en-US" sz="14400" dirty="0">
                <a:solidFill>
                  <a:srgbClr val="00B0F0"/>
                </a:solidFill>
              </a:rPr>
              <a:t> Vamsi</a:t>
            </a:r>
          </a:p>
          <a:p>
            <a:r>
              <a:rPr lang="en-US" sz="14400" dirty="0">
                <a:solidFill>
                  <a:srgbClr val="00B0F0"/>
                </a:solidFill>
              </a:rPr>
              <a:t>        </a:t>
            </a:r>
            <a:r>
              <a:rPr lang="en-US" sz="14400" dirty="0" err="1">
                <a:solidFill>
                  <a:srgbClr val="00B0F0"/>
                </a:solidFill>
              </a:rPr>
              <a:t>Yerrakkagari</a:t>
            </a:r>
            <a:r>
              <a:rPr lang="en-US" sz="14400" dirty="0">
                <a:solidFill>
                  <a:srgbClr val="00B0F0"/>
                </a:solidFill>
              </a:rPr>
              <a:t> Chaithra</a:t>
            </a:r>
          </a:p>
          <a:p>
            <a:r>
              <a:rPr lang="en-US" sz="14400" dirty="0">
                <a:solidFill>
                  <a:srgbClr val="00B0F0"/>
                </a:solidFill>
              </a:rPr>
              <a:t>                      </a:t>
            </a:r>
            <a:r>
              <a:rPr lang="en-US" sz="14400" dirty="0" err="1">
                <a:solidFill>
                  <a:srgbClr val="00B0F0"/>
                </a:solidFill>
              </a:rPr>
              <a:t>Boilla</a:t>
            </a:r>
            <a:r>
              <a:rPr lang="en-US" sz="14400" dirty="0">
                <a:solidFill>
                  <a:srgbClr val="00B0F0"/>
                </a:solidFill>
              </a:rPr>
              <a:t> Vishnu Vardhan Reddy</a:t>
            </a:r>
          </a:p>
          <a:p>
            <a:r>
              <a:rPr lang="en-US" sz="14400" dirty="0">
                <a:solidFill>
                  <a:srgbClr val="00B0F0"/>
                </a:solidFill>
              </a:rPr>
              <a:t>    </a:t>
            </a:r>
            <a:r>
              <a:rPr lang="en-US" sz="14400" dirty="0" err="1">
                <a:solidFill>
                  <a:srgbClr val="00B0F0"/>
                </a:solidFill>
              </a:rPr>
              <a:t>Asapuram</a:t>
            </a:r>
            <a:r>
              <a:rPr lang="en-US" sz="14400" dirty="0">
                <a:solidFill>
                  <a:srgbClr val="00B0F0"/>
                </a:solidFill>
              </a:rPr>
              <a:t> Lakshmi</a:t>
            </a:r>
          </a:p>
          <a:p>
            <a:r>
              <a:rPr lang="en-US" sz="14400" dirty="0" err="1">
                <a:solidFill>
                  <a:srgbClr val="00B050"/>
                </a:solidFill>
              </a:rPr>
              <a:t>Annamacharya</a:t>
            </a:r>
            <a:r>
              <a:rPr lang="en-US" sz="14400" dirty="0">
                <a:solidFill>
                  <a:srgbClr val="00B050"/>
                </a:solidFill>
              </a:rPr>
              <a:t> Institute Of Technology And </a:t>
            </a:r>
            <a:r>
              <a:rPr lang="en-US" sz="14400" dirty="0" err="1">
                <a:solidFill>
                  <a:srgbClr val="00B050"/>
                </a:solidFill>
              </a:rPr>
              <a:t>Sciences,Kadapa</a:t>
            </a:r>
            <a:endParaRPr sz="14400" dirty="0">
              <a:solidFill>
                <a:srgbClr val="00B05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solidFill>
                  <a:schemeClr val="accent6">
                    <a:lumMod val="50000"/>
                  </a:schemeClr>
                </a:solidFill>
              </a:rPr>
              <a:t>Challenges Faced</a:t>
            </a:r>
            <a:r>
              <a:rPr lang="en-IN" dirty="0">
                <a:solidFill>
                  <a:schemeClr val="accent6">
                    <a:lumMod val="50000"/>
                  </a:schemeClr>
                </a:solidFill>
              </a:rPr>
              <a:t>:-</a:t>
            </a:r>
            <a:endParaRPr dirty="0">
              <a:solidFill>
                <a:schemeClr val="accent6">
                  <a:lumMod val="50000"/>
                </a:schemeClr>
              </a:solidFill>
            </a:endParaRPr>
          </a:p>
        </p:txBody>
      </p:sp>
      <p:sp>
        <p:nvSpPr>
          <p:cNvPr id="3" name="Content Placeholder 2"/>
          <p:cNvSpPr>
            <a:spLocks noGrp="1"/>
          </p:cNvSpPr>
          <p:nvPr>
            <p:ph idx="1"/>
          </p:nvPr>
        </p:nvSpPr>
        <p:spPr>
          <a:xfrm>
            <a:off x="212599" y="544358"/>
            <a:ext cx="8375044" cy="4965957"/>
          </a:xfrm>
        </p:spPr>
        <p:txBody>
          <a:bodyPr/>
          <a:lstStyle/>
          <a:p>
            <a:pPr marL="0" indent="0">
              <a:buNone/>
            </a:pPr>
            <a:endParaRPr lang="en-US" b="1" dirty="0"/>
          </a:p>
          <a:p>
            <a:pPr marL="0" indent="0">
              <a:buNone/>
            </a:pPr>
            <a:r>
              <a:rPr lang="en-US" sz="2000" dirty="0"/>
              <a:t>Despite the successful development and deployment of the </a:t>
            </a:r>
            <a:r>
              <a:rPr lang="en-US" sz="2000" dirty="0" err="1"/>
              <a:t>HematoVision</a:t>
            </a:r>
            <a:r>
              <a:rPr lang="en-US" sz="2000" dirty="0"/>
              <a:t> system, several challenges were encountered during the project:</a:t>
            </a:r>
          </a:p>
          <a:p>
            <a:pPr marL="0" indent="0">
              <a:buNone/>
            </a:pPr>
            <a:r>
              <a:rPr lang="en-US" b="1" dirty="0">
                <a:solidFill>
                  <a:schemeClr val="accent6">
                    <a:lumMod val="75000"/>
                  </a:schemeClr>
                </a:solidFill>
              </a:rPr>
              <a:t>1.Limited and Imbalanced Dataset:-</a:t>
            </a:r>
          </a:p>
          <a:p>
            <a:pPr marL="514350" indent="-514350">
              <a:buAutoNum type="arabicPeriod"/>
            </a:pPr>
            <a:endParaRPr lang="en-US" b="1" dirty="0">
              <a:solidFill>
                <a:schemeClr val="accent6">
                  <a:lumMod val="75000"/>
                </a:schemeClr>
              </a:solidFill>
            </a:endParaRPr>
          </a:p>
          <a:p>
            <a:pPr marL="514350" indent="-514350">
              <a:buAutoNum type="arabicPeriod"/>
            </a:pPr>
            <a:endParaRPr lang="en-US" b="1" dirty="0">
              <a:solidFill>
                <a:schemeClr val="accent6">
                  <a:lumMod val="75000"/>
                </a:schemeClr>
              </a:solidFill>
            </a:endParaRPr>
          </a:p>
          <a:p>
            <a:endParaRPr lang="en-US" sz="2000" dirty="0">
              <a:solidFill>
                <a:schemeClr val="accent6">
                  <a:lumMod val="75000"/>
                </a:schemeClr>
              </a:solidFill>
            </a:endParaRPr>
          </a:p>
          <a:p>
            <a:endParaRPr dirty="0"/>
          </a:p>
        </p:txBody>
      </p:sp>
      <p:sp>
        <p:nvSpPr>
          <p:cNvPr id="4" name="Rectangle 1">
            <a:extLst>
              <a:ext uri="{FF2B5EF4-FFF2-40B4-BE49-F238E27FC236}">
                <a16:creationId xmlns:a16="http://schemas.microsoft.com/office/drawing/2014/main" id="{BA17D93E-177C-03D4-3560-B54996B6DB5B}"/>
              </a:ext>
            </a:extLst>
          </p:cNvPr>
          <p:cNvSpPr>
            <a:spLocks noChangeArrowheads="1"/>
          </p:cNvSpPr>
          <p:nvPr/>
        </p:nvSpPr>
        <p:spPr bwMode="auto">
          <a:xfrm>
            <a:off x="265471" y="2208975"/>
            <a:ext cx="887852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r>
              <a:rPr kumimoji="0" lang="en-US" altLang="en-US" sz="2000" b="0" i="0" u="none" strike="noStrike" cap="none" normalizeH="0" baseline="0" dirty="0">
                <a:ln>
                  <a:noFill/>
                </a:ln>
                <a:solidFill>
                  <a:schemeClr val="tx1"/>
                </a:solidFill>
                <a:effectLst/>
                <a:latin typeface="Arial" panose="020B0604020202020204" pitchFamily="34" charset="0"/>
              </a:rPr>
              <a:t>: Applied data augmentation (rotation, flipping, zoom) and class balancing techniques during training.</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Impact</a:t>
            </a:r>
            <a:r>
              <a:rPr kumimoji="0" lang="en-US" altLang="en-US" sz="2000" b="0" i="0" u="none" strike="noStrike" cap="none" normalizeH="0" baseline="0" dirty="0">
                <a:ln>
                  <a:noFill/>
                </a:ln>
                <a:solidFill>
                  <a:schemeClr val="tx1"/>
                </a:solidFill>
                <a:effectLst/>
                <a:latin typeface="Arial" panose="020B0604020202020204" pitchFamily="34" charset="0"/>
              </a:rPr>
              <a:t>: The model initially overfitted to majority classes, resulting in lower accuracy for minority cell types.</a:t>
            </a:r>
          </a:p>
          <a:p>
            <a:pPr defTabSz="914400" eaLnBrk="0" fontAlgn="base" hangingPunct="0">
              <a:spcBef>
                <a:spcPct val="0"/>
              </a:spcBef>
              <a:spcAft>
                <a:spcPct val="0"/>
              </a:spcAft>
            </a:pPr>
            <a:r>
              <a:rPr lang="en-IN" sz="3200" b="1" dirty="0">
                <a:solidFill>
                  <a:srgbClr val="92D050"/>
                </a:solidFill>
              </a:rPr>
              <a:t>2. Overfitting:-</a:t>
            </a:r>
          </a:p>
          <a:p>
            <a:pPr defTabSz="914400" eaLnBrk="0" fontAlgn="base" hangingPunct="0">
              <a:spcBef>
                <a:spcPct val="0"/>
              </a:spcBef>
              <a:spcAft>
                <a:spcPct val="0"/>
              </a:spcAft>
            </a:pPr>
            <a:endParaRPr lang="en-IN" sz="3200" b="1" dirty="0">
              <a:solidFill>
                <a:srgbClr val="92D050"/>
              </a:solidFill>
            </a:endParaRPr>
          </a:p>
          <a:p>
            <a:pPr defTabSz="914400" eaLnBrk="0" fontAlgn="base" hangingPunct="0">
              <a:spcBef>
                <a:spcPct val="0"/>
              </a:spcBef>
              <a:spcAft>
                <a:spcPct val="0"/>
              </a:spcAft>
            </a:pPr>
            <a:endParaRPr lang="en-IN" sz="3200" b="1" dirty="0"/>
          </a:p>
          <a:p>
            <a:pPr defTabSz="914400" eaLnBrk="0" fontAlgn="base" hangingPunct="0">
              <a:spcBef>
                <a:spcPct val="0"/>
              </a:spcBef>
              <a:spcAft>
                <a:spcPct val="0"/>
              </a:spcAft>
            </a:pPr>
            <a:endParaRPr lang="en-IN" sz="3200" b="1" dirty="0"/>
          </a:p>
          <a:p>
            <a:pPr defTabSz="914400" eaLnBrk="0" fontAlgn="base" hangingPunct="0">
              <a:spcBef>
                <a:spcPct val="0"/>
              </a:spcBef>
              <a:spcAft>
                <a:spcPct val="0"/>
              </a:spcAft>
            </a:pPr>
            <a:endParaRPr lang="en-IN" sz="3200" b="1" dirty="0"/>
          </a:p>
          <a:p>
            <a:pPr defTabSz="914400" eaLnBrk="0" fontAlgn="base" hangingPunct="0">
              <a:spcBef>
                <a:spcPct val="0"/>
              </a:spcBef>
              <a:spcAft>
                <a:spcPct val="0"/>
              </a:spcAft>
            </a:pPr>
            <a:endParaRPr lang="en-IN" sz="3200" b="1" dirty="0"/>
          </a:p>
          <a:p>
            <a:pPr defTabSz="914400" eaLnBrk="0" fontAlgn="base" hangingPunct="0">
              <a:spcBef>
                <a:spcPct val="0"/>
              </a:spcBef>
              <a:spcAft>
                <a:spcPct val="0"/>
              </a:spcAft>
            </a:pPr>
            <a:endParaRPr lang="en-IN" sz="3200" b="1" dirty="0"/>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F0AC1702-C965-3024-3F7D-2B52C6F313EB}"/>
              </a:ext>
            </a:extLst>
          </p:cNvPr>
          <p:cNvSpPr>
            <a:spLocks noChangeArrowheads="1"/>
          </p:cNvSpPr>
          <p:nvPr/>
        </p:nvSpPr>
        <p:spPr bwMode="auto">
          <a:xfrm rot="10800000" flipV="1">
            <a:off x="157315" y="3890058"/>
            <a:ext cx="7982124"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Impact</a:t>
            </a:r>
            <a:r>
              <a:rPr kumimoji="0" lang="en-US" altLang="en-US" sz="2000" b="0" i="0" u="none" strike="noStrike" cap="none" normalizeH="0" baseline="0" dirty="0">
                <a:ln>
                  <a:noFill/>
                </a:ln>
                <a:solidFill>
                  <a:schemeClr val="tx1"/>
                </a:solidFill>
                <a:effectLst/>
                <a:latin typeface="Arial" panose="020B0604020202020204" pitchFamily="34" charset="0"/>
              </a:rPr>
              <a:t>: Reduced model accuracy and robustness.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r>
              <a:rPr kumimoji="0" lang="en-US" altLang="en-US" sz="2000" b="0" i="0" u="none" strike="noStrike" cap="none" normalizeH="0" baseline="0" dirty="0">
                <a:ln>
                  <a:noFill/>
                </a:ln>
                <a:solidFill>
                  <a:schemeClr val="tx1"/>
                </a:solidFill>
                <a:effectLst/>
                <a:latin typeface="Arial" panose="020B0604020202020204" pitchFamily="34" charset="0"/>
              </a:rPr>
              <a:t>: Normalized image data and included diverse image conditions during training</a:t>
            </a:r>
            <a:r>
              <a:rPr lang="en-US" altLang="en-US" dirty="0">
                <a:latin typeface="Arial" panose="020B0604020202020204" pitchFamily="34" charset="0"/>
              </a:rPr>
              <a:t>s</a:t>
            </a:r>
          </a:p>
          <a:p>
            <a:pPr marL="0" marR="0" lvl="0" indent="0" algn="l" defTabSz="914400" rtl="0" eaLnBrk="0" fontAlgn="base" latinLnBrk="0" hangingPunct="0">
              <a:lnSpc>
                <a:spcPct val="100000"/>
              </a:lnSpc>
              <a:spcBef>
                <a:spcPct val="0"/>
              </a:spcBef>
              <a:spcAft>
                <a:spcPct val="0"/>
              </a:spcAft>
              <a:buClrTx/>
              <a:buSzTx/>
              <a:tabLst/>
            </a:pPr>
            <a:r>
              <a:rPr lang="en-US" sz="3200" dirty="0">
                <a:solidFill>
                  <a:schemeClr val="tx2">
                    <a:lumMod val="75000"/>
                  </a:schemeClr>
                </a:solidFill>
              </a:rPr>
              <a:t>3. </a:t>
            </a:r>
            <a:r>
              <a:rPr lang="en-US" sz="3200" b="1" dirty="0">
                <a:solidFill>
                  <a:schemeClr val="tx2">
                    <a:lumMod val="75000"/>
                  </a:schemeClr>
                </a:solidFill>
              </a:rPr>
              <a:t>Integration with Web Interface:-</a:t>
            </a:r>
          </a:p>
          <a:p>
            <a:pPr marL="0" marR="0" lvl="0" indent="0" algn="l" defTabSz="914400" rtl="0" eaLnBrk="0" fontAlgn="base" latinLnBrk="0" hangingPunct="0">
              <a:lnSpc>
                <a:spcPct val="100000"/>
              </a:lnSpc>
              <a:spcBef>
                <a:spcPct val="0"/>
              </a:spcBef>
              <a:spcAft>
                <a:spcPct val="0"/>
              </a:spcAft>
              <a:buClrTx/>
              <a:buSzTx/>
              <a:tabLst/>
            </a:pPr>
            <a:endParaRPr lang="en-US" sz="3200" b="1" dirty="0">
              <a:solidFill>
                <a:schemeClr val="tx2">
                  <a:lumMod val="75000"/>
                </a:schemeClr>
              </a:solidFill>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2">
                  <a:lumMod val="75000"/>
                </a:schemeClr>
              </a:solidFill>
              <a:effectLst/>
              <a:latin typeface="Arial" panose="020B0604020202020204" pitchFamily="34" charset="0"/>
            </a:endParaRPr>
          </a:p>
        </p:txBody>
      </p:sp>
      <p:sp>
        <p:nvSpPr>
          <p:cNvPr id="9" name="Rectangle 6">
            <a:extLst>
              <a:ext uri="{FF2B5EF4-FFF2-40B4-BE49-F238E27FC236}">
                <a16:creationId xmlns:a16="http://schemas.microsoft.com/office/drawing/2014/main" id="{03237BCC-A4E2-2CE1-0C8F-FDD585B0A64E}"/>
              </a:ext>
            </a:extLst>
          </p:cNvPr>
          <p:cNvSpPr>
            <a:spLocks noChangeArrowheads="1"/>
          </p:cNvSpPr>
          <p:nvPr/>
        </p:nvSpPr>
        <p:spPr bwMode="auto">
          <a:xfrm>
            <a:off x="224246" y="5235784"/>
            <a:ext cx="907812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Impact</a:t>
            </a:r>
            <a:r>
              <a:rPr kumimoji="0" lang="en-US" altLang="en-US" sz="2000" b="0" i="0" u="none" strike="noStrike" cap="none" normalizeH="0" baseline="0" dirty="0">
                <a:ln>
                  <a:noFill/>
                </a:ln>
                <a:solidFill>
                  <a:schemeClr val="tx1"/>
                </a:solidFill>
                <a:effectLst/>
                <a:latin typeface="Arial" panose="020B0604020202020204" pitchFamily="34" charset="0"/>
              </a:rPr>
              <a:t>: Increased development time for front-end and back-end integration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F0F20050-9672-2329-D5B4-809511DD3525}"/>
              </a:ext>
            </a:extLst>
          </p:cNvPr>
          <p:cNvSpPr>
            <a:spLocks noChangeArrowheads="1"/>
          </p:cNvSpPr>
          <p:nvPr/>
        </p:nvSpPr>
        <p:spPr bwMode="auto">
          <a:xfrm>
            <a:off x="224246" y="5037322"/>
            <a:ext cx="887853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sz="2000" b="1"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r>
              <a:rPr kumimoji="0" lang="en-US" altLang="en-US" sz="2000" b="0" i="0" u="none" strike="noStrike" cap="none" normalizeH="0" baseline="0" dirty="0">
                <a:ln>
                  <a:noFill/>
                </a:ln>
                <a:solidFill>
                  <a:schemeClr val="tx1"/>
                </a:solidFill>
                <a:effectLst/>
                <a:latin typeface="Arial" panose="020B0604020202020204" pitchFamily="34" charset="0"/>
              </a:rPr>
              <a:t>: Used pre-trained </a:t>
            </a:r>
            <a:r>
              <a:rPr kumimoji="0" lang="en-US" altLang="en-US" sz="2000" b="0" i="0" u="none" strike="noStrike" cap="none" normalizeH="0" baseline="0" dirty="0">
                <a:ln>
                  <a:noFill/>
                </a:ln>
                <a:solidFill>
                  <a:schemeClr val="tx1"/>
                </a:solidFill>
                <a:effectLst/>
                <a:latin typeface="Arial Unicode MS"/>
              </a:rPr>
              <a:t>.h5</a:t>
            </a:r>
            <a:r>
              <a:rPr kumimoji="0" lang="en-US" altLang="en-US" sz="2000" b="0" i="0" u="none" strike="noStrike" cap="none" normalizeH="0" baseline="0" dirty="0">
                <a:ln>
                  <a:noFill/>
                </a:ln>
                <a:solidFill>
                  <a:schemeClr val="tx1"/>
                </a:solidFill>
                <a:effectLst/>
              </a:rPr>
              <a:t> model format and carefully mapped input/output layers with Flask routes.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800" dirty="0">
                <a:solidFill>
                  <a:schemeClr val="accent5"/>
                </a:solidFill>
              </a:rPr>
              <a:t>Future Work</a:t>
            </a:r>
            <a:r>
              <a:rPr lang="en-IN" sz="4800" dirty="0">
                <a:solidFill>
                  <a:schemeClr val="accent5"/>
                </a:solidFill>
              </a:rPr>
              <a:t>:-</a:t>
            </a:r>
            <a:endParaRPr sz="4800" dirty="0">
              <a:solidFill>
                <a:schemeClr val="accent5"/>
              </a:solidFill>
            </a:endParaRPr>
          </a:p>
        </p:txBody>
      </p:sp>
      <p:sp>
        <p:nvSpPr>
          <p:cNvPr id="3" name="Content Placeholder 2"/>
          <p:cNvSpPr>
            <a:spLocks noGrp="1"/>
          </p:cNvSpPr>
          <p:nvPr>
            <p:ph idx="1"/>
          </p:nvPr>
        </p:nvSpPr>
        <p:spPr>
          <a:xfrm>
            <a:off x="147484" y="1071716"/>
            <a:ext cx="8873612" cy="4871885"/>
          </a:xfrm>
        </p:spPr>
        <p:txBody>
          <a:bodyPr>
            <a:normAutofit fontScale="92500" lnSpcReduction="20000"/>
          </a:bodyPr>
          <a:lstStyle/>
          <a:p>
            <a:r>
              <a:rPr lang="en-US" sz="2000" dirty="0"/>
              <a:t>To enhance the capabilities and reach of the </a:t>
            </a:r>
            <a:r>
              <a:rPr lang="en-US" sz="2000" b="1" dirty="0" err="1"/>
              <a:t>HematoVision</a:t>
            </a:r>
            <a:r>
              <a:rPr lang="en-US" sz="2000" dirty="0"/>
              <a:t> system, several future improvements are planned:</a:t>
            </a:r>
          </a:p>
          <a:p>
            <a:pPr>
              <a:buNone/>
            </a:pPr>
            <a:r>
              <a:rPr lang="en-US" b="1" dirty="0">
                <a:solidFill>
                  <a:srgbClr val="FF00FF"/>
                </a:solidFill>
              </a:rPr>
              <a:t>1. Expand to Other Blood Cell Types:-</a:t>
            </a:r>
          </a:p>
          <a:p>
            <a:pPr>
              <a:buFont typeface="Arial" panose="020B0604020202020204" pitchFamily="34" charset="0"/>
              <a:buChar char="•"/>
            </a:pPr>
            <a:r>
              <a:rPr lang="en-US" sz="2000" dirty="0"/>
              <a:t>Include </a:t>
            </a:r>
            <a:r>
              <a:rPr lang="en-US" sz="2000" b="1" dirty="0"/>
              <a:t>Red Blood Cells (RBCs)</a:t>
            </a:r>
            <a:r>
              <a:rPr lang="en-US" sz="2000" dirty="0"/>
              <a:t> and </a:t>
            </a:r>
            <a:r>
              <a:rPr lang="en-US" sz="2000" b="1" dirty="0"/>
              <a:t>Platelets</a:t>
            </a:r>
            <a:r>
              <a:rPr lang="en-US" sz="2000" dirty="0"/>
              <a:t> for complete blood analysis.</a:t>
            </a:r>
          </a:p>
          <a:p>
            <a:pPr>
              <a:buFont typeface="Arial" panose="020B0604020202020204" pitchFamily="34" charset="0"/>
              <a:buChar char="•"/>
            </a:pPr>
            <a:r>
              <a:rPr lang="en-US" sz="2000" dirty="0"/>
              <a:t>Help detect anemia, thrombocytopenia, and related disorders.</a:t>
            </a:r>
          </a:p>
          <a:p>
            <a:pPr>
              <a:buNone/>
            </a:pPr>
            <a:r>
              <a:rPr lang="en-US" b="1" dirty="0">
                <a:solidFill>
                  <a:srgbClr val="92D050"/>
                </a:solidFill>
              </a:rPr>
              <a:t>2. Real-Time Microscope Integration:-</a:t>
            </a:r>
          </a:p>
          <a:p>
            <a:pPr>
              <a:buFont typeface="Arial" panose="020B0604020202020204" pitchFamily="34" charset="0"/>
              <a:buChar char="•"/>
            </a:pPr>
            <a:r>
              <a:rPr lang="en-US" sz="2000" dirty="0"/>
              <a:t>Connect directly with a digital microscope or smartphone adapter.</a:t>
            </a:r>
          </a:p>
          <a:p>
            <a:pPr>
              <a:buNone/>
            </a:pPr>
            <a:r>
              <a:rPr lang="en-US" b="1" dirty="0"/>
              <a:t>3. Mobile Application Development:-</a:t>
            </a:r>
          </a:p>
          <a:p>
            <a:pPr>
              <a:buFont typeface="Arial" panose="020B0604020202020204" pitchFamily="34" charset="0"/>
              <a:buChar char="•"/>
            </a:pPr>
            <a:r>
              <a:rPr lang="en-US" sz="2000" dirty="0"/>
              <a:t>Build a lightweight Android/iOS app.</a:t>
            </a:r>
          </a:p>
          <a:p>
            <a:pPr>
              <a:buFont typeface="Arial" panose="020B0604020202020204" pitchFamily="34" charset="0"/>
              <a:buChar char="•"/>
            </a:pPr>
            <a:r>
              <a:rPr lang="en-US" sz="2000" dirty="0"/>
              <a:t>Allow healthcare workers in rural areas to classify cells using a mobile camera.</a:t>
            </a:r>
          </a:p>
          <a:p>
            <a:pPr>
              <a:buFont typeface="Arial" panose="020B0604020202020204" pitchFamily="34" charset="0"/>
              <a:buChar char="•"/>
            </a:pPr>
            <a:r>
              <a:rPr lang="en-US" sz="2000" b="1" dirty="0"/>
              <a:t> blood sample analysis</a:t>
            </a:r>
            <a:r>
              <a:rPr lang="en-US" sz="2000" dirty="0"/>
              <a:t> without manual upload.</a:t>
            </a:r>
          </a:p>
          <a:p>
            <a:pPr>
              <a:buNone/>
            </a:pPr>
            <a:r>
              <a:rPr lang="en-US" b="1" dirty="0">
                <a:solidFill>
                  <a:srgbClr val="00B0F0"/>
                </a:solidFill>
              </a:rPr>
              <a:t>4. Explainable AI (XAI):-</a:t>
            </a:r>
          </a:p>
          <a:p>
            <a:pPr>
              <a:buFont typeface="Arial" panose="020B0604020202020204" pitchFamily="34" charset="0"/>
              <a:buChar char="•"/>
            </a:pPr>
            <a:r>
              <a:rPr lang="en-US" sz="2200" dirty="0"/>
              <a:t>Add </a:t>
            </a:r>
            <a:r>
              <a:rPr lang="en-US" sz="2200" b="1" dirty="0"/>
              <a:t>visualization tools (e.g., Grad-CAM)</a:t>
            </a:r>
            <a:r>
              <a:rPr lang="en-US" sz="2200" dirty="0"/>
              <a:t> to explain model predictions.</a:t>
            </a:r>
          </a:p>
          <a:p>
            <a:pPr>
              <a:buFont typeface="Arial" panose="020B0604020202020204" pitchFamily="34" charset="0"/>
              <a:buChar char="•"/>
            </a:pPr>
            <a:r>
              <a:rPr lang="en-US" sz="2200" dirty="0"/>
              <a:t>Increase trust among medical professionals using the system</a:t>
            </a:r>
            <a:r>
              <a:rPr lang="en-US" sz="1200" dirty="0"/>
              <a:t>.</a:t>
            </a:r>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497"/>
            <a:ext cx="8229600" cy="2222756"/>
          </a:xfrm>
        </p:spPr>
        <p:txBody>
          <a:bodyPr>
            <a:normAutofit/>
          </a:bodyPr>
          <a:lstStyle/>
          <a:p>
            <a:r>
              <a:rPr sz="4800" dirty="0">
                <a:solidFill>
                  <a:schemeClr val="accent6"/>
                </a:solidFill>
              </a:rPr>
              <a:t>Conclusion</a:t>
            </a:r>
            <a:r>
              <a:rPr lang="en-IN" sz="4800" dirty="0">
                <a:solidFill>
                  <a:schemeClr val="accent6"/>
                </a:solidFill>
              </a:rPr>
              <a:t>:-</a:t>
            </a:r>
            <a:endParaRPr sz="4800" dirty="0">
              <a:solidFill>
                <a:schemeClr val="accent6"/>
              </a:solidFill>
            </a:endParaRPr>
          </a:p>
        </p:txBody>
      </p:sp>
      <p:sp>
        <p:nvSpPr>
          <p:cNvPr id="3" name="Content Placeholder 2"/>
          <p:cNvSpPr>
            <a:spLocks noGrp="1"/>
          </p:cNvSpPr>
          <p:nvPr>
            <p:ph idx="1"/>
          </p:nvPr>
        </p:nvSpPr>
        <p:spPr>
          <a:xfrm>
            <a:off x="88490" y="2241755"/>
            <a:ext cx="8735962" cy="3701846"/>
          </a:xfrm>
        </p:spPr>
        <p:txBody>
          <a:bodyPr>
            <a:normAutofit fontScale="70000" lnSpcReduction="20000"/>
          </a:bodyPr>
          <a:lstStyle/>
          <a:p>
            <a:pPr>
              <a:buFont typeface="Wingdings" panose="05000000000000000000" pitchFamily="2" charset="2"/>
              <a:buChar char="Ø"/>
            </a:pPr>
            <a:r>
              <a:rPr lang="en-US" dirty="0"/>
              <a:t>     The </a:t>
            </a:r>
            <a:r>
              <a:rPr lang="en-US" b="1" dirty="0" err="1"/>
              <a:t>HematoVision</a:t>
            </a:r>
            <a:r>
              <a:rPr lang="en-US" dirty="0"/>
              <a:t> project successfully demonstrates how deep learning and computer vision can be applied to automate the classification of white blood cells from microscopic images. By using a custom-trained </a:t>
            </a:r>
            <a:r>
              <a:rPr lang="en-US" b="1" dirty="0"/>
              <a:t>Convolutional Neural Network (CNN)</a:t>
            </a:r>
            <a:r>
              <a:rPr lang="en-US" dirty="0"/>
              <a:t> and integrating it into a </a:t>
            </a:r>
            <a:r>
              <a:rPr lang="en-US" b="1" dirty="0"/>
              <a:t>Flask-based web application</a:t>
            </a:r>
            <a:r>
              <a:rPr lang="en-US" dirty="0"/>
              <a:t>, the system provides a fast, accurate, and user-friendly solution to a traditionally manual and time-consuming diagnostic task.</a:t>
            </a:r>
          </a:p>
          <a:p>
            <a:pPr>
              <a:buFont typeface="Wingdings" panose="05000000000000000000" pitchFamily="2" charset="2"/>
              <a:buChar char="Ø"/>
            </a:pPr>
            <a:r>
              <a:rPr lang="en-US" dirty="0"/>
              <a:t>The model achieved high accuracy in classifying four key types of white blood cells — </a:t>
            </a:r>
            <a:r>
              <a:rPr lang="en-US" b="1" dirty="0"/>
              <a:t>neutrophils, lymphocytes, monocytes, and eosinophils</a:t>
            </a:r>
            <a:r>
              <a:rPr lang="en-US" dirty="0"/>
              <a:t> — and offers consistent performance across varied inputs. The use of image augmentation, regularization techniques, and a simple but effective model architecture ensured strong generalization to unseen data.</a:t>
            </a:r>
          </a:p>
          <a:p>
            <a:pPr marL="0" indent="0">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Thank you</a:t>
            </a:r>
            <a:endParaRPr dirty="0"/>
          </a:p>
        </p:txBody>
      </p:sp>
      <p:pic>
        <p:nvPicPr>
          <p:cNvPr id="4098" name="Picture 2">
            <a:extLst>
              <a:ext uri="{FF2B5EF4-FFF2-40B4-BE49-F238E27FC236}">
                <a16:creationId xmlns:a16="http://schemas.microsoft.com/office/drawing/2014/main" id="{63A6BFED-8366-5716-3B1B-87A623421256}"/>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825859" y="46703"/>
            <a:ext cx="7669212" cy="4151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6000" dirty="0">
                <a:solidFill>
                  <a:srgbClr val="7030A0"/>
                </a:solidFill>
              </a:rPr>
              <a:t>Introduction</a:t>
            </a:r>
            <a:r>
              <a:rPr lang="en-US" sz="6000" dirty="0">
                <a:solidFill>
                  <a:srgbClr val="7030A0"/>
                </a:solidFill>
              </a:rPr>
              <a:t>:-</a:t>
            </a:r>
            <a:endParaRPr sz="6000" dirty="0">
              <a:solidFill>
                <a:srgbClr val="7030A0"/>
              </a:solidFill>
            </a:endParaRPr>
          </a:p>
        </p:txBody>
      </p:sp>
      <p:sp>
        <p:nvSpPr>
          <p:cNvPr id="3" name="Content Placeholder 2"/>
          <p:cNvSpPr>
            <a:spLocks noGrp="1"/>
          </p:cNvSpPr>
          <p:nvPr>
            <p:ph idx="1"/>
          </p:nvPr>
        </p:nvSpPr>
        <p:spPr>
          <a:xfrm>
            <a:off x="0" y="1622322"/>
            <a:ext cx="9144000" cy="4837471"/>
          </a:xfrm>
        </p:spPr>
        <p:txBody>
          <a:bodyPr>
            <a:normAutofit fontScale="70000" lnSpcReduction="20000"/>
          </a:bodyPr>
          <a:lstStyle/>
          <a:p>
            <a:r>
              <a:rPr lang="en-US" b="1" dirty="0" err="1">
                <a:effectLst/>
                <a:latin typeface="Calibri Light" panose="020F0302020204030204" pitchFamily="34" charset="0"/>
                <a:ea typeface="Calibri Light" panose="020F0302020204030204" pitchFamily="34" charset="0"/>
                <a:cs typeface="Calibri Light" panose="020F0302020204030204" pitchFamily="34" charset="0"/>
              </a:rPr>
              <a:t>HematoVision</a:t>
            </a:r>
            <a:r>
              <a:rPr lang="en-US" b="1" dirty="0">
                <a:effectLst/>
                <a:latin typeface="Calibri Light" panose="020F0302020204030204" pitchFamily="34" charset="0"/>
                <a:ea typeface="Calibri Light" panose="020F0302020204030204" pitchFamily="34" charset="0"/>
                <a:cs typeface="Calibri Light" panose="020F0302020204030204" pitchFamily="34" charset="0"/>
              </a:rPr>
              <a:t> aims to develop an accurate and efficient model for classifying blood cells by employing transfer learning techniques. </a:t>
            </a:r>
          </a:p>
          <a:p>
            <a:pPr marL="0" indent="0">
              <a:buNone/>
            </a:pPr>
            <a:endParaRPr lang="en-US" b="1" dirty="0">
              <a:effectLst/>
              <a:latin typeface="Calibri Light" panose="020F0302020204030204" pitchFamily="34" charset="0"/>
              <a:ea typeface="Calibri Light" panose="020F0302020204030204" pitchFamily="34" charset="0"/>
              <a:cs typeface="Calibri Light" panose="020F0302020204030204" pitchFamily="34" charset="0"/>
            </a:endParaRPr>
          </a:p>
          <a:p>
            <a:r>
              <a:rPr lang="en-US" b="1" dirty="0">
                <a:effectLst/>
                <a:latin typeface="Calibri Light" panose="020F0302020204030204" pitchFamily="34" charset="0"/>
                <a:ea typeface="Calibri Light" panose="020F0302020204030204" pitchFamily="34" charset="0"/>
                <a:cs typeface="Calibri Light" panose="020F0302020204030204" pitchFamily="34" charset="0"/>
              </a:rPr>
              <a:t>Utilizing a dataset of 12,000 annotated blood cell images, categorized into distinct classes such as eosinophils, lymphocytes, monocytes, and neutrophils, the project leverages pre-trained convolutional neural networks (CNNs) to expedite training and improve classification accuracy. </a:t>
            </a:r>
          </a:p>
          <a:p>
            <a:pPr marL="0" indent="0">
              <a:buNone/>
            </a:pPr>
            <a:endParaRPr lang="en-US" b="1" dirty="0">
              <a:effectLst/>
              <a:latin typeface="Calibri Light" panose="020F0302020204030204" pitchFamily="34" charset="0"/>
              <a:ea typeface="Calibri Light" panose="020F0302020204030204" pitchFamily="34" charset="0"/>
              <a:cs typeface="Calibri Light" panose="020F0302020204030204" pitchFamily="34" charset="0"/>
            </a:endParaRPr>
          </a:p>
          <a:p>
            <a:r>
              <a:rPr lang="en-US" b="1" dirty="0">
                <a:effectLst/>
                <a:latin typeface="Calibri Light" panose="020F0302020204030204" pitchFamily="34" charset="0"/>
                <a:ea typeface="Calibri Light" panose="020F0302020204030204" pitchFamily="34" charset="0"/>
                <a:cs typeface="Calibri Light" panose="020F0302020204030204" pitchFamily="34" charset="0"/>
              </a:rPr>
              <a:t>Transfer learning allows the model to benefit from pre-existing knowledge of image features, significantly enhancing its performance and reducing computational costs.</a:t>
            </a:r>
          </a:p>
          <a:p>
            <a:endParaRPr lang="en-US" b="1" dirty="0">
              <a:effectLst/>
              <a:latin typeface="Calibri Light" panose="020F0302020204030204" pitchFamily="34" charset="0"/>
              <a:ea typeface="Calibri Light" panose="020F0302020204030204" pitchFamily="34" charset="0"/>
              <a:cs typeface="Calibri Light" panose="020F0302020204030204" pitchFamily="34" charset="0"/>
            </a:endParaRPr>
          </a:p>
          <a:p>
            <a:r>
              <a:rPr lang="en-US" b="1" dirty="0">
                <a:effectLst/>
                <a:latin typeface="Calibri Light" panose="020F0302020204030204" pitchFamily="34" charset="0"/>
                <a:ea typeface="Calibri Light" panose="020F0302020204030204" pitchFamily="34" charset="0"/>
                <a:cs typeface="Calibri Light" panose="020F0302020204030204" pitchFamily="34" charset="0"/>
              </a:rPr>
              <a:t>This approach provides a reliable and scalable tool for pathologists and healthcare professionals, ensuring precise and efficient blood cell classification.</a:t>
            </a:r>
            <a:endParaRPr b="1"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458" y="-167148"/>
            <a:ext cx="8303342" cy="1584786"/>
          </a:xfrm>
        </p:spPr>
        <p:txBody>
          <a:bodyPr/>
          <a:lstStyle/>
          <a:p>
            <a:r>
              <a:rPr dirty="0">
                <a:solidFill>
                  <a:srgbClr val="FFC000"/>
                </a:solidFill>
              </a:rPr>
              <a:t>Problem Statement</a:t>
            </a:r>
            <a:r>
              <a:rPr lang="en-US" dirty="0">
                <a:solidFill>
                  <a:srgbClr val="FFC000"/>
                </a:solidFill>
              </a:rPr>
              <a:t>:-</a:t>
            </a:r>
            <a:endParaRPr dirty="0">
              <a:solidFill>
                <a:srgbClr val="FFC000"/>
              </a:solidFill>
            </a:endParaRPr>
          </a:p>
        </p:txBody>
      </p:sp>
      <p:sp>
        <p:nvSpPr>
          <p:cNvPr id="5" name="Content Placeholder 4">
            <a:extLst>
              <a:ext uri="{FF2B5EF4-FFF2-40B4-BE49-F238E27FC236}">
                <a16:creationId xmlns:a16="http://schemas.microsoft.com/office/drawing/2014/main" id="{9816CF08-12A8-5D91-7471-35BF83DC676E}"/>
              </a:ext>
            </a:extLst>
          </p:cNvPr>
          <p:cNvSpPr>
            <a:spLocks noGrp="1"/>
          </p:cNvSpPr>
          <p:nvPr>
            <p:ph idx="1"/>
          </p:nvPr>
        </p:nvSpPr>
        <p:spPr>
          <a:xfrm>
            <a:off x="383458" y="943897"/>
            <a:ext cx="8531942" cy="5498691"/>
          </a:xfrm>
        </p:spPr>
        <p:txBody>
          <a:bodyPr>
            <a:normAutofit/>
          </a:bodyPr>
          <a:lstStyle/>
          <a:p>
            <a:r>
              <a:rPr lang="en-US" sz="2000" dirty="0"/>
              <a:t>The manual classification of  blood cells (BCs) in peripheral blood smear images is a critical but labor-intensive task commonly performed by trained hematologists or laboratory technicians. </a:t>
            </a:r>
          </a:p>
          <a:p>
            <a:r>
              <a:rPr lang="en-US" sz="2000" dirty="0"/>
              <a:t>This process involves visually inspecting stained blood cells under a microscope to identify different types of BCs such as neutrophils, lymphocytes, monocytes, and eosinophils.</a:t>
            </a:r>
          </a:p>
          <a:p>
            <a:endParaRPr lang="en-US" sz="2000" dirty="0"/>
          </a:p>
          <a:p>
            <a:endParaRPr lang="en-US" sz="2400" dirty="0"/>
          </a:p>
          <a:p>
            <a:endParaRPr lang="en-US" sz="2400" dirty="0"/>
          </a:p>
          <a:p>
            <a:endParaRPr lang="en-IN" sz="2400" dirty="0"/>
          </a:p>
        </p:txBody>
      </p:sp>
      <p:pic>
        <p:nvPicPr>
          <p:cNvPr id="1026" name="Picture 2">
            <a:extLst>
              <a:ext uri="{FF2B5EF4-FFF2-40B4-BE49-F238E27FC236}">
                <a16:creationId xmlns:a16="http://schemas.microsoft.com/office/drawing/2014/main" id="{C33BB70B-E2A4-7A41-70E4-DB2123AF6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506" y="4201875"/>
            <a:ext cx="5258421" cy="247726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6">
            <a:extLst>
              <a:ext uri="{FF2B5EF4-FFF2-40B4-BE49-F238E27FC236}">
                <a16:creationId xmlns:a16="http://schemas.microsoft.com/office/drawing/2014/main" id="{4BB9B0B9-2271-EDEC-36C4-ADD004473CF7}"/>
              </a:ext>
            </a:extLst>
          </p:cNvPr>
          <p:cNvSpPr>
            <a:spLocks noChangeArrowheads="1"/>
          </p:cNvSpPr>
          <p:nvPr/>
        </p:nvSpPr>
        <p:spPr bwMode="auto">
          <a:xfrm>
            <a:off x="301451" y="2961096"/>
            <a:ext cx="853194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is </a:t>
            </a:r>
            <a:r>
              <a:rPr kumimoji="0" lang="en-US" altLang="en-US" sz="1800" b="1" i="0" u="none" strike="noStrike" cap="none" normalizeH="0" baseline="0" dirty="0">
                <a:ln>
                  <a:noFill/>
                </a:ln>
                <a:solidFill>
                  <a:schemeClr val="tx1"/>
                </a:solidFill>
                <a:effectLst/>
                <a:latin typeface="Arial" panose="020B0604020202020204" pitchFamily="34" charset="0"/>
              </a:rPr>
              <a:t>time-consuming</a:t>
            </a:r>
            <a:r>
              <a:rPr kumimoji="0" lang="en-US" altLang="en-US" sz="1800" b="0" i="0" u="none" strike="noStrike" cap="none" normalizeH="0" baseline="0" dirty="0">
                <a:ln>
                  <a:noFill/>
                </a:ln>
                <a:solidFill>
                  <a:schemeClr val="tx1"/>
                </a:solidFill>
                <a:effectLst/>
                <a:latin typeface="Arial" panose="020B0604020202020204" pitchFamily="34" charset="0"/>
              </a:rPr>
              <a:t>, especially when processing large volumes of patient samples.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is </a:t>
            </a:r>
            <a:r>
              <a:rPr kumimoji="0" lang="en-US" altLang="en-US" sz="1800" b="1" i="0" u="none" strike="noStrike" cap="none" normalizeH="0" baseline="0" dirty="0">
                <a:ln>
                  <a:noFill/>
                </a:ln>
                <a:solidFill>
                  <a:schemeClr val="tx1"/>
                </a:solidFill>
                <a:effectLst/>
                <a:latin typeface="Arial" panose="020B0604020202020204" pitchFamily="34" charset="0"/>
              </a:rPr>
              <a:t>subjective and inconsistent</a:t>
            </a:r>
            <a:r>
              <a:rPr kumimoji="0" lang="en-US" altLang="en-US" sz="1800" b="0" i="0" u="none" strike="noStrike" cap="none" normalizeH="0" baseline="0" dirty="0">
                <a:ln>
                  <a:noFill/>
                </a:ln>
                <a:solidFill>
                  <a:schemeClr val="tx1"/>
                </a:solidFill>
                <a:effectLst/>
                <a:latin typeface="Arial" panose="020B0604020202020204" pitchFamily="34" charset="0"/>
              </a:rPr>
              <a:t>, with results often varying between observers based on their experience and expertise.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8"/>
          </a:xfrm>
        </p:spPr>
        <p:txBody>
          <a:bodyPr>
            <a:noAutofit/>
          </a:bodyPr>
          <a:lstStyle/>
          <a:p>
            <a:r>
              <a:rPr sz="5400" dirty="0">
                <a:solidFill>
                  <a:srgbClr val="00B050"/>
                </a:solidFill>
              </a:rPr>
              <a:t>Project Overview</a:t>
            </a:r>
            <a:r>
              <a:rPr lang="en-US" sz="5400" dirty="0">
                <a:solidFill>
                  <a:srgbClr val="00B050"/>
                </a:solidFill>
              </a:rPr>
              <a:t>:-</a:t>
            </a:r>
            <a:endParaRPr sz="5400" dirty="0">
              <a:solidFill>
                <a:srgbClr val="00B050"/>
              </a:solidFill>
            </a:endParaRPr>
          </a:p>
        </p:txBody>
      </p:sp>
      <p:sp>
        <p:nvSpPr>
          <p:cNvPr id="3" name="Content Placeholder 2"/>
          <p:cNvSpPr>
            <a:spLocks noGrp="1"/>
          </p:cNvSpPr>
          <p:nvPr>
            <p:ph idx="1"/>
          </p:nvPr>
        </p:nvSpPr>
        <p:spPr>
          <a:xfrm>
            <a:off x="241160" y="854110"/>
            <a:ext cx="8445640" cy="5272054"/>
          </a:xfrm>
        </p:spPr>
        <p:txBody>
          <a:bodyPr>
            <a:normAutofit/>
          </a:bodyPr>
          <a:lstStyle/>
          <a:p>
            <a:r>
              <a:rPr lang="en-US" sz="2000" b="1" dirty="0" err="1"/>
              <a:t>HematoVision</a:t>
            </a:r>
            <a:r>
              <a:rPr lang="en-US" sz="2000" dirty="0"/>
              <a:t> is a deep learning-based web application designed to automate the classification of blood cells (BCs) from microscopic blood smear images. The primary objective of the project is to assist medical professionals in identifying and classifying different types of BCs—</a:t>
            </a:r>
            <a:r>
              <a:rPr lang="en-US" sz="2000" b="1" dirty="0"/>
              <a:t>neutrophils, lymphocytes, monocytes, and eosinophils</a:t>
            </a:r>
            <a:r>
              <a:rPr lang="en-US" sz="2000" dirty="0"/>
              <a:t>—quickly and accurately, reducing reliance on manual microscopy.</a:t>
            </a:r>
          </a:p>
          <a:p>
            <a:r>
              <a:rPr lang="en-US" sz="2000" dirty="0"/>
              <a:t>To achieve this, the system leverages a </a:t>
            </a:r>
            <a:r>
              <a:rPr lang="en-US" sz="2000" b="1" dirty="0"/>
              <a:t>Convolutional Neural Network (CNN)</a:t>
            </a:r>
            <a:r>
              <a:rPr lang="en-US" sz="2000" dirty="0"/>
              <a:t> trained on a labeled dataset of </a:t>
            </a:r>
            <a:r>
              <a:rPr lang="en-US" sz="2000" dirty="0" err="1"/>
              <a:t>BloodCell</a:t>
            </a:r>
            <a:r>
              <a:rPr lang="en-US" sz="2000" dirty="0"/>
              <a:t> images. The trained model is integrated into a </a:t>
            </a:r>
            <a:r>
              <a:rPr lang="en-US" sz="2000" b="1" dirty="0"/>
              <a:t>Flask-based web application</a:t>
            </a:r>
            <a:r>
              <a:rPr lang="en-US" sz="2000" dirty="0"/>
              <a:t> that allows users to upload cell images and receive instant predictions.</a:t>
            </a:r>
          </a:p>
          <a:p>
            <a:endParaRPr lang="en-US" dirty="0"/>
          </a:p>
        </p:txBody>
      </p:sp>
      <p:pic>
        <p:nvPicPr>
          <p:cNvPr id="4" name="Content Placeholder 4" descr="A diagram of a software algorithm&#10;&#10;AI-generated content may be incorrect.">
            <a:extLst>
              <a:ext uri="{FF2B5EF4-FFF2-40B4-BE49-F238E27FC236}">
                <a16:creationId xmlns:a16="http://schemas.microsoft.com/office/drawing/2014/main" id="{B16438EB-7DC7-2DCD-2E54-34B53516F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932" y="4069582"/>
            <a:ext cx="6742443" cy="25137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8258"/>
            <a:ext cx="8382000" cy="2105896"/>
          </a:xfrm>
        </p:spPr>
        <p:txBody>
          <a:bodyPr/>
          <a:lstStyle/>
          <a:p>
            <a:r>
              <a:rPr dirty="0">
                <a:solidFill>
                  <a:schemeClr val="accent2"/>
                </a:solidFill>
              </a:rPr>
              <a:t>Dataset</a:t>
            </a:r>
            <a:r>
              <a:rPr lang="en-US" dirty="0">
                <a:solidFill>
                  <a:schemeClr val="accent2"/>
                </a:solidFill>
              </a:rPr>
              <a:t>:-</a:t>
            </a:r>
            <a:endParaRPr dirty="0">
              <a:solidFill>
                <a:schemeClr val="accent2"/>
              </a:solidFill>
            </a:endParaRPr>
          </a:p>
        </p:txBody>
      </p:sp>
      <p:sp>
        <p:nvSpPr>
          <p:cNvPr id="3" name="Content Placeholder 2"/>
          <p:cNvSpPr>
            <a:spLocks noGrp="1"/>
          </p:cNvSpPr>
          <p:nvPr>
            <p:ph idx="1"/>
          </p:nvPr>
        </p:nvSpPr>
        <p:spPr>
          <a:xfrm>
            <a:off x="0" y="599768"/>
            <a:ext cx="8686800" cy="6400800"/>
          </a:xfrm>
        </p:spPr>
        <p:txBody>
          <a:bodyPr>
            <a:normAutofit/>
          </a:bodyPr>
          <a:lstStyle/>
          <a:p>
            <a:r>
              <a:rPr lang="en-US" dirty="0"/>
              <a:t>Here are several high-quality, </a:t>
            </a:r>
            <a:r>
              <a:rPr lang="en-US" b="1" dirty="0"/>
              <a:t>publicly available  blood cell datasets:-</a:t>
            </a:r>
          </a:p>
          <a:p>
            <a:pPr>
              <a:buNone/>
            </a:pPr>
            <a:r>
              <a:rPr lang="en-IN" b="1" dirty="0">
                <a:solidFill>
                  <a:schemeClr val="tx2"/>
                </a:solidFill>
              </a:rPr>
              <a:t>1. </a:t>
            </a:r>
            <a:r>
              <a:rPr lang="en-IN" b="1" dirty="0" err="1">
                <a:solidFill>
                  <a:schemeClr val="tx2"/>
                </a:solidFill>
              </a:rPr>
              <a:t>Raabin</a:t>
            </a:r>
            <a:r>
              <a:rPr lang="en-IN" b="1" dirty="0">
                <a:solidFill>
                  <a:schemeClr val="tx2"/>
                </a:solidFill>
              </a:rPr>
              <a:t>‑blood cells Dataset:-</a:t>
            </a:r>
          </a:p>
          <a:p>
            <a:pPr>
              <a:buFont typeface="Arial" panose="020B0604020202020204" pitchFamily="34" charset="0"/>
              <a:buChar char="•"/>
            </a:pPr>
            <a:r>
              <a:rPr lang="en-IN" sz="2000" b="1" dirty="0"/>
              <a:t>Size &amp; classes</a:t>
            </a:r>
            <a:r>
              <a:rPr lang="en-IN" sz="2000" dirty="0"/>
              <a:t>: Over </a:t>
            </a:r>
            <a:r>
              <a:rPr lang="en-IN" sz="2000" b="1" dirty="0"/>
              <a:t>14,500 images</a:t>
            </a:r>
            <a:r>
              <a:rPr lang="en-IN" sz="2000" dirty="0"/>
              <a:t>, across 5 WBC types (Basophil, Monocyte, Eosinophil, Neutrophil, Lymphocyte) </a:t>
            </a:r>
          </a:p>
          <a:p>
            <a:pPr>
              <a:buFont typeface="Arial" panose="020B0604020202020204" pitchFamily="34" charset="0"/>
              <a:buChar char="•"/>
            </a:pPr>
            <a:r>
              <a:rPr lang="en-US" sz="2000" b="1" dirty="0"/>
              <a:t>Extras</a:t>
            </a:r>
            <a:r>
              <a:rPr lang="en-US" sz="2000" dirty="0"/>
              <a:t>: Includes double-labeled cropped cells and ground truth masks for nucleus/cytoplasm.</a:t>
            </a:r>
          </a:p>
          <a:p>
            <a:pPr marL="0" indent="0">
              <a:buNone/>
            </a:pPr>
            <a:r>
              <a:rPr lang="en-US" b="1" dirty="0">
                <a:solidFill>
                  <a:srgbClr val="0070C0"/>
                </a:solidFill>
              </a:rPr>
              <a:t>2.Human Blood Cells:-</a:t>
            </a:r>
          </a:p>
          <a:p>
            <a:pPr marL="0" indent="0">
              <a:buNone/>
            </a:pPr>
            <a:r>
              <a:rPr lang="en-IN" sz="2000" b="1" dirty="0"/>
              <a:t>Content</a:t>
            </a:r>
            <a:r>
              <a:rPr lang="en-IN" sz="2000" dirty="0"/>
              <a:t>: Includes fluorescent, brightfield, and darkfield images of WBCs (e.g., B-/T-lymphocytes, eosinophils, monocytes, neutrophils)</a:t>
            </a:r>
          </a:p>
          <a:p>
            <a:pPr marL="0" indent="0">
              <a:buNone/>
            </a:pPr>
            <a:r>
              <a:rPr lang="en-US" sz="2000" b="1" dirty="0"/>
              <a:t>Size</a:t>
            </a:r>
            <a:r>
              <a:rPr lang="en-US" sz="2000" dirty="0"/>
              <a:t>: Hundreds to thousands of cells; useful for segmentation and classification.</a:t>
            </a:r>
          </a:p>
          <a:p>
            <a:pPr>
              <a:buNone/>
            </a:pPr>
            <a:r>
              <a:rPr lang="en-IN" b="1" dirty="0">
                <a:solidFill>
                  <a:srgbClr val="00B0F0"/>
                </a:solidFill>
              </a:rPr>
              <a:t>3.PBC Peripheral Blood Cells Dataset:-</a:t>
            </a:r>
          </a:p>
          <a:p>
            <a:pPr>
              <a:buFont typeface="Arial" panose="020B0604020202020204" pitchFamily="34" charset="0"/>
              <a:buChar char="•"/>
            </a:pPr>
            <a:r>
              <a:rPr lang="en-IN" sz="2000" b="1" dirty="0"/>
              <a:t>Overview</a:t>
            </a:r>
            <a:r>
              <a:rPr lang="en-IN" sz="2000" dirty="0"/>
              <a:t>: ~17,000 individual WBC images across 8 types (including immature granulocytes, erythroblasts, and platelets)</a:t>
            </a:r>
          </a:p>
          <a:p>
            <a:pPr>
              <a:buFont typeface="Arial" panose="020B0604020202020204" pitchFamily="34" charset="0"/>
              <a:buChar char="•"/>
            </a:pPr>
            <a:r>
              <a:rPr lang="en-US" sz="2000" b="1" dirty="0"/>
              <a:t>Ideal for classification</a:t>
            </a:r>
            <a:r>
              <a:rPr lang="en-US" sz="2000" dirty="0"/>
              <a:t> tasks with a broader set of cell types.</a:t>
            </a:r>
          </a:p>
          <a:p>
            <a:pPr>
              <a:buFont typeface="Arial" panose="020B0604020202020204" pitchFamily="34" charset="0"/>
              <a:buChar char="•"/>
            </a:pPr>
            <a:endParaRPr lang="en-IN" sz="2000" dirty="0"/>
          </a:p>
          <a:p>
            <a:pPr marL="0" indent="0">
              <a:buNone/>
            </a:pPr>
            <a:endParaRPr lang="en-US" sz="2000" dirty="0"/>
          </a:p>
          <a:p>
            <a:pPr marL="0" indent="0">
              <a:buNone/>
            </a:pPr>
            <a:endParaRPr lang="en-IN" sz="2000" dirty="0">
              <a:solidFill>
                <a:srgbClr val="0070C0"/>
              </a:solidFill>
            </a:endParaRPr>
          </a:p>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47019"/>
          </a:xfrm>
        </p:spPr>
        <p:txBody>
          <a:bodyPr/>
          <a:lstStyle/>
          <a:p>
            <a:r>
              <a:rPr dirty="0">
                <a:solidFill>
                  <a:schemeClr val="accent2">
                    <a:lumMod val="50000"/>
                  </a:schemeClr>
                </a:solidFill>
              </a:rPr>
              <a:t>Model Architecture</a:t>
            </a:r>
            <a:r>
              <a:rPr lang="en-US" dirty="0">
                <a:solidFill>
                  <a:schemeClr val="accent2">
                    <a:lumMod val="50000"/>
                  </a:schemeClr>
                </a:solidFill>
              </a:rPr>
              <a:t>:-</a:t>
            </a:r>
            <a:endParaRPr dirty="0">
              <a:solidFill>
                <a:schemeClr val="accent2">
                  <a:lumMod val="50000"/>
                </a:schemeClr>
              </a:solidFill>
            </a:endParaRPr>
          </a:p>
        </p:txBody>
      </p:sp>
      <p:sp>
        <p:nvSpPr>
          <p:cNvPr id="3" name="Content Placeholder 2"/>
          <p:cNvSpPr>
            <a:spLocks noGrp="1"/>
          </p:cNvSpPr>
          <p:nvPr>
            <p:ph idx="1"/>
          </p:nvPr>
        </p:nvSpPr>
        <p:spPr>
          <a:xfrm>
            <a:off x="312064" y="948427"/>
            <a:ext cx="8374736" cy="5210000"/>
          </a:xfrm>
        </p:spPr>
        <p:txBody>
          <a:bodyPr/>
          <a:lstStyle/>
          <a:p>
            <a:pPr marL="0" indent="0">
              <a:buNone/>
            </a:pPr>
            <a:r>
              <a:rPr lang="en-US" sz="2000" dirty="0"/>
              <a:t>The architecture begins with three convolutional layers that extract hierarchical spatial features from the input image. Each convolutional layer is followed by a </a:t>
            </a:r>
            <a:r>
              <a:rPr lang="en-US" sz="2000" b="1" dirty="0" err="1"/>
              <a:t>ReLU</a:t>
            </a:r>
            <a:r>
              <a:rPr lang="en-US" sz="2000" b="1" dirty="0"/>
              <a:t> activation</a:t>
            </a:r>
            <a:r>
              <a:rPr lang="en-US" sz="2000" dirty="0"/>
              <a:t> and </a:t>
            </a:r>
            <a:r>
              <a:rPr lang="en-US" sz="2000" b="1" dirty="0" err="1"/>
              <a:t>MaxPooling</a:t>
            </a:r>
            <a:r>
              <a:rPr lang="en-US" sz="2000" dirty="0"/>
              <a:t> to reduce spatial dimensions and computational complexity. To avoid overfitting, </a:t>
            </a:r>
            <a:r>
              <a:rPr lang="en-US" sz="2000" b="1" dirty="0"/>
              <a:t>dropout layers</a:t>
            </a:r>
            <a:r>
              <a:rPr lang="en-US" sz="2000" dirty="0"/>
              <a:t> add after the convolutional blocks and dense layer. </a:t>
            </a:r>
          </a:p>
          <a:p>
            <a:pPr marL="0" indent="0">
              <a:buNone/>
            </a:pPr>
            <a:endParaRPr lang="en-US" sz="2000" dirty="0"/>
          </a:p>
          <a:p>
            <a:pPr marL="0" indent="0">
              <a:buNone/>
            </a:pPr>
            <a:endParaRPr lang="en-US" dirty="0"/>
          </a:p>
        </p:txBody>
      </p:sp>
      <p:pic>
        <p:nvPicPr>
          <p:cNvPr id="2052" name="Picture 4">
            <a:extLst>
              <a:ext uri="{FF2B5EF4-FFF2-40B4-BE49-F238E27FC236}">
                <a16:creationId xmlns:a16="http://schemas.microsoft.com/office/drawing/2014/main" id="{68DB5347-C549-DB32-9470-6E58ACB01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16" y="2497394"/>
            <a:ext cx="7089058" cy="42082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800" dirty="0">
                <a:solidFill>
                  <a:srgbClr val="FF0000"/>
                </a:solidFill>
              </a:rPr>
              <a:t>Training Results</a:t>
            </a:r>
            <a:r>
              <a:rPr lang="en-US" sz="4800" dirty="0">
                <a:solidFill>
                  <a:srgbClr val="FF0000"/>
                </a:solidFill>
              </a:rPr>
              <a:t>:-</a:t>
            </a:r>
            <a:endParaRPr sz="4800" dirty="0">
              <a:solidFill>
                <a:srgbClr val="FF0000"/>
              </a:solidFill>
            </a:endParaRPr>
          </a:p>
        </p:txBody>
      </p:sp>
      <p:sp>
        <p:nvSpPr>
          <p:cNvPr id="3" name="Content Placeholder 2"/>
          <p:cNvSpPr>
            <a:spLocks noGrp="1"/>
          </p:cNvSpPr>
          <p:nvPr>
            <p:ph idx="1"/>
          </p:nvPr>
        </p:nvSpPr>
        <p:spPr>
          <a:xfrm>
            <a:off x="1986116" y="1681316"/>
            <a:ext cx="6700684" cy="4444847"/>
          </a:xfrm>
        </p:spPr>
        <p:txBody>
          <a:bodyPr>
            <a:normAutofit/>
          </a:bodyPr>
          <a:lstStyle/>
          <a:p>
            <a:pPr>
              <a:buFont typeface="Wingdings" panose="05000000000000000000" pitchFamily="2" charset="2"/>
              <a:buChar char="Ø"/>
            </a:pPr>
            <a:r>
              <a:rPr lang="en-US" sz="4400" dirty="0"/>
              <a:t>Accuracy        :0.8705</a:t>
            </a:r>
          </a:p>
          <a:p>
            <a:pPr>
              <a:buFont typeface="Wingdings" panose="05000000000000000000" pitchFamily="2" charset="2"/>
              <a:buChar char="Ø"/>
            </a:pPr>
            <a:r>
              <a:rPr lang="en-US" sz="4400" dirty="0"/>
              <a:t>Loss                 :0.4657</a:t>
            </a:r>
          </a:p>
          <a:p>
            <a:pPr>
              <a:buFont typeface="Wingdings" panose="05000000000000000000" pitchFamily="2" charset="2"/>
              <a:buChar char="Ø"/>
            </a:pPr>
            <a:r>
              <a:rPr lang="en-US" sz="4400" dirty="0"/>
              <a:t>Test Accuracy:0.8219</a:t>
            </a:r>
          </a:p>
          <a:p>
            <a:pPr>
              <a:buFont typeface="Wingdings" panose="05000000000000000000" pitchFamily="2" charset="2"/>
              <a:buChar char="Ø"/>
            </a:pPr>
            <a:r>
              <a:rPr lang="en-US" sz="4400" dirty="0"/>
              <a:t>Test </a:t>
            </a:r>
            <a:r>
              <a:rPr sz="4400" dirty="0"/>
              <a:t>Loss</a:t>
            </a:r>
            <a:r>
              <a:rPr lang="en-US" sz="4400" dirty="0"/>
              <a:t>         </a:t>
            </a:r>
            <a:r>
              <a:rPr sz="4400" dirty="0"/>
              <a:t>: </a:t>
            </a:r>
            <a:r>
              <a:rPr lang="en-US" sz="4400" dirty="0"/>
              <a:t>0.5832</a:t>
            </a:r>
            <a:endParaRPr sz="4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solidFill>
                  <a:srgbClr val="7030A0"/>
                </a:solidFill>
              </a:rPr>
              <a:t>Web Application:-</a:t>
            </a:r>
            <a:endParaRPr sz="4800" dirty="0">
              <a:solidFill>
                <a:srgbClr val="7030A0"/>
              </a:solidFill>
            </a:endParaRPr>
          </a:p>
        </p:txBody>
      </p:sp>
      <p:sp>
        <p:nvSpPr>
          <p:cNvPr id="3" name="Content Placeholder 2"/>
          <p:cNvSpPr>
            <a:spLocks noGrp="1"/>
          </p:cNvSpPr>
          <p:nvPr>
            <p:ph idx="1"/>
          </p:nvPr>
        </p:nvSpPr>
        <p:spPr>
          <a:xfrm>
            <a:off x="249382" y="1091046"/>
            <a:ext cx="8437418" cy="5035118"/>
          </a:xfrm>
        </p:spPr>
        <p:txBody>
          <a:bodyPr>
            <a:normAutofit/>
          </a:bodyPr>
          <a:lstStyle/>
          <a:p>
            <a:r>
              <a:rPr lang="en-US" sz="2000" dirty="0"/>
              <a:t>The </a:t>
            </a:r>
            <a:r>
              <a:rPr lang="en-US" sz="2000" dirty="0" err="1"/>
              <a:t>HematoVision</a:t>
            </a:r>
            <a:r>
              <a:rPr lang="en-US" sz="2000" dirty="0"/>
              <a:t> web application was developed to make the white blood cell classification model accessible through a simple, user-friendly interface. The application is built using </a:t>
            </a:r>
            <a:r>
              <a:rPr lang="en-US" sz="2000" b="1" dirty="0"/>
              <a:t>Python and Flask</a:t>
            </a:r>
            <a:r>
              <a:rPr lang="en-US" sz="2000" dirty="0"/>
              <a:t>, a lightweight web framework suitable for quick deployment of machine learning models.</a:t>
            </a:r>
          </a:p>
          <a:p>
            <a:endParaRPr lang="en-US" sz="2000" dirty="0"/>
          </a:p>
        </p:txBody>
      </p:sp>
      <p:pic>
        <p:nvPicPr>
          <p:cNvPr id="8" name="Picture 7">
            <a:extLst>
              <a:ext uri="{FF2B5EF4-FFF2-40B4-BE49-F238E27FC236}">
                <a16:creationId xmlns:a16="http://schemas.microsoft.com/office/drawing/2014/main" id="{B3D2949B-5A1B-D7A6-3F6F-0FBF58C9C8AB}"/>
              </a:ext>
            </a:extLst>
          </p:cNvPr>
          <p:cNvPicPr>
            <a:picLocks noChangeAspect="1"/>
          </p:cNvPicPr>
          <p:nvPr/>
        </p:nvPicPr>
        <p:blipFill>
          <a:blip r:embed="rId2"/>
          <a:stretch>
            <a:fillRect/>
          </a:stretch>
        </p:blipFill>
        <p:spPr>
          <a:xfrm>
            <a:off x="983225" y="2578529"/>
            <a:ext cx="6971071" cy="35476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rgbClr val="FF0000"/>
                </a:solidFill>
              </a:rPr>
              <a:t>Sample Predictions</a:t>
            </a:r>
            <a:r>
              <a:rPr lang="en-US" dirty="0">
                <a:solidFill>
                  <a:srgbClr val="FF0000"/>
                </a:solidFill>
              </a:rPr>
              <a:t>:-</a:t>
            </a:r>
            <a:endParaRPr dirty="0">
              <a:solidFill>
                <a:srgbClr val="FF0000"/>
              </a:solidFill>
            </a:endParaRPr>
          </a:p>
        </p:txBody>
      </p:sp>
      <p:pic>
        <p:nvPicPr>
          <p:cNvPr id="7" name="Content Placeholder 6">
            <a:extLst>
              <a:ext uri="{FF2B5EF4-FFF2-40B4-BE49-F238E27FC236}">
                <a16:creationId xmlns:a16="http://schemas.microsoft.com/office/drawing/2014/main" id="{318C7316-81B1-CCCA-DD21-9680B8FB7C6B}"/>
              </a:ext>
            </a:extLst>
          </p:cNvPr>
          <p:cNvPicPr>
            <a:picLocks noGrp="1" noChangeAspect="1"/>
          </p:cNvPicPr>
          <p:nvPr>
            <p:ph idx="1"/>
          </p:nvPr>
        </p:nvPicPr>
        <p:blipFill>
          <a:blip r:embed="rId2"/>
          <a:stretch>
            <a:fillRect/>
          </a:stretch>
        </p:blipFill>
        <p:spPr>
          <a:xfrm>
            <a:off x="953730" y="1551162"/>
            <a:ext cx="7511844" cy="408272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357</TotalTime>
  <Words>1002</Words>
  <Application>Microsoft Office PowerPoint</Application>
  <PresentationFormat>On-screen Show (4:3)</PresentationFormat>
  <Paragraphs>91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Unicode MS</vt:lpstr>
      <vt:lpstr>Calibri</vt:lpstr>
      <vt:lpstr>Calibri Light</vt:lpstr>
      <vt:lpstr>Wingdings</vt:lpstr>
      <vt:lpstr>Office Theme</vt:lpstr>
      <vt:lpstr>HematoVision:-</vt:lpstr>
      <vt:lpstr>Introduction:-</vt:lpstr>
      <vt:lpstr>Problem Statement:-</vt:lpstr>
      <vt:lpstr>Project Overview:-</vt:lpstr>
      <vt:lpstr>Dataset:-</vt:lpstr>
      <vt:lpstr>Model Architecture:-</vt:lpstr>
      <vt:lpstr>Training Results:-</vt:lpstr>
      <vt:lpstr>Web Application:-</vt:lpstr>
      <vt:lpstr>Sample Predictions:-</vt:lpstr>
      <vt:lpstr>Challenges Faced:-</vt:lpstr>
      <vt:lpstr>Future Work:-</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YERRAKKAGARI CHAITHRA</dc:creator>
  <cp:keywords/>
  <dc:description>generated using python-pptx</dc:description>
  <cp:lastModifiedBy>reddychaithra.63037@gmail.com</cp:lastModifiedBy>
  <cp:revision>5</cp:revision>
  <dcterms:created xsi:type="dcterms:W3CDTF">2013-01-27T09:14:16Z</dcterms:created>
  <dcterms:modified xsi:type="dcterms:W3CDTF">2025-06-25T14:02:19Z</dcterms:modified>
  <cp:category/>
</cp:coreProperties>
</file>