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Unbounded"/>
      <p:regular r:id="rId13"/>
    </p:embeddedFont>
    <p:embeddedFont>
      <p:font typeface="Unbounded"/>
      <p:regular r:id="rId14"/>
    </p:embeddedFont>
    <p:embeddedFont>
      <p:font typeface="Open Sans"/>
      <p:regular r:id="rId15"/>
    </p:embeddedFont>
    <p:embeddedFont>
      <p:font typeface="Open Sans"/>
      <p:regular r:id="rId16"/>
    </p:embeddedFont>
    <p:embeddedFont>
      <p:font typeface="Open Sans"/>
      <p:regular r:id="rId17"/>
    </p:embeddedFont>
    <p:embeddedFont>
      <p:font typeface="Open Sans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Agentic RAG Chatbots: Elevating Q&amp;A with MCP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a multi-agent Retrieval-Augmented Generation (RAG) chatbot designed to answer questions across diverse document formats.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711" y="922258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ARCHITECTURE</a:t>
            </a:r>
            <a:endParaRPr lang="en-US" sz="2050" dirty="0"/>
          </a:p>
        </p:txBody>
      </p:sp>
      <p:sp>
        <p:nvSpPr>
          <p:cNvPr id="3" name="Text 1"/>
          <p:cNvSpPr/>
          <p:nvPr/>
        </p:nvSpPr>
        <p:spPr>
          <a:xfrm>
            <a:off x="732711" y="1458635"/>
            <a:ext cx="7858839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Modular Agentic Design</a:t>
            </a:r>
            <a:endParaRPr lang="en-US" sz="4100" dirty="0"/>
          </a:p>
        </p:txBody>
      </p:sp>
      <p:sp>
        <p:nvSpPr>
          <p:cNvPr id="4" name="Text 2"/>
          <p:cNvSpPr/>
          <p:nvPr/>
        </p:nvSpPr>
        <p:spPr>
          <a:xfrm>
            <a:off x="732711" y="2615208"/>
            <a:ext cx="6327100" cy="1340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RAG chatbot utilizes a sophisticated modular architecture, breaking down complex tasks into specialized, intelligent agents. This design ensures scalability, maintainability, and efficient processing of information.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732711" y="4190881"/>
            <a:ext cx="6327100" cy="1335762"/>
          </a:xfrm>
          <a:prstGeom prst="roundRect">
            <a:avLst>
              <a:gd name="adj" fmla="val 6583"/>
            </a:avLst>
          </a:prstGeom>
          <a:solidFill>
            <a:srgbClr val="FFFFFF"/>
          </a:solidFill>
          <a:ln w="2286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64883" y="442305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IngestionAgent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964883" y="4959429"/>
            <a:ext cx="5862757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Parses and preprocesses uploaded documents.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732711" y="5735955"/>
            <a:ext cx="6327100" cy="1335762"/>
          </a:xfrm>
          <a:prstGeom prst="roundRect">
            <a:avLst>
              <a:gd name="adj" fmla="val 6583"/>
            </a:avLst>
          </a:prstGeom>
          <a:solidFill>
            <a:srgbClr val="FFFFFF"/>
          </a:solidFill>
          <a:ln w="22860">
            <a:solidFill>
              <a:srgbClr val="BCDBD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64883" y="5968127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RetrievalAgent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964883" y="6504503"/>
            <a:ext cx="5862757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Generates embeddings and retrieves top-k context chunks.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7578209" y="2662357"/>
            <a:ext cx="6327100" cy="1335762"/>
          </a:xfrm>
          <a:prstGeom prst="roundRect">
            <a:avLst>
              <a:gd name="adj" fmla="val 6583"/>
            </a:avLst>
          </a:prstGeom>
          <a:solidFill>
            <a:srgbClr val="FFFFFF"/>
          </a:solidFill>
          <a:ln w="22860">
            <a:solidFill>
              <a:srgbClr val="BCDB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810381" y="2894528"/>
            <a:ext cx="3341489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LLMResponseAgent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7810381" y="3430905"/>
            <a:ext cx="5862757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Builds LLM queries and generates final responses.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7578209" y="4207431"/>
            <a:ext cx="6327100" cy="1335762"/>
          </a:xfrm>
          <a:prstGeom prst="roundRect">
            <a:avLst>
              <a:gd name="adj" fmla="val 6583"/>
            </a:avLst>
          </a:prstGeom>
          <a:solidFill>
            <a:srgbClr val="FFFFFF"/>
          </a:solidFill>
          <a:ln w="22860">
            <a:solidFill>
              <a:srgbClr val="BCDB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810381" y="4439603"/>
            <a:ext cx="3009305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CoordinatorAgent</a:t>
            </a:r>
            <a:endParaRPr lang="en-US" sz="2050" dirty="0"/>
          </a:p>
        </p:txBody>
      </p:sp>
      <p:sp>
        <p:nvSpPr>
          <p:cNvPr id="16" name="Text 14"/>
          <p:cNvSpPr/>
          <p:nvPr/>
        </p:nvSpPr>
        <p:spPr>
          <a:xfrm>
            <a:off x="7810381" y="4975979"/>
            <a:ext cx="5862757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Orchestrates the flow among other agents.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7578209" y="5778698"/>
            <a:ext cx="6327100" cy="1005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agents communicate seamlessly through a structured Model Context Protocol (MCP), ensuring precise message passing and coordinated task execution.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611" y="565666"/>
            <a:ext cx="2498646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SYSTEM FLOW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699611" y="1077754"/>
            <a:ext cx="12169854" cy="6246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Coordinated Information Flow via MCP</a:t>
            </a:r>
            <a:endParaRPr lang="en-US" sz="3900" dirty="0"/>
          </a:p>
        </p:txBody>
      </p:sp>
      <p:sp>
        <p:nvSpPr>
          <p:cNvPr id="4" name="Text 2"/>
          <p:cNvSpPr/>
          <p:nvPr/>
        </p:nvSpPr>
        <p:spPr>
          <a:xfrm>
            <a:off x="699611" y="2002155"/>
            <a:ext cx="13231178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agents in our RAG chatbot interact dynamically, with the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CoordinatorAgent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at the helm, managing the entire question-answering process. This diagram illustrates a sample workflow for a user query.</a:t>
            </a:r>
            <a:endParaRPr lang="en-US" sz="15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611" y="2866549"/>
            <a:ext cx="999411" cy="119931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98809" y="3066336"/>
            <a:ext cx="2498646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User Input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1898809" y="3498533"/>
            <a:ext cx="12031980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uploads documents and asks a question, initiating the workflow.</a:t>
            </a:r>
            <a:endParaRPr lang="en-US" sz="15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1" y="4065865"/>
            <a:ext cx="999411" cy="119931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898809" y="4265652"/>
            <a:ext cx="3223379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Ingestion &amp; Retrieval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1898809" y="4697849"/>
            <a:ext cx="12031980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Documents are parsed, chunked, and embeddings are generated for relevant context.</a:t>
            </a:r>
            <a:endParaRPr lang="en-US" sz="15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" y="5265182"/>
            <a:ext cx="999411" cy="119931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898809" y="5464969"/>
            <a:ext cx="2498646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LLM Response</a:t>
            </a:r>
            <a:endParaRPr lang="en-US" sz="1950" dirty="0"/>
          </a:p>
        </p:txBody>
      </p:sp>
      <p:sp>
        <p:nvSpPr>
          <p:cNvPr id="13" name="Text 8"/>
          <p:cNvSpPr/>
          <p:nvPr/>
        </p:nvSpPr>
        <p:spPr>
          <a:xfrm>
            <a:off x="1898809" y="5897166"/>
            <a:ext cx="12031980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LLM queries are built using retrieved chunks to generate accurate answers.</a:t>
            </a:r>
            <a:endParaRPr lang="en-US" sz="15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11" y="6464498"/>
            <a:ext cx="999411" cy="119931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898809" y="6664285"/>
            <a:ext cx="2498646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Output</a:t>
            </a:r>
            <a:endParaRPr lang="en-US" sz="1950" dirty="0"/>
          </a:p>
        </p:txBody>
      </p:sp>
      <p:sp>
        <p:nvSpPr>
          <p:cNvPr id="16" name="Text 10"/>
          <p:cNvSpPr/>
          <p:nvPr/>
        </p:nvSpPr>
        <p:spPr>
          <a:xfrm>
            <a:off x="1898809" y="7096482"/>
            <a:ext cx="12031980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Final answer displayed to the user with traceable source references.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73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CAPABILITIES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618536"/>
            <a:ext cx="118742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Versatile Document Handling &amp; UI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2871549"/>
            <a:ext cx="692443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Agentic RAG Chatbot is designed for broad compatibility, allowing users to upload and query a wide array of document formats.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64330"/>
            <a:ext cx="69244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Document Formats: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PDF, DOCX, PPTX, CSV, TXT, Markdown.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06528"/>
            <a:ext cx="692443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Interface: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Streamlit-powered UI facilitates seamless file uploads, multi-turn question answering, and provides answers linked directly to source documents.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99309"/>
            <a:ext cx="692443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ensures comprehensive document coverage and a user-friendly experience, making information retrieval efficient and transparent.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9249" y="2922627"/>
            <a:ext cx="5564862" cy="3130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9610" y="985957"/>
            <a:ext cx="2462808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TECHNOLOGY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689610" y="1490782"/>
            <a:ext cx="11522154" cy="615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Technologies Driving the Chatbot</a:t>
            </a:r>
            <a:endParaRPr lang="en-US" sz="3850" dirty="0"/>
          </a:p>
        </p:txBody>
      </p:sp>
      <p:sp>
        <p:nvSpPr>
          <p:cNvPr id="4" name="Text 2"/>
          <p:cNvSpPr/>
          <p:nvPr/>
        </p:nvSpPr>
        <p:spPr>
          <a:xfrm>
            <a:off x="689610" y="2401967"/>
            <a:ext cx="13251180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Agentic RAG Chatbot leverages a robust stack of modern AI and data processing technologies to deliver accurate and efficient responses.</a:t>
            </a:r>
            <a:endParaRPr lang="en-US" sz="15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2938820"/>
            <a:ext cx="492562" cy="4925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89610" y="3677603"/>
            <a:ext cx="2759988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Language Models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89610" y="4103608"/>
            <a:ext cx="6502479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Together.ai (Mixtral, Mistral) for advanced LLM responses.</a:t>
            </a:r>
            <a:endParaRPr lang="en-US" sz="15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11" y="2938820"/>
            <a:ext cx="492562" cy="4925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8311" y="3677603"/>
            <a:ext cx="2462808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Embeddings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7438311" y="4103608"/>
            <a:ext cx="6502479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HuggingFace SentenceTransformers (all-MiniLM-L6-v2) for efficient vector generation.</a:t>
            </a:r>
            <a:endParaRPr lang="en-US" sz="15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5226725"/>
            <a:ext cx="492562" cy="49256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89610" y="5965508"/>
            <a:ext cx="2462808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Vector Storage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689610" y="6391513"/>
            <a:ext cx="6502479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FAISS for high-performance similarity search and retrieval.</a:t>
            </a:r>
            <a:endParaRPr lang="en-US" sz="15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11" y="5226725"/>
            <a:ext cx="492562" cy="49256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8311" y="5965508"/>
            <a:ext cx="2624733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Custom Protocol</a:t>
            </a:r>
            <a:endParaRPr lang="en-US" sz="1900" dirty="0"/>
          </a:p>
        </p:txBody>
      </p:sp>
      <p:sp>
        <p:nvSpPr>
          <p:cNvPr id="16" name="Text 10"/>
          <p:cNvSpPr/>
          <p:nvPr/>
        </p:nvSpPr>
        <p:spPr>
          <a:xfrm>
            <a:off x="7438311" y="6391513"/>
            <a:ext cx="6502479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In-memory Model Context Protocol (MCP) for structured messaging.</a:t>
            </a:r>
            <a:endParaRPr lang="en-US" sz="1550" dirty="0"/>
          </a:p>
        </p:txBody>
      </p:sp>
      <p:sp>
        <p:nvSpPr>
          <p:cNvPr id="17" name="Text 11"/>
          <p:cNvSpPr/>
          <p:nvPr/>
        </p:nvSpPr>
        <p:spPr>
          <a:xfrm>
            <a:off x="689610" y="6928366"/>
            <a:ext cx="13251180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combination ensures powerful language understanding, rapid information retrieval, and seamless inter-agent communication.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8542" y="828675"/>
            <a:ext cx="3876675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CHALLENGES &amp; FUTURE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18542" y="1354812"/>
            <a:ext cx="13049607" cy="641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Navigating Complexities in Development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718542" y="2304217"/>
            <a:ext cx="1319331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a multi-agent RAG system presents unique challenges that require careful design and optimization.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718542" y="2863810"/>
            <a:ext cx="6494026" cy="1886069"/>
          </a:xfrm>
          <a:prstGeom prst="roundRect">
            <a:avLst>
              <a:gd name="adj" fmla="val 5818"/>
            </a:avLst>
          </a:prstGeom>
          <a:solidFill>
            <a:srgbClr val="FFFFFF"/>
          </a:solidFill>
          <a:ln w="22860">
            <a:solidFill>
              <a:srgbClr val="BCDB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5682" y="2863810"/>
            <a:ext cx="91440" cy="1886069"/>
          </a:xfrm>
          <a:prstGeom prst="roundRect">
            <a:avLst>
              <a:gd name="adj" fmla="val 94311"/>
            </a:avLst>
          </a:prstGeom>
          <a:solidFill>
            <a:srgbClr val="26A688"/>
          </a:solidFill>
          <a:ln/>
        </p:spPr>
      </p:sp>
      <p:sp>
        <p:nvSpPr>
          <p:cNvPr id="7" name="Text 5"/>
          <p:cNvSpPr/>
          <p:nvPr/>
        </p:nvSpPr>
        <p:spPr>
          <a:xfrm>
            <a:off x="1015246" y="3091934"/>
            <a:ext cx="5602248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Document Encoding Inconsistency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015246" y="3535918"/>
            <a:ext cx="5969198" cy="985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consistent handling of diverse document encodings and internal structures (e.g., tables, images within text) across all formats.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417832" y="2863810"/>
            <a:ext cx="6494026" cy="1886069"/>
          </a:xfrm>
          <a:prstGeom prst="roundRect">
            <a:avLst>
              <a:gd name="adj" fmla="val 5818"/>
            </a:avLst>
          </a:prstGeom>
          <a:solidFill>
            <a:srgbClr val="FFFFFF"/>
          </a:solidFill>
          <a:ln w="22860">
            <a:solidFill>
              <a:srgbClr val="BCDB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4972" y="2863810"/>
            <a:ext cx="91440" cy="1886069"/>
          </a:xfrm>
          <a:prstGeom prst="roundRect">
            <a:avLst>
              <a:gd name="adj" fmla="val 94311"/>
            </a:avLst>
          </a:prstGeom>
          <a:solidFill>
            <a:srgbClr val="26A688"/>
          </a:solidFill>
          <a:ln/>
        </p:spPr>
      </p:sp>
      <p:sp>
        <p:nvSpPr>
          <p:cNvPr id="11" name="Text 9"/>
          <p:cNvSpPr/>
          <p:nvPr/>
        </p:nvSpPr>
        <p:spPr>
          <a:xfrm>
            <a:off x="7714536" y="3091934"/>
            <a:ext cx="3945255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MCP Schema Adherence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7714536" y="3535918"/>
            <a:ext cx="5969198" cy="985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Maintaining strict adherence to the MCP message schema for all agents to prevent communication errors and ensure data integrity.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718542" y="4955143"/>
            <a:ext cx="6494026" cy="1886069"/>
          </a:xfrm>
          <a:prstGeom prst="roundRect">
            <a:avLst>
              <a:gd name="adj" fmla="val 5818"/>
            </a:avLst>
          </a:prstGeom>
          <a:solidFill>
            <a:srgbClr val="FFFFFF"/>
          </a:solidFill>
          <a:ln w="22860">
            <a:solidFill>
              <a:srgbClr val="BCDBD4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95682" y="4955143"/>
            <a:ext cx="91440" cy="1886069"/>
          </a:xfrm>
          <a:prstGeom prst="roundRect">
            <a:avLst>
              <a:gd name="adj" fmla="val 94311"/>
            </a:avLst>
          </a:prstGeom>
          <a:solidFill>
            <a:srgbClr val="26A688"/>
          </a:solidFill>
          <a:ln/>
        </p:spPr>
      </p:sp>
      <p:sp>
        <p:nvSpPr>
          <p:cNvPr id="15" name="Text 13"/>
          <p:cNvSpPr/>
          <p:nvPr/>
        </p:nvSpPr>
        <p:spPr>
          <a:xfrm>
            <a:off x="1015246" y="5183267"/>
            <a:ext cx="506872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Context Chunking Optimization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1015246" y="5627251"/>
            <a:ext cx="5969198" cy="985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Optimizing the chunking strategy for large documents to balance context retention with token limits, especially for LLMs.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7417832" y="4955143"/>
            <a:ext cx="6494026" cy="1886069"/>
          </a:xfrm>
          <a:prstGeom prst="roundRect">
            <a:avLst>
              <a:gd name="adj" fmla="val 5818"/>
            </a:avLst>
          </a:prstGeom>
          <a:solidFill>
            <a:srgbClr val="FFFFFF"/>
          </a:solidFill>
          <a:ln w="22860">
            <a:solidFill>
              <a:srgbClr val="BCDBD4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7394972" y="4955143"/>
            <a:ext cx="91440" cy="1886069"/>
          </a:xfrm>
          <a:prstGeom prst="roundRect">
            <a:avLst>
              <a:gd name="adj" fmla="val 94311"/>
            </a:avLst>
          </a:prstGeom>
          <a:solidFill>
            <a:srgbClr val="26A688"/>
          </a:solidFill>
          <a:ln/>
        </p:spPr>
      </p:sp>
      <p:sp>
        <p:nvSpPr>
          <p:cNvPr id="19" name="Text 17"/>
          <p:cNvSpPr/>
          <p:nvPr/>
        </p:nvSpPr>
        <p:spPr>
          <a:xfrm>
            <a:off x="7714536" y="5183267"/>
            <a:ext cx="5049560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API Token Budget Management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7714536" y="5627251"/>
            <a:ext cx="5969198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Together.ai within strict token budgets, requiring efficient prompt engineering and response generation.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718542" y="7072193"/>
            <a:ext cx="1319331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iterations will focus on addressing these challenges for enhanced robustness and performance.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2025-07-29T13:29:42Z</dcterms:created>
  <dcterms:modified xsi:type="dcterms:W3CDTF">2025-07-29T13:29:42Z</dcterms:modified>
</cp:coreProperties>
</file>